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9.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2.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4"/>
  </p:notesMasterIdLst>
  <p:handoutMasterIdLst>
    <p:handoutMasterId r:id="rId45"/>
  </p:handoutMasterIdLst>
  <p:sldIdLst>
    <p:sldId id="445" r:id="rId5"/>
    <p:sldId id="441" r:id="rId6"/>
    <p:sldId id="442" r:id="rId7"/>
    <p:sldId id="443" r:id="rId8"/>
    <p:sldId id="444" r:id="rId9"/>
    <p:sldId id="386" r:id="rId10"/>
    <p:sldId id="382" r:id="rId11"/>
    <p:sldId id="381" r:id="rId12"/>
    <p:sldId id="387" r:id="rId13"/>
    <p:sldId id="414" r:id="rId14"/>
    <p:sldId id="405" r:id="rId15"/>
    <p:sldId id="416" r:id="rId16"/>
    <p:sldId id="417" r:id="rId17"/>
    <p:sldId id="409" r:id="rId18"/>
    <p:sldId id="419" r:id="rId19"/>
    <p:sldId id="390" r:id="rId20"/>
    <p:sldId id="421" r:id="rId21"/>
    <p:sldId id="422" r:id="rId22"/>
    <p:sldId id="436" r:id="rId23"/>
    <p:sldId id="424" r:id="rId24"/>
    <p:sldId id="425" r:id="rId25"/>
    <p:sldId id="426" r:id="rId26"/>
    <p:sldId id="427" r:id="rId27"/>
    <p:sldId id="428" r:id="rId28"/>
    <p:sldId id="437" r:id="rId29"/>
    <p:sldId id="429" r:id="rId30"/>
    <p:sldId id="446" r:id="rId31"/>
    <p:sldId id="430" r:id="rId32"/>
    <p:sldId id="406" r:id="rId33"/>
    <p:sldId id="338" r:id="rId34"/>
    <p:sldId id="431" r:id="rId35"/>
    <p:sldId id="432" r:id="rId36"/>
    <p:sldId id="433" r:id="rId37"/>
    <p:sldId id="384" r:id="rId38"/>
    <p:sldId id="434" r:id="rId39"/>
    <p:sldId id="394" r:id="rId40"/>
    <p:sldId id="403" r:id="rId41"/>
    <p:sldId id="435" r:id="rId42"/>
    <p:sldId id="407" r:id="rId43"/>
  </p:sldIdLst>
  <p:sldSz cx="12192000" cy="6858000"/>
  <p:notesSz cx="6858000" cy="9144000"/>
  <p:defaultTextStyle>
    <a:defPPr rtl="0">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00"/>
    <a:srgbClr val="800000"/>
    <a:srgbClr val="C6B09E"/>
    <a:srgbClr val="EDE7E7"/>
    <a:srgbClr val="1D5759"/>
    <a:srgbClr val="E8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Μεσαίο στυλ 4 - Έμφαση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03" autoAdjust="0"/>
    <p:restoredTop sz="95294" autoAdjust="0"/>
  </p:normalViewPr>
  <p:slideViewPr>
    <p:cSldViewPr snapToGrid="0">
      <p:cViewPr varScale="1">
        <p:scale>
          <a:sx n="82" d="100"/>
          <a:sy n="82" d="100"/>
        </p:scale>
        <p:origin x="749" y="58"/>
      </p:cViewPr>
      <p:guideLst>
        <p:guide pos="3840"/>
        <p:guide orient="horz" pos="2160"/>
      </p:guideLst>
    </p:cSldViewPr>
  </p:slideViewPr>
  <p:notesTextViewPr>
    <p:cViewPr>
      <p:scale>
        <a:sx n="1" d="1"/>
        <a:sy n="1" d="1"/>
      </p:scale>
      <p:origin x="0" y="0"/>
    </p:cViewPr>
  </p:notesTextViewPr>
  <p:notesViewPr>
    <p:cSldViewPr snapToGrid="0">
      <p:cViewPr varScale="1">
        <p:scale>
          <a:sx n="90" d="100"/>
          <a:sy n="90" d="100"/>
        </p:scale>
        <p:origin x="3774" y="7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dmr\Documents\4.%20&#917;&#928;%20&#913;&#924;&#920;\&#954;&#949;&#943;&#956;&#949;&#957;&#945;%20&#949;&#964;&#945;&#956;\&#948;&#953;&#945;&#947;&#961;&#940;&#956;&#956;&#945;&#964;&#945;%20&#960;&#945;&#961;&#959;&#965;&#963;&#943;&#945;&#963;&#951;&#962;.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gks\Desktop\&#948;&#953;&#945;&#947;&#961;&#940;&#956;&#956;&#945;&#964;&#945;%20&#960;&#945;&#961;&#959;&#965;&#963;&#943;&#945;&#963;&#951;&#962;.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13.xml"/><Relationship Id="rId1" Type="http://schemas.microsoft.com/office/2011/relationships/chartStyle" Target="style13.xml"/></Relationships>
</file>

<file path=ppt/charts/_rels/chart2.xml.rels><?xml version="1.0" encoding="UTF-8" standalone="yes"?>
<Relationships xmlns="http://schemas.openxmlformats.org/package/2006/relationships"><Relationship Id="rId3" Type="http://schemas.openxmlformats.org/officeDocument/2006/relationships/oleObject" Target="file:///C:\Users\gks\Desktop\&#915;&#929;&#913;&#934;&#919;&#924;&#913;&#932;&#913;%20&#915;&#921;&#913;%202&#919;%20&#916;&#921;&#913;&#914;&#927;&#933;&#923;&#917;&#933;&#931;&#919;.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dmr\Documents\4.%20&#917;&#928;%20&#913;&#924;&#920;\&#954;&#949;&#943;&#956;&#949;&#957;&#945;%20&#949;&#964;&#945;&#956;\&#948;&#953;&#945;&#947;&#961;&#940;&#956;&#956;&#945;&#964;&#945;%20&#960;&#945;&#961;&#959;&#965;&#963;&#943;&#945;&#963;&#951;&#962;.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dmr\Documents\4.%20&#917;&#928;%20&#913;&#924;&#920;\&#954;&#949;&#943;&#956;&#949;&#957;&#945;%20&#949;&#964;&#945;&#956;\&#948;&#953;&#945;&#947;&#961;&#940;&#956;&#956;&#945;&#964;&#945;%20&#960;&#945;&#961;&#959;&#965;&#963;&#943;&#945;&#963;&#951;&#962;.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gks\Desktop\&#948;&#953;&#945;&#947;&#961;&#940;&#956;&#956;&#945;&#964;&#945;%20&#960;&#945;&#961;&#959;&#965;&#963;&#943;&#945;&#963;&#951;&#962;.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baseline="0">
                <a:solidFill>
                  <a:schemeClr val="bg1"/>
                </a:solidFill>
                <a:latin typeface="+mn-lt"/>
                <a:ea typeface="+mn-ea"/>
                <a:cs typeface="+mn-cs"/>
              </a:defRPr>
            </a:pPr>
            <a:r>
              <a:rPr lang="el-GR" sz="2000" dirty="0">
                <a:solidFill>
                  <a:schemeClr val="bg1"/>
                </a:solidFill>
              </a:rPr>
              <a:t>Κατανομή</a:t>
            </a:r>
            <a:r>
              <a:rPr lang="el-GR" sz="2000" baseline="0" dirty="0">
                <a:solidFill>
                  <a:schemeClr val="bg1"/>
                </a:solidFill>
              </a:rPr>
              <a:t> Πόρων ανά Ταμείο </a:t>
            </a:r>
          </a:p>
          <a:p>
            <a:pPr>
              <a:defRPr sz="2000">
                <a:solidFill>
                  <a:schemeClr val="bg1"/>
                </a:solidFill>
              </a:defRPr>
            </a:pPr>
            <a:r>
              <a:rPr lang="el-GR" sz="2000" baseline="0" dirty="0">
                <a:solidFill>
                  <a:schemeClr val="bg1"/>
                </a:solidFill>
              </a:rPr>
              <a:t>(Δημόσια Δαπάνη €)</a:t>
            </a:r>
            <a:endParaRPr lang="el-GR" sz="2000" dirty="0">
              <a:solidFill>
                <a:schemeClr val="bg1"/>
              </a:solidFill>
            </a:endParaRPr>
          </a:p>
        </c:rich>
      </c:tx>
      <c:overlay val="0"/>
      <c:spPr>
        <a:noFill/>
        <a:ln>
          <a:noFill/>
        </a:ln>
        <a:effectLst/>
      </c:spPr>
      <c:txPr>
        <a:bodyPr rot="0" spcFirstLastPara="1" vertOverflow="ellipsis" vert="horz" wrap="square" anchor="ctr" anchorCtr="1"/>
        <a:lstStyle/>
        <a:p>
          <a:pPr>
            <a:defRPr sz="2000" b="1" i="0" u="none" strike="noStrike" kern="1200" baseline="0">
              <a:solidFill>
                <a:schemeClr val="bg1"/>
              </a:solidFill>
              <a:latin typeface="+mn-lt"/>
              <a:ea typeface="+mn-ea"/>
              <a:cs typeface="+mn-cs"/>
            </a:defRPr>
          </a:pPr>
          <a:endParaRPr lang="el-GR"/>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6.0196096224831526E-2"/>
          <c:y val="0.23580727594173215"/>
          <c:w val="0.89576863639708593"/>
          <c:h val="0.70612416411546419"/>
        </c:manualLayout>
      </c:layout>
      <c:pie3DChart>
        <c:varyColors val="1"/>
        <c:ser>
          <c:idx val="0"/>
          <c:order val="0"/>
          <c:explosion val="4"/>
          <c:dPt>
            <c:idx val="0"/>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1-D914-4613-9C0A-25DE9A733291}"/>
              </c:ext>
            </c:extLst>
          </c:dPt>
          <c:dPt>
            <c:idx val="1"/>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3-D914-4613-9C0A-25DE9A733291}"/>
              </c:ext>
            </c:extLst>
          </c:dPt>
          <c:dLbls>
            <c:dLbl>
              <c:idx val="0"/>
              <c:layout>
                <c:manualLayout>
                  <c:x val="-1.9070151707956649E-2"/>
                  <c:y val="-0.39335782366737043"/>
                </c:manualLayout>
              </c:layout>
              <c:showLegendKey val="0"/>
              <c:showVal val="1"/>
              <c:showCatName val="0"/>
              <c:showSerName val="0"/>
              <c:showPercent val="0"/>
              <c:showBubbleSize val="0"/>
              <c:extLst>
                <c:ext xmlns:c15="http://schemas.microsoft.com/office/drawing/2012/chart" uri="{CE6537A1-D6FC-4f65-9D91-7224C49458BB}">
                  <c15:layout>
                    <c:manualLayout>
                      <c:w val="0.39033222082383418"/>
                      <c:h val="0.20402481811189016"/>
                    </c:manualLayout>
                  </c15:layout>
                </c:ext>
                <c:ext xmlns:c16="http://schemas.microsoft.com/office/drawing/2014/chart" uri="{C3380CC4-5D6E-409C-BE32-E72D297353CC}">
                  <c16:uniqueId val="{00000001-D914-4613-9C0A-25DE9A733291}"/>
                </c:ext>
              </c:extLst>
            </c:dLbl>
            <c:dLbl>
              <c:idx val="1"/>
              <c:layout>
                <c:manualLayout>
                  <c:x val="4.1896862308922651E-2"/>
                  <c:y val="-1.6773780364236251E-2"/>
                </c:manualLayout>
              </c:layout>
              <c:spPr>
                <a:noFill/>
                <a:ln>
                  <a:noFill/>
                </a:ln>
                <a:effectLst/>
              </c:spPr>
              <c:txPr>
                <a:bodyPr rot="0" spcFirstLastPara="1" vertOverflow="ellipsis" vert="horz" wrap="square" lIns="38100" tIns="19050" rIns="38100" bIns="19050" anchor="ctr" anchorCtr="1">
                  <a:noAutofit/>
                </a:bodyPr>
                <a:lstStyle/>
                <a:p>
                  <a:pPr>
                    <a:defRPr sz="2400" b="1" i="0" u="none" strike="noStrike" kern="1200" baseline="0">
                      <a:solidFill>
                        <a:schemeClr val="bg1"/>
                      </a:solidFill>
                      <a:latin typeface="+mn-lt"/>
                      <a:ea typeface="+mn-ea"/>
                      <a:cs typeface="+mn-cs"/>
                    </a:defRPr>
                  </a:pPr>
                  <a:endParaRPr lang="el-GR"/>
                </a:p>
              </c:txPr>
              <c:showLegendKey val="0"/>
              <c:showVal val="1"/>
              <c:showCatName val="0"/>
              <c:showSerName val="0"/>
              <c:showPercent val="0"/>
              <c:showBubbleSize val="0"/>
              <c:extLst>
                <c:ext xmlns:c15="http://schemas.microsoft.com/office/drawing/2012/chart" uri="{CE6537A1-D6FC-4f65-9D91-7224C49458BB}">
                  <c15:layout>
                    <c:manualLayout>
                      <c:w val="0.36223678256625624"/>
                      <c:h val="0.12836437249286806"/>
                    </c:manualLayout>
                  </c15:layout>
                </c:ext>
                <c:ext xmlns:c16="http://schemas.microsoft.com/office/drawing/2014/chart" uri="{C3380CC4-5D6E-409C-BE32-E72D297353CC}">
                  <c16:uniqueId val="{00000003-D914-4613-9C0A-25DE9A733291}"/>
                </c:ext>
              </c:extLst>
            </c:dLbl>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bg1"/>
                    </a:solidFill>
                    <a:latin typeface="+mn-lt"/>
                    <a:ea typeface="+mn-ea"/>
                    <a:cs typeface="+mn-cs"/>
                  </a:defRPr>
                </a:pPr>
                <a:endParaRPr lang="el-GR"/>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(Φύλλο1!$B$11,Φύλλο1!$B$12)</c:f>
              <c:strCache>
                <c:ptCount val="2"/>
                <c:pt idx="0">
                  <c:v> ΕΤΠΑ</c:v>
                </c:pt>
                <c:pt idx="1">
                  <c:v> ΕΚΤ+</c:v>
                </c:pt>
              </c:strCache>
            </c:strRef>
          </c:cat>
          <c:val>
            <c:numRef>
              <c:f>(Φύλλο1!$F$11,Φύλλο1!$F$12)</c:f>
              <c:numCache>
                <c:formatCode>#,##0</c:formatCode>
                <c:ptCount val="2"/>
                <c:pt idx="0">
                  <c:v>473526739</c:v>
                </c:pt>
                <c:pt idx="1">
                  <c:v>165572105</c:v>
                </c:pt>
              </c:numCache>
            </c:numRef>
          </c:val>
          <c:extLst>
            <c:ext xmlns:c16="http://schemas.microsoft.com/office/drawing/2014/chart" uri="{C3380CC4-5D6E-409C-BE32-E72D297353CC}">
              <c16:uniqueId val="{00000004-D914-4613-9C0A-25DE9A733291}"/>
            </c:ext>
          </c:extLst>
        </c:ser>
        <c:dLbls>
          <c:showLegendKey val="0"/>
          <c:showVal val="0"/>
          <c:showCatName val="0"/>
          <c:showSerName val="0"/>
          <c:showPercent val="0"/>
          <c:showBubbleSize val="0"/>
          <c:showLeaderLines val="1"/>
        </c:dLbls>
      </c:pie3DChart>
      <c:spPr>
        <a:noFill/>
        <a:ln>
          <a:noFill/>
        </a:ln>
        <a:effectLst/>
      </c:spPr>
    </c:plotArea>
    <c:legend>
      <c:legendPos val="b"/>
      <c:layout>
        <c:manualLayout>
          <c:xMode val="edge"/>
          <c:yMode val="edge"/>
          <c:x val="0.56337549402046927"/>
          <c:y val="0.88258965484334029"/>
          <c:w val="0.35502290203570092"/>
          <c:h val="0.10747236217457974"/>
        </c:manualLayout>
      </c:layout>
      <c:overlay val="0"/>
      <c:spPr>
        <a:noFill/>
        <a:ln>
          <a:noFill/>
        </a:ln>
        <a:effectLst/>
      </c:spPr>
      <c:txPr>
        <a:bodyPr rot="0" spcFirstLastPara="1" vertOverflow="ellipsis" vert="horz" wrap="square" anchor="ctr" anchorCtr="1"/>
        <a:lstStyle/>
        <a:p>
          <a:pPr>
            <a:defRPr sz="2400" b="1" i="0" u="none" strike="noStrike" kern="1200" baseline="0">
              <a:solidFill>
                <a:schemeClr val="bg1"/>
              </a:solidFill>
              <a:latin typeface="+mn-lt"/>
              <a:ea typeface="+mn-ea"/>
              <a:cs typeface="+mn-cs"/>
            </a:defRPr>
          </a:pPr>
          <a:endParaRPr lang="el-G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l-GR"/>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[ΕΙΔΙΚΟΙ ΣΤΟΧΟΙ.xlsx]Φύλλο6!Συγκεντρωτικός Πίνακας3</c:name>
    <c:fmtId val="4"/>
  </c:pivotSource>
  <c:chart>
    <c:autoTitleDeleted val="1"/>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Φύλλο6!$B$1</c:f>
              <c:strCache>
                <c:ptCount val="1"/>
                <c:pt idx="0">
                  <c:v>Άθροισμα</c:v>
                </c:pt>
              </c:strCache>
            </c:strRef>
          </c:tx>
          <c:spPr>
            <a:solidFill>
              <a:schemeClr val="accent1"/>
            </a:solidFill>
            <a:ln>
              <a:noFill/>
            </a:ln>
            <a:effectLst/>
          </c:spPr>
          <c:invertIfNegative val="0"/>
          <c:dLbls>
            <c:dLbl>
              <c:idx val="0"/>
              <c:tx>
                <c:rich>
                  <a:bodyPr/>
                  <a:lstStyle/>
                  <a:p>
                    <a:r>
                      <a:rPr lang="en-US"/>
                      <a:t>12.750.000</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4CBB-4328-A45B-A756BB205B11}"/>
                </c:ext>
              </c:extLst>
            </c:dLbl>
            <c:dLbl>
              <c:idx val="6"/>
              <c:tx>
                <c:rich>
                  <a:bodyPr/>
                  <a:lstStyle/>
                  <a:p>
                    <a:r>
                      <a:rPr lang="en-US"/>
                      <a:t>28.600.000</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4CBB-4328-A45B-A756BB205B11}"/>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mn-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Φύλλο6!$A$2:$A$9</c:f>
              <c:strCache>
                <c:ptCount val="7"/>
                <c:pt idx="0">
                  <c:v>4.α</c:v>
                </c:pt>
                <c:pt idx="1">
                  <c:v>4.δ</c:v>
                </c:pt>
                <c:pt idx="2">
                  <c:v>4.θ</c:v>
                </c:pt>
                <c:pt idx="3">
                  <c:v>4.ι</c:v>
                </c:pt>
                <c:pt idx="4">
                  <c:v>4.ια</c:v>
                </c:pt>
                <c:pt idx="5">
                  <c:v>4.ιβ</c:v>
                </c:pt>
                <c:pt idx="6">
                  <c:v>4.στ</c:v>
                </c:pt>
              </c:strCache>
            </c:strRef>
          </c:cat>
          <c:val>
            <c:numRef>
              <c:f>Φύλλο6!$B$2:$B$9</c:f>
              <c:numCache>
                <c:formatCode>#,##0</c:formatCode>
                <c:ptCount val="7"/>
                <c:pt idx="0">
                  <c:v>12000000</c:v>
                </c:pt>
                <c:pt idx="1">
                  <c:v>3000000</c:v>
                </c:pt>
                <c:pt idx="2">
                  <c:v>4200000</c:v>
                </c:pt>
                <c:pt idx="3">
                  <c:v>5000000</c:v>
                </c:pt>
                <c:pt idx="4">
                  <c:v>105286318</c:v>
                </c:pt>
                <c:pt idx="5">
                  <c:v>4492552</c:v>
                </c:pt>
                <c:pt idx="6">
                  <c:v>29600000</c:v>
                </c:pt>
              </c:numCache>
            </c:numRef>
          </c:val>
          <c:extLst>
            <c:ext xmlns:c16="http://schemas.microsoft.com/office/drawing/2014/chart" uri="{C3380CC4-5D6E-409C-BE32-E72D297353CC}">
              <c16:uniqueId val="{00000000-8CE1-4A23-A1DA-86CB9D15B8A4}"/>
            </c:ext>
          </c:extLst>
        </c:ser>
        <c:dLbls>
          <c:showLegendKey val="0"/>
          <c:showVal val="0"/>
          <c:showCatName val="0"/>
          <c:showSerName val="0"/>
          <c:showPercent val="0"/>
          <c:showBubbleSize val="0"/>
        </c:dLbls>
        <c:gapWidth val="219"/>
        <c:overlap val="-27"/>
        <c:axId val="1866151648"/>
        <c:axId val="1866152064"/>
      </c:barChart>
      <c:catAx>
        <c:axId val="18661516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el-GR"/>
          </a:p>
        </c:txPr>
        <c:crossAx val="1866152064"/>
        <c:crosses val="autoZero"/>
        <c:auto val="1"/>
        <c:lblAlgn val="ctr"/>
        <c:lblOffset val="100"/>
        <c:noMultiLvlLbl val="0"/>
      </c:catAx>
      <c:valAx>
        <c:axId val="186615206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el-GR"/>
          </a:p>
        </c:txPr>
        <c:crossAx val="18661516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l-GR"/>
    </a:p>
  </c:txPr>
  <c:externalData r:id="rId3">
    <c:autoUpdate val="0"/>
  </c:externalData>
  <c:extLst>
    <c:ext xmlns:c14="http://schemas.microsoft.com/office/drawing/2007/8/2/chart" uri="{781A3756-C4B2-4CAC-9D66-4F8BD8637D16}">
      <c14:pivotOptions>
        <c14:dropZoneFilter val="1"/>
        <c14:dropZoneCategories val="1"/>
        <c14:dropZoneData val="1"/>
        <c14:dropZonesVisible val="1"/>
      </c14:pivotOptions>
    </c:ext>
    <c:ext xmlns:c16="http://schemas.microsoft.com/office/drawing/2014/chart" uri="{E28EC0CA-F0BB-4C9C-879D-F8772B89E7AC}">
      <c16:pivotOptions16>
        <c16:showExpandCollapseFieldButtons val="1"/>
      </c16:pivotOptions16>
    </c:ext>
  </c:extLst>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[διαγράμματα παρουσίασης.xlsx]π5!Συγκεντρωτικός Πίνακας2</c:name>
    <c:fmtId val="51"/>
  </c:pivotSource>
  <c:chart>
    <c:title>
      <c:tx>
        <c:rich>
          <a:bodyPr rot="0" spcFirstLastPara="1" vertOverflow="ellipsis" vert="horz" wrap="square" anchor="ctr" anchorCtr="1"/>
          <a:lstStyle/>
          <a:p>
            <a:pPr>
              <a:defRPr sz="1400" b="1" i="0" u="none" strike="noStrike" kern="1200" spc="0" baseline="0">
                <a:solidFill>
                  <a:schemeClr val="accent1"/>
                </a:solidFill>
                <a:latin typeface="+mn-lt"/>
                <a:ea typeface="+mn-ea"/>
                <a:cs typeface="+mn-cs"/>
              </a:defRPr>
            </a:pPr>
            <a:r>
              <a:rPr lang="el-GR" b="1" u="sng">
                <a:solidFill>
                  <a:schemeClr val="accent1"/>
                </a:solidFill>
              </a:rPr>
              <a:t>ΠΡΟΤΕΡΑΙΟΤΗΤΑ</a:t>
            </a:r>
            <a:r>
              <a:rPr lang="el-GR" b="1" u="sng" baseline="0">
                <a:solidFill>
                  <a:schemeClr val="accent1"/>
                </a:solidFill>
              </a:rPr>
              <a:t> 5 </a:t>
            </a:r>
            <a:r>
              <a:rPr lang="el-GR" b="1" baseline="0">
                <a:solidFill>
                  <a:schemeClr val="accent1"/>
                </a:solidFill>
              </a:rPr>
              <a:t>- ΚΑΤΑΝΟΜΗ ΠΟΡΩΝ ΑΝΑ ΕΙΔΙΚΟ ΣΤΟΧΟ</a:t>
            </a:r>
            <a:endParaRPr lang="el-GR" b="1">
              <a:solidFill>
                <a:schemeClr val="accent1"/>
              </a:solidFill>
            </a:endParaRP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accent1"/>
              </a:solidFill>
              <a:latin typeface="+mn-lt"/>
              <a:ea typeface="+mn-ea"/>
              <a:cs typeface="+mn-cs"/>
            </a:defRPr>
          </a:pPr>
          <a:endParaRPr lang="el-GR"/>
        </a:p>
      </c:txPr>
    </c:title>
    <c:autoTitleDeleted val="0"/>
    <c:pivotFmts>
      <c:pivotFmt>
        <c:idx val="0"/>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3"/>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4"/>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6"/>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7"/>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9"/>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10"/>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11"/>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2"/>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13"/>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14"/>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15"/>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16"/>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17"/>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8"/>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19"/>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20"/>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1"/>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22"/>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s>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8.6761822885974386E-3"/>
          <c:y val="0.20789280287332504"/>
          <c:w val="0.97722960151802651"/>
          <c:h val="0.74432464747449334"/>
        </c:manualLayout>
      </c:layout>
      <c:pie3DChart>
        <c:varyColors val="1"/>
        <c:dLbls>
          <c:dLblPos val="outEnd"/>
          <c:showLegendKey val="0"/>
          <c:showVal val="1"/>
          <c:showCatName val="0"/>
          <c:showSerName val="0"/>
          <c:showPercent val="0"/>
          <c:showBubbleSize val="0"/>
          <c:showLeaderLines val="0"/>
        </c:dLbls>
      </c:pie3DChart>
      <c:spPr>
        <a:noFill/>
        <a:ln>
          <a:noFill/>
        </a:ln>
        <a:effectLst/>
      </c:spPr>
    </c:plotArea>
    <c:legend>
      <c:legendPos val="b"/>
      <c:layout>
        <c:manualLayout>
          <c:xMode val="edge"/>
          <c:yMode val="edge"/>
          <c:x val="0.35167081037563785"/>
          <c:y val="0.91271888382373256"/>
          <c:w val="0.23161773994533169"/>
          <c:h val="6.6228484597320073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accent1"/>
              </a:solidFill>
              <a:latin typeface="+mn-lt"/>
              <a:ea typeface="+mn-ea"/>
              <a:cs typeface="+mn-cs"/>
            </a:defRPr>
          </a:pPr>
          <a:endParaRPr lang="el-G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l-GR"/>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[διαγράμματα παρουσίασης.xlsx]π5!Συγκεντρωτικός Πίνακας2</c:name>
    <c:fmtId val="54"/>
  </c:pivotSource>
  <c:chart>
    <c:title>
      <c:tx>
        <c:rich>
          <a:bodyPr rot="0" spcFirstLastPara="1" vertOverflow="ellipsis" vert="horz" wrap="square" anchor="ctr" anchorCtr="1"/>
          <a:lstStyle/>
          <a:p>
            <a:pPr>
              <a:defRPr sz="1400" b="1" i="0" u="none" strike="noStrike" kern="1200" spc="0" baseline="0">
                <a:solidFill>
                  <a:schemeClr val="accent1"/>
                </a:solidFill>
                <a:latin typeface="+mn-lt"/>
                <a:ea typeface="+mn-ea"/>
                <a:cs typeface="+mn-cs"/>
              </a:defRPr>
            </a:pPr>
            <a:r>
              <a:rPr lang="el-GR" sz="2400" b="1" u="sng" dirty="0">
                <a:solidFill>
                  <a:schemeClr val="accent1"/>
                </a:solidFill>
              </a:rPr>
              <a:t>ΠΡΟΤΕΡΑΙΟΤΗΤΑ</a:t>
            </a:r>
            <a:r>
              <a:rPr lang="el-GR" sz="2400" b="1" u="sng" baseline="0" dirty="0">
                <a:solidFill>
                  <a:schemeClr val="accent1"/>
                </a:solidFill>
              </a:rPr>
              <a:t> 5 </a:t>
            </a:r>
            <a:r>
              <a:rPr lang="el-GR" sz="2400" b="1" baseline="0" dirty="0">
                <a:solidFill>
                  <a:schemeClr val="accent1"/>
                </a:solidFill>
              </a:rPr>
              <a:t>- ΚΑΤΑΝΟΜΗ ΠΟΡΩΝ ΑΝΑ ΕΙΔΙΚΟ ΣΤΟΧΟ</a:t>
            </a:r>
            <a:endParaRPr lang="el-GR" sz="2400" b="1" dirty="0">
              <a:solidFill>
                <a:schemeClr val="accent1"/>
              </a:solidFill>
            </a:endParaRP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accent1"/>
              </a:solidFill>
              <a:latin typeface="+mn-lt"/>
              <a:ea typeface="+mn-ea"/>
              <a:cs typeface="+mn-cs"/>
            </a:defRPr>
          </a:pPr>
          <a:endParaRPr lang="el-GR"/>
        </a:p>
      </c:txPr>
    </c:title>
    <c:autoTitleDeleted val="0"/>
    <c:pivotFmts>
      <c:pivotFmt>
        <c:idx val="0"/>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3"/>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4"/>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6"/>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7"/>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9"/>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10"/>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11"/>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2"/>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13"/>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14"/>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15"/>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16"/>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17"/>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18"/>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19"/>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0"/>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21"/>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22"/>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3"/>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24"/>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s>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8.6761822885974386E-3"/>
          <c:y val="0.20789280287332504"/>
          <c:w val="0.97722960151802651"/>
          <c:h val="0.74432464747449334"/>
        </c:manualLayout>
      </c:layout>
      <c:pie3DChart>
        <c:varyColors val="1"/>
        <c:ser>
          <c:idx val="0"/>
          <c:order val="0"/>
          <c:tx>
            <c:strRef>
              <c:f>π5!$C$3</c:f>
              <c:strCache>
                <c:ptCount val="1"/>
                <c:pt idx="0">
                  <c:v>Άθροισμα</c:v>
                </c:pt>
              </c:strCache>
            </c:strRef>
          </c:tx>
          <c:spPr>
            <a:scene3d>
              <a:camera prst="orthographicFront"/>
              <a:lightRig rig="threePt" dir="t"/>
            </a:scene3d>
            <a:sp3d>
              <a:bevelT/>
              <a:contourClr>
                <a:srgbClr val="000000"/>
              </a:contourClr>
            </a:sp3d>
          </c:spPr>
          <c:dPt>
            <c:idx val="0"/>
            <c:bubble3D val="0"/>
            <c:explosion val="6"/>
            <c:spPr>
              <a:solidFill>
                <a:schemeClr val="accent1"/>
              </a:solidFill>
              <a:ln w="25400">
                <a:solidFill>
                  <a:schemeClr val="lt1"/>
                </a:solidFill>
              </a:ln>
              <a:effectLst/>
              <a:scene3d>
                <a:camera prst="orthographicFront"/>
                <a:lightRig rig="threePt" dir="t"/>
              </a:scene3d>
              <a:sp3d contourW="25400">
                <a:bevelT/>
                <a:contourClr>
                  <a:schemeClr val="lt1"/>
                </a:contourClr>
              </a:sp3d>
            </c:spPr>
            <c:extLst>
              <c:ext xmlns:c16="http://schemas.microsoft.com/office/drawing/2014/chart" uri="{C3380CC4-5D6E-409C-BE32-E72D297353CC}">
                <c16:uniqueId val="{00000001-0FE7-4560-A110-13FA4D764B56}"/>
              </c:ext>
            </c:extLst>
          </c:dPt>
          <c:dPt>
            <c:idx val="1"/>
            <c:bubble3D val="0"/>
            <c:explosion val="4"/>
            <c:spPr>
              <a:solidFill>
                <a:schemeClr val="accent2"/>
              </a:solidFill>
              <a:ln w="25400">
                <a:solidFill>
                  <a:schemeClr val="lt1"/>
                </a:solidFill>
              </a:ln>
              <a:effectLst/>
              <a:scene3d>
                <a:camera prst="orthographicFront"/>
                <a:lightRig rig="threePt" dir="t"/>
              </a:scene3d>
              <a:sp3d contourW="25400">
                <a:bevelT/>
                <a:contourClr>
                  <a:schemeClr val="lt1"/>
                </a:contourClr>
              </a:sp3d>
            </c:spPr>
            <c:extLst>
              <c:ext xmlns:c16="http://schemas.microsoft.com/office/drawing/2014/chart" uri="{C3380CC4-5D6E-409C-BE32-E72D297353CC}">
                <c16:uniqueId val="{00000003-0FE7-4560-A110-13FA4D764B56}"/>
              </c:ext>
            </c:extLst>
          </c:dPt>
          <c:dPt>
            <c:idx val="2"/>
            <c:bubble3D val="0"/>
            <c:explosion val="9"/>
            <c:spPr>
              <a:solidFill>
                <a:schemeClr val="accent3"/>
              </a:solidFill>
              <a:ln w="25400">
                <a:solidFill>
                  <a:schemeClr val="lt1"/>
                </a:solidFill>
              </a:ln>
              <a:effectLst/>
              <a:scene3d>
                <a:camera prst="orthographicFront"/>
                <a:lightRig rig="threePt" dir="t"/>
              </a:scene3d>
              <a:sp3d contourW="25400">
                <a:bevelT/>
                <a:contourClr>
                  <a:schemeClr val="lt1"/>
                </a:contourClr>
              </a:sp3d>
            </c:spPr>
            <c:extLst>
              <c:ext xmlns:c16="http://schemas.microsoft.com/office/drawing/2014/chart" uri="{C3380CC4-5D6E-409C-BE32-E72D297353CC}">
                <c16:uniqueId val="{00000005-0FE7-4560-A110-13FA4D764B56}"/>
              </c:ext>
            </c:extLst>
          </c:dPt>
          <c:dPt>
            <c:idx val="3"/>
            <c:bubble3D val="0"/>
            <c:explosion val="6"/>
            <c:spPr>
              <a:solidFill>
                <a:schemeClr val="accent4"/>
              </a:solidFill>
              <a:ln w="25400">
                <a:solidFill>
                  <a:schemeClr val="lt1"/>
                </a:solidFill>
              </a:ln>
              <a:effectLst/>
              <a:scene3d>
                <a:camera prst="orthographicFront"/>
                <a:lightRig rig="threePt" dir="t"/>
              </a:scene3d>
              <a:sp3d contourW="25400">
                <a:bevelT/>
                <a:contourClr>
                  <a:schemeClr val="lt1"/>
                </a:contourClr>
              </a:sp3d>
            </c:spPr>
            <c:extLst>
              <c:ext xmlns:c16="http://schemas.microsoft.com/office/drawing/2014/chart" uri="{C3380CC4-5D6E-409C-BE32-E72D297353CC}">
                <c16:uniqueId val="{00000007-0FE7-4560-A110-13FA4D764B56}"/>
              </c:ext>
            </c:extLst>
          </c:dPt>
          <c:dPt>
            <c:idx val="4"/>
            <c:bubble3D val="0"/>
            <c:explosion val="10"/>
            <c:spPr>
              <a:solidFill>
                <a:schemeClr val="accent5"/>
              </a:solidFill>
              <a:ln w="25400">
                <a:solidFill>
                  <a:schemeClr val="lt1"/>
                </a:solidFill>
              </a:ln>
              <a:effectLst/>
              <a:scene3d>
                <a:camera prst="orthographicFront"/>
                <a:lightRig rig="threePt" dir="t"/>
              </a:scene3d>
              <a:sp3d contourW="25400">
                <a:bevelT/>
                <a:contourClr>
                  <a:schemeClr val="lt1"/>
                </a:contourClr>
              </a:sp3d>
            </c:spPr>
            <c:extLst>
              <c:ext xmlns:c16="http://schemas.microsoft.com/office/drawing/2014/chart" uri="{C3380CC4-5D6E-409C-BE32-E72D297353CC}">
                <c16:uniqueId val="{00000009-0FE7-4560-A110-13FA4D764B56}"/>
              </c:ext>
            </c:extLst>
          </c:dPt>
          <c:dPt>
            <c:idx val="5"/>
            <c:bubble3D val="0"/>
            <c:explosion val="15"/>
            <c:spPr>
              <a:solidFill>
                <a:schemeClr val="accent6"/>
              </a:solidFill>
              <a:ln w="25400">
                <a:solidFill>
                  <a:schemeClr val="lt1"/>
                </a:solidFill>
              </a:ln>
              <a:effectLst/>
              <a:scene3d>
                <a:camera prst="orthographicFront"/>
                <a:lightRig rig="threePt" dir="t"/>
              </a:scene3d>
              <a:sp3d contourW="25400">
                <a:bevelT/>
                <a:contourClr>
                  <a:schemeClr val="lt1"/>
                </a:contourClr>
              </a:sp3d>
            </c:spPr>
            <c:extLst>
              <c:ext xmlns:c16="http://schemas.microsoft.com/office/drawing/2014/chart" uri="{C3380CC4-5D6E-409C-BE32-E72D297353CC}">
                <c16:uniqueId val="{0000000B-0FE7-4560-A110-13FA4D764B56}"/>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accent1"/>
                    </a:solidFill>
                    <a:latin typeface="+mn-lt"/>
                    <a:ea typeface="+mn-ea"/>
                    <a:cs typeface="+mn-cs"/>
                  </a:defRPr>
                </a:pPr>
                <a:endParaRPr lang="el-GR"/>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multiLvlStrRef>
              <c:f>π5!$A$4:$B$7</c:f>
              <c:multiLvlStrCache>
                <c:ptCount val="2"/>
                <c:lvl>
                  <c:pt idx="0">
                    <c:v>5i</c:v>
                  </c:pt>
                  <c:pt idx="1">
                    <c:v>5ii</c:v>
                  </c:pt>
                </c:lvl>
                <c:lvl>
                  <c:pt idx="0">
                    <c:v>Π5</c:v>
                  </c:pt>
                </c:lvl>
              </c:multiLvlStrCache>
            </c:multiLvlStrRef>
          </c:cat>
          <c:val>
            <c:numRef>
              <c:f>π5!$C$4:$C$7</c:f>
              <c:numCache>
                <c:formatCode>General</c:formatCode>
                <c:ptCount val="2"/>
                <c:pt idx="0">
                  <c:v>71000000</c:v>
                </c:pt>
                <c:pt idx="1">
                  <c:v>42394058</c:v>
                </c:pt>
              </c:numCache>
            </c:numRef>
          </c:val>
          <c:extLst>
            <c:ext xmlns:c16="http://schemas.microsoft.com/office/drawing/2014/chart" uri="{C3380CC4-5D6E-409C-BE32-E72D297353CC}">
              <c16:uniqueId val="{0000000C-0FE7-4560-A110-13FA4D764B56}"/>
            </c:ext>
          </c:extLst>
        </c:ser>
        <c:dLbls>
          <c:dLblPos val="outEnd"/>
          <c:showLegendKey val="0"/>
          <c:showVal val="1"/>
          <c:showCatName val="0"/>
          <c:showSerName val="0"/>
          <c:showPercent val="0"/>
          <c:showBubbleSize val="0"/>
          <c:showLeaderLines val="1"/>
        </c:dLbls>
      </c:pie3DChart>
      <c:spPr>
        <a:noFill/>
        <a:ln>
          <a:noFill/>
        </a:ln>
        <a:effectLst/>
      </c:spPr>
    </c:plotArea>
    <c:legend>
      <c:legendPos val="b"/>
      <c:layout>
        <c:manualLayout>
          <c:xMode val="edge"/>
          <c:yMode val="edge"/>
          <c:x val="0.18703664577021784"/>
          <c:y val="0.91271888382373256"/>
          <c:w val="0.55018140993550124"/>
          <c:h val="6.6228484597320073E-2"/>
        </c:manualLayout>
      </c:layout>
      <c:overlay val="0"/>
      <c:spPr>
        <a:noFill/>
        <a:ln>
          <a:noFill/>
        </a:ln>
        <a:effectLst/>
      </c:spPr>
      <c:txPr>
        <a:bodyPr rot="0" spcFirstLastPara="1" vertOverflow="ellipsis" vert="horz" wrap="square" anchor="ctr" anchorCtr="1"/>
        <a:lstStyle/>
        <a:p>
          <a:pPr>
            <a:defRPr sz="2400" b="1" i="0" u="none" strike="noStrike" kern="1200" baseline="0">
              <a:solidFill>
                <a:schemeClr val="accent1"/>
              </a:solidFill>
              <a:latin typeface="+mn-lt"/>
              <a:ea typeface="+mn-ea"/>
              <a:cs typeface="+mn-cs"/>
            </a:defRPr>
          </a:pPr>
          <a:endParaRPr lang="el-G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l-GR"/>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[ΕΙΔΙΚΟΙ ΣΤΟΧΟΙ.xlsx]Φύλλο5!Συγκεντρωτικός Πίνακας2</c:name>
    <c:fmtId val="8"/>
  </c:pivotSource>
  <c:chart>
    <c:autoTitleDeleted val="1"/>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showLegendKey val="0"/>
          <c:showVal val="0"/>
          <c:showCatName val="0"/>
          <c:showSerName val="0"/>
          <c:showPercent val="0"/>
          <c:showBubbleSize val="0"/>
          <c:extLst>
            <c:ext xmlns:c15="http://schemas.microsoft.com/office/drawing/2012/chart" uri="{CE6537A1-D6FC-4f65-9D91-7224C49458BB}"/>
          </c:extLst>
        </c:dLbl>
      </c:pivotFmt>
    </c:pivotFmts>
    <c:plotArea>
      <c:layout>
        <c:manualLayout>
          <c:layoutTarget val="inner"/>
          <c:xMode val="edge"/>
          <c:yMode val="edge"/>
          <c:x val="0.13501194562218183"/>
          <c:y val="2.8084692280282819E-2"/>
          <c:w val="0.85323591762568141"/>
          <c:h val="0.86007850707221223"/>
        </c:manualLayout>
      </c:layout>
      <c:barChart>
        <c:barDir val="col"/>
        <c:grouping val="clustered"/>
        <c:varyColors val="0"/>
        <c:ser>
          <c:idx val="0"/>
          <c:order val="0"/>
          <c:tx>
            <c:strRef>
              <c:f>Φύλλο5!$B$1</c:f>
              <c:strCache>
                <c:ptCount val="1"/>
                <c:pt idx="0">
                  <c:v>Άθροισμα</c:v>
                </c:pt>
              </c:strCache>
            </c:strRef>
          </c:tx>
          <c:spPr>
            <a:solidFill>
              <a:schemeClr val="accent1"/>
            </a:solidFill>
            <a:ln>
              <a:noFill/>
            </a:ln>
            <a:effectLst/>
          </c:spPr>
          <c:invertIfNegative val="0"/>
          <c:dLbls>
            <c:dLbl>
              <c:idx val="0"/>
              <c:layout>
                <c:manualLayout>
                  <c:x val="0"/>
                  <c:y val="-2.30061335801329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D06-43C9-B913-AB642B5577EF}"/>
                </c:ext>
              </c:extLst>
            </c:dLbl>
            <c:dLbl>
              <c:idx val="12"/>
              <c:layout>
                <c:manualLayout>
                  <c:x val="-1.0683340063262106E-3"/>
                  <c:y val="-2.5306746938146288E-2"/>
                </c:manualLayout>
              </c:layout>
              <c:tx>
                <c:rich>
                  <a:bodyPr rot="0" spcFirstLastPara="1" vertOverflow="ellipsis" vert="horz" wrap="square" lIns="38100" tIns="19050" rIns="38100" bIns="19050" anchor="ctr" anchorCtr="1">
                    <a:noAutofit/>
                  </a:bodyPr>
                  <a:lstStyle/>
                  <a:p>
                    <a:pPr>
                      <a:defRPr sz="1200" b="0" i="0" u="none" strike="noStrike" kern="1200" baseline="0">
                        <a:solidFill>
                          <a:schemeClr val="bg1"/>
                        </a:solidFill>
                        <a:latin typeface="+mn-lt"/>
                        <a:ea typeface="+mn-ea"/>
                        <a:cs typeface="+mn-cs"/>
                      </a:defRPr>
                    </a:pPr>
                    <a:r>
                      <a:rPr lang="en-US" dirty="0"/>
                      <a:t>12.750.000</a:t>
                    </a:r>
                  </a:p>
                </c:rich>
              </c:tx>
              <c:spPr>
                <a:noFill/>
                <a:ln>
                  <a:noFill/>
                </a:ln>
                <a:effectLst/>
              </c:spPr>
              <c:txPr>
                <a:bodyPr rot="0" spcFirstLastPara="1" vertOverflow="ellipsis" vert="horz" wrap="square" lIns="38100" tIns="19050" rIns="38100" bIns="19050" anchor="ctr" anchorCtr="1">
                  <a:noAutofit/>
                </a:bodyPr>
                <a:lstStyle/>
                <a:p>
                  <a:pPr>
                    <a:defRPr sz="1200" b="0" i="0" u="none" strike="noStrike" kern="1200" baseline="0">
                      <a:solidFill>
                        <a:schemeClr val="bg1"/>
                      </a:solidFill>
                      <a:latin typeface="+mn-lt"/>
                      <a:ea typeface="+mn-ea"/>
                      <a:cs typeface="+mn-cs"/>
                    </a:defRPr>
                  </a:pPr>
                  <a:endParaRPr lang="el-GR"/>
                </a:p>
              </c:txPr>
              <c:showLegendKey val="0"/>
              <c:showVal val="1"/>
              <c:showCatName val="0"/>
              <c:showSerName val="0"/>
              <c:showPercent val="0"/>
              <c:showBubbleSize val="0"/>
              <c:extLst>
                <c:ext xmlns:c15="http://schemas.microsoft.com/office/drawing/2012/chart" uri="{CE6537A1-D6FC-4f65-9D91-7224C49458BB}">
                  <c15:layout>
                    <c:manualLayout>
                      <c:w val="6.4850427350427342E-2"/>
                      <c:h val="4.9808279200987925E-2"/>
                    </c:manualLayout>
                  </c15:layout>
                  <c15:showDataLabelsRange val="0"/>
                </c:ext>
                <c:ext xmlns:c16="http://schemas.microsoft.com/office/drawing/2014/chart" uri="{C3380CC4-5D6E-409C-BE32-E72D297353CC}">
                  <c16:uniqueId val="{00000001-ED06-43C9-B913-AB642B5577EF}"/>
                </c:ext>
              </c:extLst>
            </c:dLbl>
            <c:dLbl>
              <c:idx val="14"/>
              <c:layout>
                <c:manualLayout>
                  <c:x val="0"/>
                  <c:y val="-2.070552022211985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D06-43C9-B913-AB642B5577EF}"/>
                </c:ext>
              </c:extLst>
            </c:dLbl>
            <c:dLbl>
              <c:idx val="15"/>
              <c:layout>
                <c:manualLayout>
                  <c:x val="1.0683760683760685E-3"/>
                  <c:y val="-5.981594730834577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D06-43C9-B913-AB642B5577EF}"/>
                </c:ext>
              </c:extLst>
            </c:dLbl>
            <c:dLbl>
              <c:idx val="18"/>
              <c:tx>
                <c:rich>
                  <a:bodyPr/>
                  <a:lstStyle/>
                  <a:p>
                    <a:r>
                      <a:rPr lang="en-US"/>
                      <a:t>28.600.000</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040D-4D00-BFE0-1FD77C5E1972}"/>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Φύλλο5!$A$2:$A$23</c:f>
              <c:strCache>
                <c:ptCount val="21"/>
                <c:pt idx="0">
                  <c:v>1.i</c:v>
                </c:pt>
                <c:pt idx="1">
                  <c:v>1.ii</c:v>
                </c:pt>
                <c:pt idx="2">
                  <c:v>1.iii</c:v>
                </c:pt>
                <c:pt idx="3">
                  <c:v>2.i</c:v>
                </c:pt>
                <c:pt idx="4">
                  <c:v>2.ii</c:v>
                </c:pt>
                <c:pt idx="5">
                  <c:v>2.iv</c:v>
                </c:pt>
                <c:pt idx="6">
                  <c:v>2.v</c:v>
                </c:pt>
                <c:pt idx="7">
                  <c:v>3.i</c:v>
                </c:pt>
                <c:pt idx="8">
                  <c:v>3.ii</c:v>
                </c:pt>
                <c:pt idx="9">
                  <c:v>4.ii</c:v>
                </c:pt>
                <c:pt idx="10">
                  <c:v>4.v</c:v>
                </c:pt>
                <c:pt idx="11">
                  <c:v>4.vi</c:v>
                </c:pt>
                <c:pt idx="12">
                  <c:v>4.α</c:v>
                </c:pt>
                <c:pt idx="13">
                  <c:v>4.δ</c:v>
                </c:pt>
                <c:pt idx="14">
                  <c:v>4.θ</c:v>
                </c:pt>
                <c:pt idx="15">
                  <c:v>4.ι</c:v>
                </c:pt>
                <c:pt idx="16">
                  <c:v>4.ια</c:v>
                </c:pt>
                <c:pt idx="17">
                  <c:v>4.ιβ</c:v>
                </c:pt>
                <c:pt idx="18">
                  <c:v>4.στ</c:v>
                </c:pt>
                <c:pt idx="19">
                  <c:v>5(i)</c:v>
                </c:pt>
                <c:pt idx="20">
                  <c:v>5(ii)</c:v>
                </c:pt>
              </c:strCache>
            </c:strRef>
          </c:cat>
          <c:val>
            <c:numRef>
              <c:f>Φύλλο5!$B$2:$B$23</c:f>
              <c:numCache>
                <c:formatCode>#,##0</c:formatCode>
                <c:ptCount val="21"/>
                <c:pt idx="0">
                  <c:v>8000000</c:v>
                </c:pt>
                <c:pt idx="1">
                  <c:v>5000000</c:v>
                </c:pt>
                <c:pt idx="2">
                  <c:v>48875893</c:v>
                </c:pt>
                <c:pt idx="3">
                  <c:v>40000000</c:v>
                </c:pt>
                <c:pt idx="4">
                  <c:v>10000000</c:v>
                </c:pt>
                <c:pt idx="5">
                  <c:v>25000000</c:v>
                </c:pt>
                <c:pt idx="6">
                  <c:v>54018926</c:v>
                </c:pt>
                <c:pt idx="7">
                  <c:v>36194034</c:v>
                </c:pt>
                <c:pt idx="8">
                  <c:v>41351478</c:v>
                </c:pt>
                <c:pt idx="9">
                  <c:v>35000000</c:v>
                </c:pt>
                <c:pt idx="10">
                  <c:v>38702958</c:v>
                </c:pt>
                <c:pt idx="11">
                  <c:v>10000000</c:v>
                </c:pt>
                <c:pt idx="12">
                  <c:v>12000000</c:v>
                </c:pt>
                <c:pt idx="13">
                  <c:v>3000000</c:v>
                </c:pt>
                <c:pt idx="14">
                  <c:v>4200000</c:v>
                </c:pt>
                <c:pt idx="15">
                  <c:v>5000000</c:v>
                </c:pt>
                <c:pt idx="16">
                  <c:v>105286318</c:v>
                </c:pt>
                <c:pt idx="17">
                  <c:v>4492552</c:v>
                </c:pt>
                <c:pt idx="18">
                  <c:v>29600000</c:v>
                </c:pt>
                <c:pt idx="19">
                  <c:v>71000000</c:v>
                </c:pt>
                <c:pt idx="20">
                  <c:v>42394058</c:v>
                </c:pt>
              </c:numCache>
            </c:numRef>
          </c:val>
          <c:extLst>
            <c:ext xmlns:c16="http://schemas.microsoft.com/office/drawing/2014/chart" uri="{C3380CC4-5D6E-409C-BE32-E72D297353CC}">
              <c16:uniqueId val="{00000000-462B-4ECE-ACCA-BE1FDF92F212}"/>
            </c:ext>
          </c:extLst>
        </c:ser>
        <c:dLbls>
          <c:showLegendKey val="0"/>
          <c:showVal val="0"/>
          <c:showCatName val="0"/>
          <c:showSerName val="0"/>
          <c:showPercent val="0"/>
          <c:showBubbleSize val="0"/>
        </c:dLbls>
        <c:gapWidth val="219"/>
        <c:overlap val="-27"/>
        <c:axId val="1872075536"/>
        <c:axId val="1872072208"/>
      </c:barChart>
      <c:catAx>
        <c:axId val="18720755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el-GR"/>
          </a:p>
        </c:txPr>
        <c:crossAx val="1872072208"/>
        <c:crosses val="autoZero"/>
        <c:auto val="1"/>
        <c:lblAlgn val="ctr"/>
        <c:lblOffset val="100"/>
        <c:noMultiLvlLbl val="0"/>
      </c:catAx>
      <c:valAx>
        <c:axId val="187207220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el-GR"/>
          </a:p>
        </c:txPr>
        <c:crossAx val="187207553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l-GR"/>
    </a:p>
  </c:txPr>
  <c:externalData r:id="rId3">
    <c:autoUpdate val="0"/>
  </c:externalData>
  <c:extLst>
    <c:ext xmlns:c14="http://schemas.microsoft.com/office/drawing/2007/8/2/chart" uri="{781A3756-C4B2-4CAC-9D66-4F8BD8637D16}">
      <c14:pivotOptions>
        <c14:dropZoneFilter val="1"/>
        <c14:dropZoneCategories val="1"/>
        <c14:dropZoneData val="1"/>
        <c14:dropZonesVisible val="1"/>
      </c14:pivotOptions>
    </c:ext>
    <c:ext xmlns:c16="http://schemas.microsoft.com/office/drawing/2014/chart" uri="{E28EC0CA-F0BB-4C9C-879D-F8772B89E7AC}">
      <c16:pivotOptions16>
        <c16:showExpandCollapseFieldButtons val="1"/>
      </c16:pivotOptions16>
    </c:ext>
  </c:extLst>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view3D>
      <c:rotX val="15"/>
      <c:rotY val="20"/>
      <c:depthPercent val="100"/>
      <c:rAngAx val="1"/>
    </c:view3D>
    <c:floor>
      <c:thickness val="0"/>
      <c:spPr>
        <a:noFill/>
        <a:ln w="25400">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0610430648185769"/>
          <c:y val="0.2224807797686115"/>
          <c:w val="0.87859932947591957"/>
          <c:h val="0.70253493008383938"/>
        </c:manualLayout>
      </c:layout>
      <c:bar3DChart>
        <c:barDir val="col"/>
        <c:grouping val="clustered"/>
        <c:varyColors val="0"/>
        <c:dLbls>
          <c:showLegendKey val="0"/>
          <c:showVal val="0"/>
          <c:showCatName val="0"/>
          <c:showSerName val="0"/>
          <c:showPercent val="0"/>
          <c:showBubbleSize val="0"/>
        </c:dLbls>
        <c:gapWidth val="150"/>
        <c:shape val="box"/>
        <c:axId val="1115094175"/>
        <c:axId val="1118321679"/>
        <c:axId val="0"/>
      </c:bar3DChart>
      <c:catAx>
        <c:axId val="1115094175"/>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rgbClr val="800000"/>
                </a:solidFill>
                <a:latin typeface="+mn-lt"/>
                <a:ea typeface="+mn-ea"/>
                <a:cs typeface="+mn-cs"/>
              </a:defRPr>
            </a:pPr>
            <a:endParaRPr lang="el-GR"/>
          </a:p>
        </c:txPr>
        <c:crossAx val="1118321679"/>
        <c:crosses val="autoZero"/>
        <c:auto val="1"/>
        <c:lblAlgn val="ctr"/>
        <c:lblOffset val="100"/>
        <c:noMultiLvlLbl val="0"/>
      </c:catAx>
      <c:valAx>
        <c:axId val="1118321679"/>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solidFill>
                <a:latin typeface="+mn-lt"/>
                <a:ea typeface="+mn-ea"/>
                <a:cs typeface="+mn-cs"/>
              </a:defRPr>
            </a:pPr>
            <a:endParaRPr lang="el-GR"/>
          </a:p>
        </c:txPr>
        <c:crossAx val="111509417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l-G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cked"/>
        <c:varyColors val="0"/>
        <c:ser>
          <c:idx val="0"/>
          <c:order val="0"/>
          <c:spPr>
            <a:solidFill>
              <a:schemeClr val="accent2">
                <a:lumMod val="75000"/>
              </a:schemeClr>
            </a:solidFill>
            <a:ln>
              <a:noFill/>
            </a:ln>
            <a:effectLst/>
            <a:sp3d/>
          </c:spPr>
          <c:invertIfNegative val="0"/>
          <c:dLbls>
            <c:dLbl>
              <c:idx val="0"/>
              <c:layout>
                <c:manualLayout>
                  <c:x val="3.4231916653099373E-3"/>
                  <c:y val="-0.202682595050689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19A-467A-A8EE-534BA1D4FB39}"/>
                </c:ext>
              </c:extLst>
            </c:dLbl>
            <c:dLbl>
              <c:idx val="1"/>
              <c:layout>
                <c:manualLayout>
                  <c:x val="2.6966464240697898E-2"/>
                  <c:y val="-0.3937423261456371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19A-467A-A8EE-534BA1D4FB39}"/>
                </c:ext>
              </c:extLst>
            </c:dLbl>
            <c:dLbl>
              <c:idx val="2"/>
              <c:layout>
                <c:manualLayout>
                  <c:x val="-4.8371513084484617E-3"/>
                  <c:y val="-0.2447285258633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19A-467A-A8EE-534BA1D4FB39}"/>
                </c:ext>
              </c:extLst>
            </c:dLbl>
            <c:dLbl>
              <c:idx val="3"/>
              <c:layout>
                <c:manualLayout>
                  <c:x val="1.1981143297084338E-2"/>
                  <c:y val="-0.2822320027419485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19A-467A-A8EE-534BA1D4FB39}"/>
                </c:ext>
              </c:extLst>
            </c:dLbl>
            <c:dLbl>
              <c:idx val="4"/>
              <c:layout>
                <c:manualLayout>
                  <c:x val="4.5461078375914961E-2"/>
                  <c:y val="-0.43318436981421859"/>
                </c:manualLayout>
              </c:layout>
              <c:tx>
                <c:rich>
                  <a:bodyPr/>
                  <a:lstStyle/>
                  <a:p>
                    <a:r>
                      <a:rPr lang="en-US" dirty="0"/>
                      <a:t>163.328.870</a:t>
                    </a:r>
                  </a:p>
                </c:rich>
              </c:tx>
              <c:showLegendKey val="0"/>
              <c:showVal val="1"/>
              <c:showCatName val="0"/>
              <c:showSerName val="0"/>
              <c:showPercent val="0"/>
              <c:showBubbleSize val="0"/>
              <c:extLst>
                <c:ext xmlns:c15="http://schemas.microsoft.com/office/drawing/2012/chart" uri="{CE6537A1-D6FC-4f65-9D91-7224C49458BB}">
                  <c15:layout>
                    <c:manualLayout>
                      <c:w val="0.16821205419045576"/>
                      <c:h val="6.018526921495243E-2"/>
                    </c:manualLayout>
                  </c15:layout>
                  <c15:showDataLabelsRange val="0"/>
                </c:ext>
                <c:ext xmlns:c16="http://schemas.microsoft.com/office/drawing/2014/chart" uri="{C3380CC4-5D6E-409C-BE32-E72D297353CC}">
                  <c16:uniqueId val="{00000004-F19A-467A-A8EE-534BA1D4FB39}"/>
                </c:ext>
              </c:extLst>
            </c:dLbl>
            <c:dLbl>
              <c:idx val="5"/>
              <c:layout>
                <c:manualLayout>
                  <c:x val="3.0808724987789592E-2"/>
                  <c:y val="-0.3219076509628597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19A-467A-A8EE-534BA1D4FB39}"/>
                </c:ext>
              </c:extLst>
            </c:dLbl>
            <c:dLbl>
              <c:idx val="6"/>
              <c:layout>
                <c:manualLayout>
                  <c:x val="1.3692766661239874E-2"/>
                  <c:y val="-0.13114756150338727"/>
                </c:manualLayout>
              </c:layout>
              <c:tx>
                <c:rich>
                  <a:bodyPr/>
                  <a:lstStyle/>
                  <a:p>
                    <a:r>
                      <a:rPr lang="en-US" dirty="0"/>
                      <a:t>10.232.629</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F19A-467A-A8EE-534BA1D4FB39}"/>
                </c:ext>
              </c:extLst>
            </c:dLbl>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rgbClr val="AC0000"/>
                    </a:solidFill>
                    <a:latin typeface="+mn-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'Φύλλο4 (2)'!$A$24:$A$30</c:f>
              <c:strCache>
                <c:ptCount val="7"/>
                <c:pt idx="0">
                  <c:v>Π1</c:v>
                </c:pt>
                <c:pt idx="1">
                  <c:v>Π2</c:v>
                </c:pt>
                <c:pt idx="2">
                  <c:v>Π3</c:v>
                </c:pt>
                <c:pt idx="3">
                  <c:v>Π4Α - ΕΤΠΑ</c:v>
                </c:pt>
                <c:pt idx="4">
                  <c:v>Π4Β - ΕΚΤ+</c:v>
                </c:pt>
                <c:pt idx="5">
                  <c:v>Π5</c:v>
                </c:pt>
                <c:pt idx="6">
                  <c:v>ΤΒ</c:v>
                </c:pt>
              </c:strCache>
            </c:strRef>
          </c:cat>
          <c:val>
            <c:numRef>
              <c:f>'Φύλλο4 (2)'!$B$24:$B$30</c:f>
              <c:numCache>
                <c:formatCode>#,##0\ "€"</c:formatCode>
                <c:ptCount val="7"/>
                <c:pt idx="0">
                  <c:v>61875893</c:v>
                </c:pt>
                <c:pt idx="1">
                  <c:v>129018926</c:v>
                </c:pt>
                <c:pt idx="2">
                  <c:v>77545512</c:v>
                </c:pt>
                <c:pt idx="3">
                  <c:v>83702958</c:v>
                </c:pt>
                <c:pt idx="4">
                  <c:v>162331693</c:v>
                </c:pt>
                <c:pt idx="5">
                  <c:v>113394058</c:v>
                </c:pt>
                <c:pt idx="6">
                  <c:v>11229805</c:v>
                </c:pt>
              </c:numCache>
            </c:numRef>
          </c:val>
          <c:extLst>
            <c:ext xmlns:c16="http://schemas.microsoft.com/office/drawing/2014/chart" uri="{C3380CC4-5D6E-409C-BE32-E72D297353CC}">
              <c16:uniqueId val="{00000007-F19A-467A-A8EE-534BA1D4FB39}"/>
            </c:ext>
          </c:extLst>
        </c:ser>
        <c:dLbls>
          <c:showLegendKey val="0"/>
          <c:showVal val="0"/>
          <c:showCatName val="0"/>
          <c:showSerName val="0"/>
          <c:showPercent val="0"/>
          <c:showBubbleSize val="0"/>
        </c:dLbls>
        <c:gapWidth val="150"/>
        <c:shape val="box"/>
        <c:axId val="1551374464"/>
        <c:axId val="1551374880"/>
        <c:axId val="0"/>
      </c:bar3DChart>
      <c:catAx>
        <c:axId val="155137446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1" i="0" u="none" strike="noStrike" kern="1200" baseline="0">
                <a:solidFill>
                  <a:srgbClr val="C00000"/>
                </a:solidFill>
                <a:latin typeface="+mn-lt"/>
                <a:ea typeface="+mn-ea"/>
                <a:cs typeface="+mn-cs"/>
              </a:defRPr>
            </a:pPr>
            <a:endParaRPr lang="el-GR"/>
          </a:p>
        </c:txPr>
        <c:crossAx val="1551374880"/>
        <c:crosses val="autoZero"/>
        <c:auto val="1"/>
        <c:lblAlgn val="ctr"/>
        <c:lblOffset val="100"/>
        <c:noMultiLvlLbl val="0"/>
      </c:catAx>
      <c:valAx>
        <c:axId val="1551374880"/>
        <c:scaling>
          <c:orientation val="minMax"/>
        </c:scaling>
        <c:delete val="0"/>
        <c:axPos val="l"/>
        <c:majorGridlines>
          <c:spPr>
            <a:ln w="9525" cap="flat" cmpd="sng" algn="ctr">
              <a:solidFill>
                <a:schemeClr val="tx1">
                  <a:lumMod val="15000"/>
                  <a:lumOff val="85000"/>
                </a:schemeClr>
              </a:solidFill>
              <a:round/>
            </a:ln>
            <a:effectLst/>
          </c:spPr>
        </c:majorGridlines>
        <c:numFmt formatCode="#,##0\ &quot;€&quot;"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rgbClr val="C00000"/>
                </a:solidFill>
                <a:latin typeface="+mn-lt"/>
                <a:ea typeface="+mn-ea"/>
                <a:cs typeface="+mn-cs"/>
              </a:defRPr>
            </a:pPr>
            <a:endParaRPr lang="el-GR"/>
          </a:p>
        </c:txPr>
        <c:crossAx val="155137446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l-G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[διαγράμματα παρουσίασης.xlsx]Φύλλο2 (2)!Συγκεντρωτικός Πίνακας2</c:name>
    <c:fmtId val="21"/>
  </c:pivotSource>
  <c:chart>
    <c:title>
      <c:tx>
        <c:rich>
          <a:bodyPr rot="0" spcFirstLastPara="1" vertOverflow="ellipsis" vert="horz" wrap="square" anchor="ctr" anchorCtr="1"/>
          <a:lstStyle/>
          <a:p>
            <a:pPr>
              <a:defRPr sz="1400" b="1" i="0" u="none" strike="noStrike" kern="1200" spc="0" baseline="0">
                <a:solidFill>
                  <a:schemeClr val="accent1"/>
                </a:solidFill>
                <a:latin typeface="+mn-lt"/>
                <a:ea typeface="+mn-ea"/>
                <a:cs typeface="+mn-cs"/>
              </a:defRPr>
            </a:pPr>
            <a:r>
              <a:rPr lang="el-GR" b="1" u="sng">
                <a:solidFill>
                  <a:schemeClr val="accent1"/>
                </a:solidFill>
              </a:rPr>
              <a:t>ΠΡΟΤΕΡΑΙΟΤΗΤΑ</a:t>
            </a:r>
            <a:r>
              <a:rPr lang="el-GR" b="1" u="sng" baseline="0">
                <a:solidFill>
                  <a:schemeClr val="accent1"/>
                </a:solidFill>
              </a:rPr>
              <a:t> 2 </a:t>
            </a:r>
            <a:r>
              <a:rPr lang="el-GR" b="1" baseline="0">
                <a:solidFill>
                  <a:schemeClr val="accent1"/>
                </a:solidFill>
              </a:rPr>
              <a:t>- ΚΑΤΑΝΟΜΗ ΠΟΡΩΝ ΑΝΑ ΕΙΔΙΚΟ ΣΤΟΧΟ</a:t>
            </a:r>
            <a:endParaRPr lang="el-GR" b="1">
              <a:solidFill>
                <a:schemeClr val="accent1"/>
              </a:solidFill>
            </a:endParaRP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accent1"/>
              </a:solidFill>
              <a:latin typeface="+mn-lt"/>
              <a:ea typeface="+mn-ea"/>
              <a:cs typeface="+mn-cs"/>
            </a:defRPr>
          </a:pPr>
          <a:endParaRPr lang="el-GR"/>
        </a:p>
      </c:txPr>
    </c:title>
    <c:autoTitleDeleted val="0"/>
    <c:pivotFmts>
      <c:pivotFmt>
        <c:idx val="0"/>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3"/>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4"/>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5"/>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6"/>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7"/>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9"/>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10"/>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11"/>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12"/>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s>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1.7348267529049777E-2"/>
          <c:y val="0.1428814861261434"/>
          <c:w val="0.97722960151802651"/>
          <c:h val="0.74432464747449334"/>
        </c:manualLayout>
      </c:layout>
      <c:pie3DChart>
        <c:varyColors val="1"/>
        <c:dLbls>
          <c:dLblPos val="outEnd"/>
          <c:showLegendKey val="0"/>
          <c:showVal val="1"/>
          <c:showCatName val="0"/>
          <c:showSerName val="0"/>
          <c:showPercent val="0"/>
          <c:showBubbleSize val="0"/>
          <c:showLeaderLines val="0"/>
        </c:dLbls>
      </c:pie3DChart>
      <c:spPr>
        <a:noFill/>
        <a:ln>
          <a:noFill/>
        </a:ln>
        <a:effectLst/>
      </c:spPr>
    </c:plotArea>
    <c:legend>
      <c:legendPos val="b"/>
      <c:layout>
        <c:manualLayout>
          <c:xMode val="edge"/>
          <c:yMode val="edge"/>
          <c:x val="0.20458183136686406"/>
          <c:y val="0.91973642768338171"/>
          <c:w val="0.65154093394943846"/>
          <c:h val="8.0263668088406362E-2"/>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accent1"/>
              </a:solidFill>
              <a:latin typeface="+mn-lt"/>
              <a:ea typeface="+mn-ea"/>
              <a:cs typeface="+mn-cs"/>
            </a:defRPr>
          </a:pPr>
          <a:endParaRPr lang="el-G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l-GR"/>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[διαγράμματα παρουσίασης.xlsx]π1!Συγκεντρωτικός Πίνακας2</c:name>
    <c:fmtId val="46"/>
  </c:pivotSource>
  <c:chart>
    <c:title>
      <c:tx>
        <c:rich>
          <a:bodyPr rot="0" spcFirstLastPara="1" vertOverflow="ellipsis" vert="horz" wrap="square" anchor="ctr" anchorCtr="1"/>
          <a:lstStyle/>
          <a:p>
            <a:pPr>
              <a:defRPr sz="2400" b="1" i="0" u="none" strike="noStrike" kern="1200" spc="0" baseline="0">
                <a:solidFill>
                  <a:schemeClr val="accent1"/>
                </a:solidFill>
                <a:latin typeface="+mn-lt"/>
                <a:ea typeface="+mn-ea"/>
                <a:cs typeface="+mn-cs"/>
              </a:defRPr>
            </a:pPr>
            <a:r>
              <a:rPr lang="el-GR" sz="2400" b="1" u="sng">
                <a:solidFill>
                  <a:schemeClr val="accent1"/>
                </a:solidFill>
              </a:rPr>
              <a:t>ΠΡΟΤΕΡΑΙΟΤΗΤΑ</a:t>
            </a:r>
            <a:r>
              <a:rPr lang="el-GR" sz="2400" b="1" u="sng" baseline="0">
                <a:solidFill>
                  <a:schemeClr val="accent1"/>
                </a:solidFill>
              </a:rPr>
              <a:t> 1</a:t>
            </a:r>
            <a:r>
              <a:rPr lang="el-GR" sz="2400" b="1" baseline="0">
                <a:solidFill>
                  <a:schemeClr val="accent1"/>
                </a:solidFill>
              </a:rPr>
              <a:t>- ΚΑΤΑΝΟΜΗ ΠΟΡΩΝ ΑΝΑ ΕΙΔΙΚΟ ΣΤΟΧΟ</a:t>
            </a:r>
            <a:endParaRPr lang="el-GR" sz="2400" b="1">
              <a:solidFill>
                <a:schemeClr val="accent1"/>
              </a:solidFill>
            </a:endParaRPr>
          </a:p>
        </c:rich>
      </c:tx>
      <c:layout>
        <c:manualLayout>
          <c:xMode val="edge"/>
          <c:yMode val="edge"/>
          <c:x val="0.11268823560524897"/>
          <c:y val="1.8549425211249228E-2"/>
        </c:manualLayout>
      </c:layout>
      <c:overlay val="0"/>
      <c:spPr>
        <a:noFill/>
        <a:ln>
          <a:noFill/>
        </a:ln>
        <a:effectLst/>
      </c:spPr>
      <c:txPr>
        <a:bodyPr rot="0" spcFirstLastPara="1" vertOverflow="ellipsis" vert="horz" wrap="square" anchor="ctr" anchorCtr="1"/>
        <a:lstStyle/>
        <a:p>
          <a:pPr>
            <a:defRPr sz="2400" b="1" i="0" u="none" strike="noStrike" kern="1200" spc="0" baseline="0">
              <a:solidFill>
                <a:schemeClr val="accent1"/>
              </a:solidFill>
              <a:latin typeface="+mn-lt"/>
              <a:ea typeface="+mn-ea"/>
              <a:cs typeface="+mn-cs"/>
            </a:defRPr>
          </a:pPr>
          <a:endParaRPr lang="el-GR"/>
        </a:p>
      </c:txPr>
    </c:title>
    <c:autoTitleDeleted val="0"/>
    <c:pivotFmts>
      <c:pivotFmt>
        <c:idx val="0"/>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3"/>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4"/>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6"/>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7"/>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8"/>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9"/>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10"/>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12"/>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13"/>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14"/>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5"/>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16"/>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17"/>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s>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8.6761822885974386E-3"/>
          <c:y val="0.20789280287332504"/>
          <c:w val="0.97722960151802651"/>
          <c:h val="0.74432464747449334"/>
        </c:manualLayout>
      </c:layout>
      <c:pie3DChart>
        <c:varyColors val="1"/>
        <c:ser>
          <c:idx val="0"/>
          <c:order val="0"/>
          <c:tx>
            <c:strRef>
              <c:f>π1!$C$3</c:f>
              <c:strCache>
                <c:ptCount val="1"/>
                <c:pt idx="0">
                  <c:v>Άθροισμα</c:v>
                </c:pt>
              </c:strCache>
            </c:strRef>
          </c:tx>
          <c:spPr>
            <a:scene3d>
              <a:camera prst="orthographicFront"/>
              <a:lightRig rig="threePt" dir="t"/>
            </a:scene3d>
            <a:sp3d>
              <a:bevelT/>
              <a:contourClr>
                <a:srgbClr val="000000"/>
              </a:contourClr>
            </a:sp3d>
          </c:spPr>
          <c:dPt>
            <c:idx val="0"/>
            <c:bubble3D val="0"/>
            <c:explosion val="6"/>
            <c:spPr>
              <a:solidFill>
                <a:schemeClr val="accent1"/>
              </a:solidFill>
              <a:ln w="25400">
                <a:solidFill>
                  <a:schemeClr val="lt1"/>
                </a:solidFill>
              </a:ln>
              <a:effectLst/>
              <a:scene3d>
                <a:camera prst="orthographicFront"/>
                <a:lightRig rig="threePt" dir="t"/>
              </a:scene3d>
              <a:sp3d contourW="25400">
                <a:bevelT/>
                <a:contourClr>
                  <a:schemeClr val="lt1"/>
                </a:contourClr>
              </a:sp3d>
            </c:spPr>
            <c:extLst>
              <c:ext xmlns:c16="http://schemas.microsoft.com/office/drawing/2014/chart" uri="{C3380CC4-5D6E-409C-BE32-E72D297353CC}">
                <c16:uniqueId val="{00000001-AB3F-4F33-BB55-7A7B75752A07}"/>
              </c:ext>
            </c:extLst>
          </c:dPt>
          <c:dPt>
            <c:idx val="1"/>
            <c:bubble3D val="0"/>
            <c:explosion val="4"/>
            <c:spPr>
              <a:solidFill>
                <a:schemeClr val="accent2"/>
              </a:solidFill>
              <a:ln w="25400">
                <a:solidFill>
                  <a:schemeClr val="lt1"/>
                </a:solidFill>
              </a:ln>
              <a:effectLst/>
              <a:scene3d>
                <a:camera prst="orthographicFront"/>
                <a:lightRig rig="threePt" dir="t"/>
              </a:scene3d>
              <a:sp3d contourW="25400">
                <a:bevelT/>
                <a:contourClr>
                  <a:schemeClr val="lt1"/>
                </a:contourClr>
              </a:sp3d>
            </c:spPr>
            <c:extLst>
              <c:ext xmlns:c16="http://schemas.microsoft.com/office/drawing/2014/chart" uri="{C3380CC4-5D6E-409C-BE32-E72D297353CC}">
                <c16:uniqueId val="{00000003-AB3F-4F33-BB55-7A7B75752A07}"/>
              </c:ext>
            </c:extLst>
          </c:dPt>
          <c:dPt>
            <c:idx val="2"/>
            <c:bubble3D val="0"/>
            <c:explosion val="9"/>
            <c:spPr>
              <a:solidFill>
                <a:schemeClr val="accent3"/>
              </a:solidFill>
              <a:ln w="25400">
                <a:solidFill>
                  <a:schemeClr val="lt1"/>
                </a:solidFill>
              </a:ln>
              <a:effectLst/>
              <a:scene3d>
                <a:camera prst="orthographicFront"/>
                <a:lightRig rig="threePt" dir="t"/>
              </a:scene3d>
              <a:sp3d contourW="25400">
                <a:bevelT/>
                <a:contourClr>
                  <a:schemeClr val="lt1"/>
                </a:contourClr>
              </a:sp3d>
            </c:spPr>
            <c:extLst>
              <c:ext xmlns:c16="http://schemas.microsoft.com/office/drawing/2014/chart" uri="{C3380CC4-5D6E-409C-BE32-E72D297353CC}">
                <c16:uniqueId val="{00000005-AB3F-4F33-BB55-7A7B75752A07}"/>
              </c:ext>
            </c:extLst>
          </c:dPt>
          <c:dPt>
            <c:idx val="3"/>
            <c:bubble3D val="0"/>
            <c:explosion val="6"/>
            <c:spPr>
              <a:solidFill>
                <a:schemeClr val="accent4"/>
              </a:solidFill>
              <a:ln w="25400">
                <a:solidFill>
                  <a:schemeClr val="lt1"/>
                </a:solidFill>
              </a:ln>
              <a:effectLst/>
              <a:scene3d>
                <a:camera prst="orthographicFront"/>
                <a:lightRig rig="threePt" dir="t"/>
              </a:scene3d>
              <a:sp3d contourW="25400">
                <a:bevelT/>
                <a:contourClr>
                  <a:schemeClr val="lt1"/>
                </a:contourClr>
              </a:sp3d>
            </c:spPr>
            <c:extLst>
              <c:ext xmlns:c16="http://schemas.microsoft.com/office/drawing/2014/chart" uri="{C3380CC4-5D6E-409C-BE32-E72D297353CC}">
                <c16:uniqueId val="{00000007-AB3F-4F33-BB55-7A7B75752A07}"/>
              </c:ext>
            </c:extLst>
          </c:dPt>
          <c:dPt>
            <c:idx val="4"/>
            <c:bubble3D val="0"/>
            <c:explosion val="10"/>
            <c:spPr>
              <a:solidFill>
                <a:schemeClr val="accent5"/>
              </a:solidFill>
              <a:ln w="25400">
                <a:solidFill>
                  <a:schemeClr val="lt1"/>
                </a:solidFill>
              </a:ln>
              <a:effectLst/>
              <a:scene3d>
                <a:camera prst="orthographicFront"/>
                <a:lightRig rig="threePt" dir="t"/>
              </a:scene3d>
              <a:sp3d contourW="25400">
                <a:bevelT/>
                <a:contourClr>
                  <a:schemeClr val="lt1"/>
                </a:contourClr>
              </a:sp3d>
            </c:spPr>
            <c:extLst>
              <c:ext xmlns:c16="http://schemas.microsoft.com/office/drawing/2014/chart" uri="{C3380CC4-5D6E-409C-BE32-E72D297353CC}">
                <c16:uniqueId val="{00000009-AB3F-4F33-BB55-7A7B75752A07}"/>
              </c:ext>
            </c:extLst>
          </c:dPt>
          <c:dPt>
            <c:idx val="5"/>
            <c:bubble3D val="0"/>
            <c:explosion val="15"/>
            <c:spPr>
              <a:solidFill>
                <a:schemeClr val="accent6"/>
              </a:solidFill>
              <a:ln w="25400">
                <a:solidFill>
                  <a:schemeClr val="lt1"/>
                </a:solidFill>
              </a:ln>
              <a:effectLst/>
              <a:scene3d>
                <a:camera prst="orthographicFront"/>
                <a:lightRig rig="threePt" dir="t"/>
              </a:scene3d>
              <a:sp3d contourW="25400">
                <a:bevelT/>
                <a:contourClr>
                  <a:schemeClr val="lt1"/>
                </a:contourClr>
              </a:sp3d>
            </c:spPr>
            <c:extLst>
              <c:ext xmlns:c16="http://schemas.microsoft.com/office/drawing/2014/chart" uri="{C3380CC4-5D6E-409C-BE32-E72D297353CC}">
                <c16:uniqueId val="{0000000B-AB3F-4F33-BB55-7A7B75752A07}"/>
              </c:ext>
            </c:extLst>
          </c:dPt>
          <c:dLbls>
            <c:dLbl>
              <c:idx val="0"/>
              <c:layout>
                <c:manualLayout>
                  <c:x val="-6.4718413399013533E-2"/>
                  <c:y val="-2.0355341525537824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B3F-4F33-BB55-7A7B75752A07}"/>
                </c:ext>
              </c:extLst>
            </c:dLbl>
            <c:dLbl>
              <c:idx val="1"/>
              <c:layout>
                <c:manualLayout>
                  <c:x val="3.9673133276243881E-2"/>
                  <c:y val="-3.5628060355331233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B3F-4F33-BB55-7A7B75752A07}"/>
                </c:ext>
              </c:extLst>
            </c:dLbl>
            <c:dLbl>
              <c:idx val="2"/>
              <c:layout>
                <c:manualLayout>
                  <c:x val="-8.6805482668722025E-2"/>
                  <c:y val="-0.2168159887678455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B3F-4F33-BB55-7A7B75752A07}"/>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accent1"/>
                    </a:solidFill>
                    <a:latin typeface="+mn-lt"/>
                    <a:ea typeface="+mn-ea"/>
                    <a:cs typeface="+mn-cs"/>
                  </a:defRPr>
                </a:pPr>
                <a:endParaRPr lang="el-GR"/>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multiLvlStrRef>
              <c:f>π1!$A$4:$B$8</c:f>
              <c:multiLvlStrCache>
                <c:ptCount val="3"/>
                <c:lvl>
                  <c:pt idx="0">
                    <c:v>1.i</c:v>
                  </c:pt>
                  <c:pt idx="1">
                    <c:v>1.ii</c:v>
                  </c:pt>
                  <c:pt idx="2">
                    <c:v>1.iii</c:v>
                  </c:pt>
                </c:lvl>
                <c:lvl>
                  <c:pt idx="0">
                    <c:v>Π1</c:v>
                  </c:pt>
                </c:lvl>
              </c:multiLvlStrCache>
            </c:multiLvlStrRef>
          </c:cat>
          <c:val>
            <c:numRef>
              <c:f>π1!$C$4:$C$8</c:f>
              <c:numCache>
                <c:formatCode>General</c:formatCode>
                <c:ptCount val="3"/>
                <c:pt idx="0">
                  <c:v>8000000</c:v>
                </c:pt>
                <c:pt idx="1">
                  <c:v>5000000</c:v>
                </c:pt>
                <c:pt idx="2">
                  <c:v>48875893</c:v>
                </c:pt>
              </c:numCache>
            </c:numRef>
          </c:val>
          <c:extLst>
            <c:ext xmlns:c16="http://schemas.microsoft.com/office/drawing/2014/chart" uri="{C3380CC4-5D6E-409C-BE32-E72D297353CC}">
              <c16:uniqueId val="{0000000C-AB3F-4F33-BB55-7A7B75752A07}"/>
            </c:ext>
          </c:extLst>
        </c:ser>
        <c:dLbls>
          <c:dLblPos val="outEnd"/>
          <c:showLegendKey val="0"/>
          <c:showVal val="1"/>
          <c:showCatName val="0"/>
          <c:showSerName val="0"/>
          <c:showPercent val="0"/>
          <c:showBubbleSize val="0"/>
          <c:showLeaderLines val="1"/>
        </c:dLbls>
      </c:pie3DChart>
      <c:spPr>
        <a:noFill/>
        <a:ln>
          <a:noFill/>
        </a:ln>
        <a:effectLst/>
      </c:spPr>
    </c:plotArea>
    <c:legend>
      <c:legendPos val="b"/>
      <c:layout>
        <c:manualLayout>
          <c:xMode val="edge"/>
          <c:yMode val="edge"/>
          <c:x val="0.14316911772753119"/>
          <c:y val="0.93377149250330582"/>
          <c:w val="0.63466867394763515"/>
          <c:h val="6.6228484597320073E-2"/>
        </c:manualLayout>
      </c:layout>
      <c:overlay val="0"/>
      <c:spPr>
        <a:noFill/>
        <a:ln>
          <a:noFill/>
        </a:ln>
        <a:effectLst/>
      </c:spPr>
      <c:txPr>
        <a:bodyPr rot="0" spcFirstLastPara="1" vertOverflow="ellipsis" vert="horz" wrap="square" anchor="ctr" anchorCtr="1"/>
        <a:lstStyle/>
        <a:p>
          <a:pPr>
            <a:defRPr sz="2400" b="1" i="0" u="none" strike="noStrike" kern="1200" baseline="0">
              <a:solidFill>
                <a:schemeClr val="accent1"/>
              </a:solidFill>
              <a:latin typeface="+mn-lt"/>
              <a:ea typeface="+mn-ea"/>
              <a:cs typeface="+mn-cs"/>
            </a:defRPr>
          </a:pPr>
          <a:endParaRPr lang="el-G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l-GR"/>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[Γράφημα στο Microsoft PowerPoint]Φύλλο2!Συγκεντρωτικός Πίνακας1</c:name>
    <c:fmtId val="5"/>
  </c:pivotSource>
  <c:chart>
    <c:autoTitleDeleted val="1"/>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anchor="ctr" anchorCtr="1"/>
            <a:lstStyle/>
            <a:p>
              <a:pPr>
                <a:defRPr sz="900" b="0" i="0" u="none" strike="noStrike" kern="1200" baseline="0">
                  <a:ln>
                    <a:noFill/>
                  </a:ln>
                  <a:solidFill>
                    <a:schemeClr val="tx1">
                      <a:lumMod val="75000"/>
                      <a:lumOff val="25000"/>
                    </a:schemeClr>
                  </a:solidFill>
                  <a:latin typeface="+mn-lt"/>
                  <a:ea typeface="+mn-ea"/>
                  <a:cs typeface="+mn-cs"/>
                </a:defRPr>
              </a:pPr>
              <a:endParaRPr lang="el-GR"/>
            </a:p>
          </c:txPr>
          <c:showLegendKey val="1"/>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dLbl>
          <c:idx val="0"/>
          <c:layout>
            <c:manualLayout>
              <c:x val="3.9289260717410325E-2"/>
              <c:y val="0.12662109944590261"/>
            </c:manualLayout>
          </c:layout>
          <c:spPr>
            <a:noFill/>
            <a:ln>
              <a:noFill/>
            </a:ln>
            <a:effectLst/>
          </c:spPr>
          <c:txPr>
            <a:bodyPr rot="0" spcFirstLastPara="1" vertOverflow="ellipsis" vert="horz" wrap="square" anchor="ctr" anchorCtr="1"/>
            <a:lstStyle/>
            <a:p>
              <a:pPr>
                <a:defRPr sz="900" b="0" i="0" u="none" strike="noStrike" kern="1200" baseline="0">
                  <a:ln>
                    <a:noFill/>
                  </a:ln>
                  <a:solidFill>
                    <a:schemeClr val="tx1">
                      <a:lumMod val="75000"/>
                      <a:lumOff val="25000"/>
                    </a:schemeClr>
                  </a:solidFill>
                  <a:latin typeface="+mn-lt"/>
                  <a:ea typeface="+mn-ea"/>
                  <a:cs typeface="+mn-cs"/>
                </a:defRPr>
              </a:pPr>
              <a:endParaRPr lang="el-GR"/>
            </a:p>
          </c:txPr>
          <c:showLegendKey val="1"/>
          <c:showVal val="1"/>
          <c:showCatName val="1"/>
          <c:showSerName val="0"/>
          <c:showPercent val="0"/>
          <c:showBubbleSize val="0"/>
          <c:extLst>
            <c:ext xmlns:c15="http://schemas.microsoft.com/office/drawing/2012/chart" uri="{CE6537A1-D6FC-4f65-9D91-7224C49458BB}"/>
          </c:extLst>
        </c:dLbl>
      </c:pivotFmt>
      <c:pivotFmt>
        <c:idx val="2"/>
        <c:spPr>
          <a:solidFill>
            <a:schemeClr val="accent4"/>
          </a:solidFill>
          <a:ln>
            <a:noFill/>
          </a:ln>
          <a:effectLst/>
        </c:spPr>
        <c:dLbl>
          <c:idx val="0"/>
          <c:layout>
            <c:manualLayout>
              <c:x val="-1.4170713035870516E-2"/>
              <c:y val="2.7642898804316127E-3"/>
            </c:manualLayout>
          </c:layout>
          <c:spPr>
            <a:noFill/>
            <a:ln>
              <a:noFill/>
            </a:ln>
            <a:effectLst/>
          </c:spPr>
          <c:txPr>
            <a:bodyPr rot="0" spcFirstLastPara="1" vertOverflow="ellipsis" vert="horz" wrap="square" anchor="ctr" anchorCtr="1"/>
            <a:lstStyle/>
            <a:p>
              <a:pPr>
                <a:defRPr sz="900" b="0" i="0" u="none" strike="noStrike" kern="1200" baseline="0">
                  <a:ln>
                    <a:noFill/>
                  </a:ln>
                  <a:solidFill>
                    <a:schemeClr val="tx1">
                      <a:lumMod val="75000"/>
                      <a:lumOff val="25000"/>
                    </a:schemeClr>
                  </a:solidFill>
                  <a:latin typeface="+mn-lt"/>
                  <a:ea typeface="+mn-ea"/>
                  <a:cs typeface="+mn-cs"/>
                </a:defRPr>
              </a:pPr>
              <a:endParaRPr lang="el-GR"/>
            </a:p>
          </c:txPr>
          <c:showLegendKey val="1"/>
          <c:showVal val="1"/>
          <c:showCatName val="1"/>
          <c:showSerName val="0"/>
          <c:showPercent val="0"/>
          <c:showBubbleSize val="0"/>
          <c:extLst>
            <c:ext xmlns:c15="http://schemas.microsoft.com/office/drawing/2012/chart" uri="{CE6537A1-D6FC-4f65-9D91-7224C49458BB}"/>
          </c:extLst>
        </c:dLbl>
      </c:pivotFmt>
      <c:pivotFmt>
        <c:idx val="3"/>
        <c:spPr>
          <a:solidFill>
            <a:schemeClr val="accent3"/>
          </a:solidFill>
          <a:ln>
            <a:noFill/>
          </a:ln>
          <a:effectLst/>
        </c:spPr>
        <c:dLbl>
          <c:idx val="0"/>
          <c:layout>
            <c:manualLayout>
              <c:x val="-3.5063648293963308E-2"/>
              <c:y val="5.2887139107611544E-3"/>
            </c:manualLayout>
          </c:layout>
          <c:spPr>
            <a:noFill/>
            <a:ln>
              <a:noFill/>
            </a:ln>
            <a:effectLst/>
          </c:spPr>
          <c:txPr>
            <a:bodyPr rot="0" spcFirstLastPara="1" vertOverflow="ellipsis" vert="horz" wrap="square" anchor="ctr" anchorCtr="1"/>
            <a:lstStyle/>
            <a:p>
              <a:pPr>
                <a:defRPr sz="900" b="0" i="0" u="none" strike="noStrike" kern="1200" baseline="0">
                  <a:ln>
                    <a:noFill/>
                  </a:ln>
                  <a:solidFill>
                    <a:schemeClr val="tx1">
                      <a:lumMod val="75000"/>
                      <a:lumOff val="25000"/>
                    </a:schemeClr>
                  </a:solidFill>
                  <a:latin typeface="+mn-lt"/>
                  <a:ea typeface="+mn-ea"/>
                  <a:cs typeface="+mn-cs"/>
                </a:defRPr>
              </a:pPr>
              <a:endParaRPr lang="el-GR"/>
            </a:p>
          </c:txPr>
          <c:showLegendKey val="1"/>
          <c:showVal val="1"/>
          <c:showCatName val="1"/>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anchor="ctr" anchorCtr="1"/>
            <a:lstStyle/>
            <a:p>
              <a:pPr>
                <a:defRPr sz="900" b="0" i="0" u="none" strike="noStrike" kern="1200" baseline="0">
                  <a:ln>
                    <a:noFill/>
                  </a:ln>
                  <a:solidFill>
                    <a:schemeClr val="tx1">
                      <a:lumMod val="75000"/>
                      <a:lumOff val="25000"/>
                    </a:schemeClr>
                  </a:solidFill>
                  <a:latin typeface="+mn-lt"/>
                  <a:ea typeface="+mn-ea"/>
                  <a:cs typeface="+mn-cs"/>
                </a:defRPr>
              </a:pPr>
              <a:endParaRPr lang="el-GR"/>
            </a:p>
          </c:txPr>
          <c:showLegendKey val="1"/>
          <c:showVal val="1"/>
          <c:showCatName val="1"/>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dLbl>
          <c:idx val="0"/>
          <c:layout>
            <c:manualLayout>
              <c:x val="3.9289260717410325E-2"/>
              <c:y val="0.12662109944590261"/>
            </c:manualLayout>
          </c:layout>
          <c:spPr>
            <a:noFill/>
            <a:ln>
              <a:noFill/>
            </a:ln>
            <a:effectLst/>
          </c:spPr>
          <c:txPr>
            <a:bodyPr rot="0" spcFirstLastPara="1" vertOverflow="ellipsis" vert="horz" wrap="square" anchor="ctr" anchorCtr="1"/>
            <a:lstStyle/>
            <a:p>
              <a:pPr>
                <a:defRPr sz="900" b="0" i="0" u="none" strike="noStrike" kern="1200" baseline="0">
                  <a:ln>
                    <a:noFill/>
                  </a:ln>
                  <a:solidFill>
                    <a:schemeClr val="tx1">
                      <a:lumMod val="75000"/>
                      <a:lumOff val="25000"/>
                    </a:schemeClr>
                  </a:solidFill>
                  <a:latin typeface="+mn-lt"/>
                  <a:ea typeface="+mn-ea"/>
                  <a:cs typeface="+mn-cs"/>
                </a:defRPr>
              </a:pPr>
              <a:endParaRPr lang="el-GR"/>
            </a:p>
          </c:txPr>
          <c:showLegendKey val="1"/>
          <c:showVal val="1"/>
          <c:showCatName val="1"/>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pivotFmt>
      <c:pivotFmt>
        <c:idx val="7"/>
        <c:spPr>
          <a:solidFill>
            <a:schemeClr val="accent1"/>
          </a:solidFill>
          <a:ln>
            <a:noFill/>
          </a:ln>
          <a:effectLst/>
        </c:spPr>
        <c:dLbl>
          <c:idx val="0"/>
          <c:layout>
            <c:manualLayout>
              <c:x val="-3.5063648293963308E-2"/>
              <c:y val="5.2887139107611544E-3"/>
            </c:manualLayout>
          </c:layout>
          <c:spPr>
            <a:noFill/>
            <a:ln>
              <a:noFill/>
            </a:ln>
            <a:effectLst/>
          </c:spPr>
          <c:txPr>
            <a:bodyPr rot="0" spcFirstLastPara="1" vertOverflow="ellipsis" vert="horz" wrap="square" anchor="ctr" anchorCtr="1"/>
            <a:lstStyle/>
            <a:p>
              <a:pPr>
                <a:defRPr sz="900" b="0" i="0" u="none" strike="noStrike" kern="1200" baseline="0">
                  <a:ln>
                    <a:noFill/>
                  </a:ln>
                  <a:solidFill>
                    <a:schemeClr val="tx1">
                      <a:lumMod val="75000"/>
                      <a:lumOff val="25000"/>
                    </a:schemeClr>
                  </a:solidFill>
                  <a:latin typeface="+mn-lt"/>
                  <a:ea typeface="+mn-ea"/>
                  <a:cs typeface="+mn-cs"/>
                </a:defRPr>
              </a:pPr>
              <a:endParaRPr lang="el-GR"/>
            </a:p>
          </c:txPr>
          <c:showLegendKey val="1"/>
          <c:showVal val="1"/>
          <c:showCatName val="1"/>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dLbl>
          <c:idx val="0"/>
          <c:layout>
            <c:manualLayout>
              <c:x val="-1.4170713035870516E-2"/>
              <c:y val="2.7642898804316127E-3"/>
            </c:manualLayout>
          </c:layout>
          <c:spPr>
            <a:noFill/>
            <a:ln>
              <a:noFill/>
            </a:ln>
            <a:effectLst/>
          </c:spPr>
          <c:txPr>
            <a:bodyPr rot="0" spcFirstLastPara="1" vertOverflow="ellipsis" vert="horz" wrap="square" anchor="ctr" anchorCtr="1"/>
            <a:lstStyle/>
            <a:p>
              <a:pPr>
                <a:defRPr sz="900" b="0" i="0" u="none" strike="noStrike" kern="1200" baseline="0">
                  <a:ln>
                    <a:noFill/>
                  </a:ln>
                  <a:solidFill>
                    <a:schemeClr val="tx1">
                      <a:lumMod val="75000"/>
                      <a:lumOff val="25000"/>
                    </a:schemeClr>
                  </a:solidFill>
                  <a:latin typeface="+mn-lt"/>
                  <a:ea typeface="+mn-ea"/>
                  <a:cs typeface="+mn-cs"/>
                </a:defRPr>
              </a:pPr>
              <a:endParaRPr lang="el-GR"/>
            </a:p>
          </c:txPr>
          <c:showLegendKey val="1"/>
          <c:showVal val="1"/>
          <c:showCatName val="1"/>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anchor="ctr" anchorCtr="1"/>
            <a:lstStyle/>
            <a:p>
              <a:pPr>
                <a:defRPr sz="900" b="0" i="0" u="none" strike="noStrike" kern="1200" baseline="0">
                  <a:ln>
                    <a:noFill/>
                  </a:ln>
                  <a:solidFill>
                    <a:schemeClr val="tx1">
                      <a:lumMod val="75000"/>
                      <a:lumOff val="25000"/>
                    </a:schemeClr>
                  </a:solidFill>
                  <a:latin typeface="+mn-lt"/>
                  <a:ea typeface="+mn-ea"/>
                  <a:cs typeface="+mn-cs"/>
                </a:defRPr>
              </a:pPr>
              <a:endParaRPr lang="el-GR"/>
            </a:p>
          </c:txPr>
          <c:showLegendKey val="1"/>
          <c:showVal val="1"/>
          <c:showCatName val="1"/>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dLbl>
          <c:idx val="0"/>
          <c:layout>
            <c:manualLayout>
              <c:x val="3.9289260717410325E-2"/>
              <c:y val="0.12662109944590261"/>
            </c:manualLayout>
          </c:layout>
          <c:spPr>
            <a:noFill/>
            <a:ln>
              <a:noFill/>
            </a:ln>
            <a:effectLst/>
          </c:spPr>
          <c:txPr>
            <a:bodyPr rot="0" spcFirstLastPara="1" vertOverflow="ellipsis" vert="horz" wrap="square" anchor="ctr" anchorCtr="1"/>
            <a:lstStyle/>
            <a:p>
              <a:pPr>
                <a:defRPr sz="900" b="0" i="0" u="none" strike="noStrike" kern="1200" baseline="0">
                  <a:ln>
                    <a:noFill/>
                  </a:ln>
                  <a:solidFill>
                    <a:schemeClr val="tx1">
                      <a:lumMod val="75000"/>
                      <a:lumOff val="25000"/>
                    </a:schemeClr>
                  </a:solidFill>
                  <a:latin typeface="+mn-lt"/>
                  <a:ea typeface="+mn-ea"/>
                  <a:cs typeface="+mn-cs"/>
                </a:defRPr>
              </a:pPr>
              <a:endParaRPr lang="el-GR"/>
            </a:p>
          </c:txPr>
          <c:showLegendKey val="1"/>
          <c:showVal val="1"/>
          <c:showCatName val="1"/>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pivotFmt>
      <c:pivotFmt>
        <c:idx val="12"/>
        <c:spPr>
          <a:solidFill>
            <a:schemeClr val="accent1"/>
          </a:solidFill>
          <a:ln>
            <a:noFill/>
          </a:ln>
          <a:effectLst/>
        </c:spPr>
        <c:dLbl>
          <c:idx val="0"/>
          <c:layout>
            <c:manualLayout>
              <c:x val="-3.5063648293963308E-2"/>
              <c:y val="5.2887139107611544E-3"/>
            </c:manualLayout>
          </c:layout>
          <c:spPr>
            <a:noFill/>
            <a:ln>
              <a:noFill/>
            </a:ln>
            <a:effectLst/>
          </c:spPr>
          <c:txPr>
            <a:bodyPr rot="0" spcFirstLastPara="1" vertOverflow="ellipsis" vert="horz" wrap="square" anchor="ctr" anchorCtr="1"/>
            <a:lstStyle/>
            <a:p>
              <a:pPr>
                <a:defRPr sz="900" b="0" i="0" u="none" strike="noStrike" kern="1200" baseline="0">
                  <a:ln>
                    <a:noFill/>
                  </a:ln>
                  <a:solidFill>
                    <a:schemeClr val="tx1">
                      <a:lumMod val="75000"/>
                      <a:lumOff val="25000"/>
                    </a:schemeClr>
                  </a:solidFill>
                  <a:latin typeface="+mn-lt"/>
                  <a:ea typeface="+mn-ea"/>
                  <a:cs typeface="+mn-cs"/>
                </a:defRPr>
              </a:pPr>
              <a:endParaRPr lang="el-GR"/>
            </a:p>
          </c:txPr>
          <c:showLegendKey val="1"/>
          <c:showVal val="1"/>
          <c:showCatName val="1"/>
          <c:showSerName val="0"/>
          <c:showPercent val="0"/>
          <c:showBubbleSize val="0"/>
          <c:extLst>
            <c:ext xmlns:c15="http://schemas.microsoft.com/office/drawing/2012/chart" uri="{CE6537A1-D6FC-4f65-9D91-7224C49458BB}"/>
          </c:extLst>
        </c:dLbl>
      </c:pivotFmt>
      <c:pivotFmt>
        <c:idx val="13"/>
        <c:spPr>
          <a:solidFill>
            <a:schemeClr val="accent1"/>
          </a:solidFill>
          <a:ln>
            <a:noFill/>
          </a:ln>
          <a:effectLst/>
        </c:spPr>
        <c:dLbl>
          <c:idx val="0"/>
          <c:layout>
            <c:manualLayout>
              <c:x val="-1.4170713035870516E-2"/>
              <c:y val="2.7642898804316127E-3"/>
            </c:manualLayout>
          </c:layout>
          <c:spPr>
            <a:noFill/>
            <a:ln>
              <a:noFill/>
            </a:ln>
            <a:effectLst/>
          </c:spPr>
          <c:txPr>
            <a:bodyPr rot="0" spcFirstLastPara="1" vertOverflow="ellipsis" vert="horz" wrap="square" anchor="ctr" anchorCtr="1"/>
            <a:lstStyle/>
            <a:p>
              <a:pPr>
                <a:defRPr sz="900" b="0" i="0" u="none" strike="noStrike" kern="1200" baseline="0">
                  <a:ln>
                    <a:noFill/>
                  </a:ln>
                  <a:solidFill>
                    <a:schemeClr val="tx1">
                      <a:lumMod val="75000"/>
                      <a:lumOff val="25000"/>
                    </a:schemeClr>
                  </a:solidFill>
                  <a:latin typeface="+mn-lt"/>
                  <a:ea typeface="+mn-ea"/>
                  <a:cs typeface="+mn-cs"/>
                </a:defRPr>
              </a:pPr>
              <a:endParaRPr lang="el-GR"/>
            </a:p>
          </c:txPr>
          <c:showLegendKey val="1"/>
          <c:showVal val="1"/>
          <c:showCatName val="1"/>
          <c:showSerName val="0"/>
          <c:showPercent val="0"/>
          <c:showBubbleSize val="0"/>
          <c:extLst>
            <c:ext xmlns:c15="http://schemas.microsoft.com/office/drawing/2012/chart" uri="{CE6537A1-D6FC-4f65-9D91-7224C49458BB}"/>
          </c:extLst>
        </c:dLbl>
      </c:pivotFmt>
    </c:pivotFmts>
    <c:plotArea>
      <c:layout/>
      <c:pieChart>
        <c:varyColors val="1"/>
        <c:ser>
          <c:idx val="0"/>
          <c:order val="0"/>
          <c:tx>
            <c:strRef>
              <c:f>Φύλλο2!$B$1</c:f>
              <c:strCache>
                <c:ptCount val="1"/>
                <c:pt idx="0">
                  <c:v>Άθροισμα</c:v>
                </c:pt>
              </c:strCache>
            </c:strRef>
          </c:tx>
          <c:dPt>
            <c:idx val="0"/>
            <c:bubble3D val="0"/>
            <c:explosion val="10"/>
            <c:spPr>
              <a:solidFill>
                <a:schemeClr val="accent1"/>
              </a:solidFill>
              <a:ln>
                <a:noFill/>
              </a:ln>
              <a:effectLst/>
            </c:spPr>
            <c:extLst>
              <c:ext xmlns:c16="http://schemas.microsoft.com/office/drawing/2014/chart" uri="{C3380CC4-5D6E-409C-BE32-E72D297353CC}">
                <c16:uniqueId val="{00000001-AF6F-4B86-ADC1-CA7E79FC2EDF}"/>
              </c:ext>
            </c:extLst>
          </c:dPt>
          <c:dPt>
            <c:idx val="1"/>
            <c:bubble3D val="0"/>
            <c:explosion val="7"/>
            <c:spPr>
              <a:solidFill>
                <a:schemeClr val="accent2"/>
              </a:solidFill>
              <a:ln>
                <a:noFill/>
              </a:ln>
              <a:effectLst/>
            </c:spPr>
            <c:extLst>
              <c:ext xmlns:c16="http://schemas.microsoft.com/office/drawing/2014/chart" uri="{C3380CC4-5D6E-409C-BE32-E72D297353CC}">
                <c16:uniqueId val="{00000003-AF6F-4B86-ADC1-CA7E79FC2EDF}"/>
              </c:ext>
            </c:extLst>
          </c:dPt>
          <c:dPt>
            <c:idx val="2"/>
            <c:bubble3D val="0"/>
            <c:spPr>
              <a:solidFill>
                <a:schemeClr val="accent3"/>
              </a:solidFill>
              <a:ln>
                <a:noFill/>
              </a:ln>
              <a:effectLst/>
            </c:spPr>
            <c:extLst>
              <c:ext xmlns:c16="http://schemas.microsoft.com/office/drawing/2014/chart" uri="{C3380CC4-5D6E-409C-BE32-E72D297353CC}">
                <c16:uniqueId val="{00000005-AF6F-4B86-ADC1-CA7E79FC2EDF}"/>
              </c:ext>
            </c:extLst>
          </c:dPt>
          <c:dPt>
            <c:idx val="3"/>
            <c:bubble3D val="0"/>
            <c:explosion val="13"/>
            <c:spPr>
              <a:solidFill>
                <a:schemeClr val="accent4"/>
              </a:solidFill>
              <a:ln>
                <a:noFill/>
              </a:ln>
              <a:effectLst/>
            </c:spPr>
            <c:extLst>
              <c:ext xmlns:c16="http://schemas.microsoft.com/office/drawing/2014/chart" uri="{C3380CC4-5D6E-409C-BE32-E72D297353CC}">
                <c16:uniqueId val="{00000007-AF6F-4B86-ADC1-CA7E79FC2EDF}"/>
              </c:ext>
            </c:extLst>
          </c:dPt>
          <c:dLbls>
            <c:dLbl>
              <c:idx val="0"/>
              <c:layout>
                <c:manualLayout>
                  <c:x val="3.9289260717410325E-2"/>
                  <c:y val="0.12662109944590261"/>
                </c:manualLayout>
              </c:layou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F6F-4B86-ADC1-CA7E79FC2EDF}"/>
                </c:ext>
              </c:extLst>
            </c:dLbl>
            <c:dLbl>
              <c:idx val="2"/>
              <c:layout>
                <c:manualLayout>
                  <c:x val="-3.5063648293963308E-2"/>
                  <c:y val="5.2887139107611544E-3"/>
                </c:manualLayout>
              </c:layou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F6F-4B86-ADC1-CA7E79FC2EDF}"/>
                </c:ext>
              </c:extLst>
            </c:dLbl>
            <c:dLbl>
              <c:idx val="3"/>
              <c:layout>
                <c:manualLayout>
                  <c:x val="-1.4170713035870516E-2"/>
                  <c:y val="2.7642898804316127E-3"/>
                </c:manualLayout>
              </c:layou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AF6F-4B86-ADC1-CA7E79FC2EDF}"/>
                </c:ext>
              </c:extLst>
            </c:dLbl>
            <c:spPr>
              <a:noFill/>
              <a:ln>
                <a:noFill/>
              </a:ln>
              <a:effectLst/>
            </c:spPr>
            <c:txPr>
              <a:bodyPr rot="0" spcFirstLastPara="1" vertOverflow="ellipsis" vert="horz" wrap="square" anchor="ctr" anchorCtr="1"/>
              <a:lstStyle/>
              <a:p>
                <a:pPr>
                  <a:defRPr sz="2000" b="0" i="0" u="none" strike="noStrike" kern="1200" baseline="0">
                    <a:ln>
                      <a:noFill/>
                    </a:ln>
                    <a:solidFill>
                      <a:schemeClr val="bg1"/>
                    </a:solidFill>
                    <a:latin typeface="+mn-lt"/>
                    <a:ea typeface="+mn-ea"/>
                    <a:cs typeface="+mn-cs"/>
                  </a:defRPr>
                </a:pPr>
                <a:endParaRPr lang="el-GR"/>
              </a:p>
            </c:txPr>
            <c:showLegendKey val="1"/>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Φύλλο2!$A$2:$A$6</c:f>
              <c:strCache>
                <c:ptCount val="4"/>
                <c:pt idx="0">
                  <c:v>2.i</c:v>
                </c:pt>
                <c:pt idx="1">
                  <c:v>2.ii</c:v>
                </c:pt>
                <c:pt idx="2">
                  <c:v>2.iv</c:v>
                </c:pt>
                <c:pt idx="3">
                  <c:v>2.v</c:v>
                </c:pt>
              </c:strCache>
            </c:strRef>
          </c:cat>
          <c:val>
            <c:numRef>
              <c:f>Φύλλο2!$B$2:$B$6</c:f>
              <c:numCache>
                <c:formatCode>#,##0\ "€"</c:formatCode>
                <c:ptCount val="4"/>
                <c:pt idx="0">
                  <c:v>40000000</c:v>
                </c:pt>
                <c:pt idx="1">
                  <c:v>10000000</c:v>
                </c:pt>
                <c:pt idx="2">
                  <c:v>25000000</c:v>
                </c:pt>
                <c:pt idx="3">
                  <c:v>54018926</c:v>
                </c:pt>
              </c:numCache>
            </c:numRef>
          </c:val>
          <c:extLst>
            <c:ext xmlns:c16="http://schemas.microsoft.com/office/drawing/2014/chart" uri="{C3380CC4-5D6E-409C-BE32-E72D297353CC}">
              <c16:uniqueId val="{00000008-AF6F-4B86-ADC1-CA7E79FC2EDF}"/>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n>
            <a:noFill/>
          </a:ln>
        </a:defRPr>
      </a:pPr>
      <a:endParaRPr lang="el-GR"/>
    </a:p>
  </c:txPr>
  <c:externalData r:id="rId3">
    <c:autoUpdate val="0"/>
  </c:externalData>
  <c:extLst>
    <c:ext xmlns:c14="http://schemas.microsoft.com/office/drawing/2007/8/2/chart" uri="{781A3756-C4B2-4CAC-9D66-4F8BD8637D16}">
      <c14:pivotOptions>
        <c14:dropZoneFilter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[διαγράμματα παρουσίασης.xlsx]Π3!Συγκεντρωτικός Πίνακας2</c:name>
    <c:fmtId val="35"/>
  </c:pivotSource>
  <c:chart>
    <c:title>
      <c:tx>
        <c:rich>
          <a:bodyPr rot="0" spcFirstLastPara="1" vertOverflow="ellipsis" vert="horz" wrap="square" anchor="ctr" anchorCtr="1"/>
          <a:lstStyle/>
          <a:p>
            <a:pPr>
              <a:defRPr sz="1400" b="1" i="0" u="none" strike="noStrike" kern="1200" spc="0" baseline="0">
                <a:solidFill>
                  <a:schemeClr val="accent1"/>
                </a:solidFill>
                <a:latin typeface="+mn-lt"/>
                <a:ea typeface="+mn-ea"/>
                <a:cs typeface="+mn-cs"/>
              </a:defRPr>
            </a:pPr>
            <a:r>
              <a:rPr lang="el-GR" b="1" u="sng">
                <a:solidFill>
                  <a:schemeClr val="accent1"/>
                </a:solidFill>
              </a:rPr>
              <a:t>ΠΡΟΤΕΡΑΙΟΤΗΤΑ</a:t>
            </a:r>
            <a:r>
              <a:rPr lang="el-GR" b="1" u="sng" baseline="0">
                <a:solidFill>
                  <a:schemeClr val="accent1"/>
                </a:solidFill>
              </a:rPr>
              <a:t> 3</a:t>
            </a:r>
            <a:r>
              <a:rPr lang="el-GR" b="1" baseline="0">
                <a:solidFill>
                  <a:schemeClr val="accent1"/>
                </a:solidFill>
              </a:rPr>
              <a:t>- ΚΑΤΑΝΟΜΗ ΠΟΡΩΝ ΑΝΑ ΕΙΔΙΚΟ ΣΤΟΧΟ</a:t>
            </a:r>
            <a:endParaRPr lang="el-GR" b="1">
              <a:solidFill>
                <a:schemeClr val="accent1"/>
              </a:solidFill>
            </a:endParaRP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accent1"/>
              </a:solidFill>
              <a:latin typeface="+mn-lt"/>
              <a:ea typeface="+mn-ea"/>
              <a:cs typeface="+mn-cs"/>
            </a:defRPr>
          </a:pPr>
          <a:endParaRPr lang="el-GR"/>
        </a:p>
      </c:txPr>
    </c:title>
    <c:autoTitleDeleted val="0"/>
    <c:pivotFmts>
      <c:pivotFmt>
        <c:idx val="0"/>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3"/>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4"/>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6"/>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7"/>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9"/>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s>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8.6761822885974386E-3"/>
          <c:y val="0.20789280287332504"/>
          <c:w val="0.97722960151802651"/>
          <c:h val="0.74432464747449334"/>
        </c:manualLayout>
      </c:layout>
      <c:pie3DChart>
        <c:varyColors val="1"/>
        <c:dLbls>
          <c:dLblPos val="outEnd"/>
          <c:showLegendKey val="0"/>
          <c:showVal val="1"/>
          <c:showCatName val="0"/>
          <c:showSerName val="0"/>
          <c:showPercent val="0"/>
          <c:showBubbleSize val="0"/>
          <c:showLeaderLines val="0"/>
        </c:dLbls>
      </c:pie3DChart>
      <c:spPr>
        <a:noFill/>
        <a:ln>
          <a:noFill/>
        </a:ln>
        <a:effectLst/>
      </c:spPr>
    </c:plotArea>
    <c:legend>
      <c:legendPos val="b"/>
      <c:layout>
        <c:manualLayout>
          <c:xMode val="edge"/>
          <c:yMode val="edge"/>
          <c:x val="0.35167081037563785"/>
          <c:y val="0.91271888382373256"/>
          <c:w val="0.23161773994533169"/>
          <c:h val="6.6228484597320073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accent1"/>
              </a:solidFill>
              <a:latin typeface="+mn-lt"/>
              <a:ea typeface="+mn-ea"/>
              <a:cs typeface="+mn-cs"/>
            </a:defRPr>
          </a:pPr>
          <a:endParaRPr lang="el-G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l-GR"/>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[διαγράμματα παρουσίασης.xlsx]Π3!Συγκεντρωτικός Πίνακας2</c:name>
    <c:fmtId val="38"/>
  </c:pivotSource>
  <c:chart>
    <c:title>
      <c:tx>
        <c:rich>
          <a:bodyPr rot="0" spcFirstLastPara="1" vertOverflow="ellipsis" vert="horz" wrap="square" anchor="ctr" anchorCtr="1"/>
          <a:lstStyle/>
          <a:p>
            <a:pPr>
              <a:defRPr sz="1400" b="1" i="0" u="none" strike="noStrike" kern="1200" spc="0" baseline="0">
                <a:solidFill>
                  <a:schemeClr val="accent1"/>
                </a:solidFill>
                <a:latin typeface="+mn-lt"/>
                <a:ea typeface="+mn-ea"/>
                <a:cs typeface="+mn-cs"/>
              </a:defRPr>
            </a:pPr>
            <a:r>
              <a:rPr lang="el-GR" sz="2000" b="1" u="sng" dirty="0">
                <a:solidFill>
                  <a:schemeClr val="accent1"/>
                </a:solidFill>
              </a:rPr>
              <a:t>ΠΡΟΤΕΡΑΙΟΤΗΤΑ</a:t>
            </a:r>
            <a:r>
              <a:rPr lang="el-GR" sz="2000" b="1" u="sng" baseline="0" dirty="0">
                <a:solidFill>
                  <a:schemeClr val="accent1"/>
                </a:solidFill>
              </a:rPr>
              <a:t> 3</a:t>
            </a:r>
            <a:r>
              <a:rPr lang="el-GR" sz="2000" b="1" baseline="0" dirty="0">
                <a:solidFill>
                  <a:schemeClr val="accent1"/>
                </a:solidFill>
              </a:rPr>
              <a:t>- ΚΑΤΑΝΟΜΗ ΠΟΡΩΝ ΑΝΑ ΕΙΔΙΚΟ ΣΤΟΧΟ</a:t>
            </a:r>
            <a:endParaRPr lang="el-GR" sz="2000" b="1" dirty="0">
              <a:solidFill>
                <a:schemeClr val="accent1"/>
              </a:solidFill>
            </a:endParaRP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accent1"/>
              </a:solidFill>
              <a:latin typeface="+mn-lt"/>
              <a:ea typeface="+mn-ea"/>
              <a:cs typeface="+mn-cs"/>
            </a:defRPr>
          </a:pPr>
          <a:endParaRPr lang="el-GR"/>
        </a:p>
      </c:txPr>
    </c:title>
    <c:autoTitleDeleted val="0"/>
    <c:pivotFmts>
      <c:pivotFmt>
        <c:idx val="0"/>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3"/>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4"/>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6"/>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7"/>
        <c:spPr>
          <a:solidFill>
            <a:schemeClr val="accent1"/>
          </a:solidFill>
          <a:ln w="25400">
            <a:solidFill>
              <a:schemeClr val="lt1"/>
            </a:solidFill>
          </a:ln>
          <a:effectLst/>
          <a:scene3d>
            <a:camera prst="orthographicFront"/>
            <a:lightRig rig="threePt" dir="t"/>
          </a:scene3d>
          <a:sp3d contourW="25400">
            <a:bevelT/>
            <a:contourClr>
              <a:schemeClr val="lt1"/>
            </a:contourClr>
          </a:sp3d>
        </c:spPr>
        <c:marker>
          <c:symbol val="none"/>
        </c:marker>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
        <c:idx val="9"/>
        <c:spPr>
          <a:solidFill>
            <a:schemeClr val="accent1"/>
          </a:solidFill>
          <a:ln w="25400">
            <a:solidFill>
              <a:schemeClr val="lt1"/>
            </a:solidFill>
          </a:ln>
          <a:effectLst/>
          <a:scene3d>
            <a:camera prst="orthographicFront"/>
            <a:lightRig rig="threePt" dir="t"/>
          </a:scene3d>
          <a:sp3d contourW="25400">
            <a:bevelT/>
            <a:contourClr>
              <a:schemeClr val="lt1"/>
            </a:contourClr>
          </a:sp3d>
        </c:spPr>
      </c:pivotFmt>
    </c:pivotFmts>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8.6761822885974386E-3"/>
          <c:y val="8.1679309135997122E-2"/>
          <c:w val="0.99132385369791398"/>
          <c:h val="0.87053821707373491"/>
        </c:manualLayout>
      </c:layout>
      <c:pie3DChart>
        <c:varyColors val="1"/>
        <c:ser>
          <c:idx val="0"/>
          <c:order val="0"/>
          <c:tx>
            <c:strRef>
              <c:f>Π3!$C$3</c:f>
              <c:strCache>
                <c:ptCount val="1"/>
                <c:pt idx="0">
                  <c:v>Άθροισμα</c:v>
                </c:pt>
              </c:strCache>
            </c:strRef>
          </c:tx>
          <c:spPr>
            <a:scene3d>
              <a:camera prst="orthographicFront"/>
              <a:lightRig rig="threePt" dir="t"/>
            </a:scene3d>
            <a:sp3d>
              <a:bevelT/>
              <a:contourClr>
                <a:srgbClr val="000000"/>
              </a:contourClr>
            </a:sp3d>
          </c:spPr>
          <c:dPt>
            <c:idx val="0"/>
            <c:bubble3D val="0"/>
            <c:explosion val="6"/>
            <c:spPr>
              <a:solidFill>
                <a:schemeClr val="accent1"/>
              </a:solidFill>
              <a:ln w="25400">
                <a:solidFill>
                  <a:schemeClr val="lt1"/>
                </a:solidFill>
              </a:ln>
              <a:effectLst/>
              <a:scene3d>
                <a:camera prst="orthographicFront"/>
                <a:lightRig rig="threePt" dir="t"/>
              </a:scene3d>
              <a:sp3d contourW="25400">
                <a:bevelT/>
                <a:contourClr>
                  <a:schemeClr val="lt1"/>
                </a:contourClr>
              </a:sp3d>
            </c:spPr>
            <c:extLst>
              <c:ext xmlns:c16="http://schemas.microsoft.com/office/drawing/2014/chart" uri="{C3380CC4-5D6E-409C-BE32-E72D297353CC}">
                <c16:uniqueId val="{00000001-8526-40FE-9549-E111768F7119}"/>
              </c:ext>
            </c:extLst>
          </c:dPt>
          <c:dPt>
            <c:idx val="1"/>
            <c:bubble3D val="0"/>
            <c:explosion val="4"/>
            <c:spPr>
              <a:solidFill>
                <a:schemeClr val="accent2"/>
              </a:solidFill>
              <a:ln w="25400">
                <a:solidFill>
                  <a:schemeClr val="lt1"/>
                </a:solidFill>
              </a:ln>
              <a:effectLst/>
              <a:scene3d>
                <a:camera prst="orthographicFront"/>
                <a:lightRig rig="threePt" dir="t"/>
              </a:scene3d>
              <a:sp3d contourW="25400">
                <a:bevelT/>
                <a:contourClr>
                  <a:schemeClr val="lt1"/>
                </a:contourClr>
              </a:sp3d>
            </c:spPr>
            <c:extLst>
              <c:ext xmlns:c16="http://schemas.microsoft.com/office/drawing/2014/chart" uri="{C3380CC4-5D6E-409C-BE32-E72D297353CC}">
                <c16:uniqueId val="{00000003-8526-40FE-9549-E111768F7119}"/>
              </c:ext>
            </c:extLst>
          </c:dPt>
          <c:dPt>
            <c:idx val="2"/>
            <c:bubble3D val="0"/>
            <c:explosion val="9"/>
            <c:spPr>
              <a:solidFill>
                <a:schemeClr val="accent3"/>
              </a:solidFill>
              <a:ln w="25400">
                <a:solidFill>
                  <a:schemeClr val="lt1"/>
                </a:solidFill>
              </a:ln>
              <a:effectLst/>
              <a:scene3d>
                <a:camera prst="orthographicFront"/>
                <a:lightRig rig="threePt" dir="t"/>
              </a:scene3d>
              <a:sp3d contourW="25400">
                <a:bevelT/>
                <a:contourClr>
                  <a:schemeClr val="lt1"/>
                </a:contourClr>
              </a:sp3d>
            </c:spPr>
            <c:extLst>
              <c:ext xmlns:c16="http://schemas.microsoft.com/office/drawing/2014/chart" uri="{C3380CC4-5D6E-409C-BE32-E72D297353CC}">
                <c16:uniqueId val="{00000005-8526-40FE-9549-E111768F7119}"/>
              </c:ext>
            </c:extLst>
          </c:dPt>
          <c:dPt>
            <c:idx val="3"/>
            <c:bubble3D val="0"/>
            <c:explosion val="6"/>
            <c:spPr>
              <a:solidFill>
                <a:schemeClr val="accent4"/>
              </a:solidFill>
              <a:ln w="25400">
                <a:solidFill>
                  <a:schemeClr val="lt1"/>
                </a:solidFill>
              </a:ln>
              <a:effectLst/>
              <a:scene3d>
                <a:camera prst="orthographicFront"/>
                <a:lightRig rig="threePt" dir="t"/>
              </a:scene3d>
              <a:sp3d contourW="25400">
                <a:bevelT/>
                <a:contourClr>
                  <a:schemeClr val="lt1"/>
                </a:contourClr>
              </a:sp3d>
            </c:spPr>
            <c:extLst>
              <c:ext xmlns:c16="http://schemas.microsoft.com/office/drawing/2014/chart" uri="{C3380CC4-5D6E-409C-BE32-E72D297353CC}">
                <c16:uniqueId val="{00000007-8526-40FE-9549-E111768F7119}"/>
              </c:ext>
            </c:extLst>
          </c:dPt>
          <c:dPt>
            <c:idx val="4"/>
            <c:bubble3D val="0"/>
            <c:explosion val="10"/>
            <c:spPr>
              <a:solidFill>
                <a:schemeClr val="accent5"/>
              </a:solidFill>
              <a:ln w="25400">
                <a:solidFill>
                  <a:schemeClr val="lt1"/>
                </a:solidFill>
              </a:ln>
              <a:effectLst/>
              <a:scene3d>
                <a:camera prst="orthographicFront"/>
                <a:lightRig rig="threePt" dir="t"/>
              </a:scene3d>
              <a:sp3d contourW="25400">
                <a:bevelT/>
                <a:contourClr>
                  <a:schemeClr val="lt1"/>
                </a:contourClr>
              </a:sp3d>
            </c:spPr>
            <c:extLst>
              <c:ext xmlns:c16="http://schemas.microsoft.com/office/drawing/2014/chart" uri="{C3380CC4-5D6E-409C-BE32-E72D297353CC}">
                <c16:uniqueId val="{00000009-8526-40FE-9549-E111768F7119}"/>
              </c:ext>
            </c:extLst>
          </c:dPt>
          <c:dPt>
            <c:idx val="5"/>
            <c:bubble3D val="0"/>
            <c:explosion val="15"/>
            <c:spPr>
              <a:solidFill>
                <a:schemeClr val="accent6"/>
              </a:solidFill>
              <a:ln w="25400">
                <a:solidFill>
                  <a:schemeClr val="lt1"/>
                </a:solidFill>
              </a:ln>
              <a:effectLst/>
              <a:scene3d>
                <a:camera prst="orthographicFront"/>
                <a:lightRig rig="threePt" dir="t"/>
              </a:scene3d>
              <a:sp3d contourW="25400">
                <a:bevelT/>
                <a:contourClr>
                  <a:schemeClr val="lt1"/>
                </a:contourClr>
              </a:sp3d>
            </c:spPr>
            <c:extLst>
              <c:ext xmlns:c16="http://schemas.microsoft.com/office/drawing/2014/chart" uri="{C3380CC4-5D6E-409C-BE32-E72D297353CC}">
                <c16:uniqueId val="{0000000B-8526-40FE-9549-E111768F7119}"/>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accent1"/>
                    </a:solidFill>
                    <a:latin typeface="+mn-lt"/>
                    <a:ea typeface="+mn-ea"/>
                    <a:cs typeface="+mn-cs"/>
                  </a:defRPr>
                </a:pPr>
                <a:endParaRPr lang="el-GR"/>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multiLvlStrRef>
              <c:f>Π3!$A$4:$B$7</c:f>
              <c:multiLvlStrCache>
                <c:ptCount val="2"/>
                <c:lvl>
                  <c:pt idx="0">
                    <c:v>3.i</c:v>
                  </c:pt>
                  <c:pt idx="1">
                    <c:v>3.ii</c:v>
                  </c:pt>
                </c:lvl>
                <c:lvl>
                  <c:pt idx="0">
                    <c:v>Π3</c:v>
                  </c:pt>
                </c:lvl>
              </c:multiLvlStrCache>
            </c:multiLvlStrRef>
          </c:cat>
          <c:val>
            <c:numRef>
              <c:f>Π3!$C$4:$C$7</c:f>
              <c:numCache>
                <c:formatCode>General</c:formatCode>
                <c:ptCount val="2"/>
                <c:pt idx="0">
                  <c:v>36194034</c:v>
                </c:pt>
                <c:pt idx="1">
                  <c:v>41351478</c:v>
                </c:pt>
              </c:numCache>
            </c:numRef>
          </c:val>
          <c:extLst>
            <c:ext xmlns:c16="http://schemas.microsoft.com/office/drawing/2014/chart" uri="{C3380CC4-5D6E-409C-BE32-E72D297353CC}">
              <c16:uniqueId val="{0000000C-8526-40FE-9549-E111768F7119}"/>
            </c:ext>
          </c:extLst>
        </c:ser>
        <c:dLbls>
          <c:dLblPos val="outEnd"/>
          <c:showLegendKey val="0"/>
          <c:showVal val="1"/>
          <c:showCatName val="0"/>
          <c:showSerName val="0"/>
          <c:showPercent val="0"/>
          <c:showBubbleSize val="0"/>
          <c:showLeaderLines val="1"/>
        </c:dLbls>
      </c:pie3DChart>
      <c:spPr>
        <a:noFill/>
        <a:ln>
          <a:noFill/>
        </a:ln>
        <a:effectLst/>
      </c:spPr>
    </c:plotArea>
    <c:legend>
      <c:legendPos val="b"/>
      <c:legendEntry>
        <c:idx val="0"/>
        <c:txPr>
          <a:bodyPr rot="0" spcFirstLastPara="1" vertOverflow="ellipsis" vert="horz" wrap="square" anchor="ctr" anchorCtr="1"/>
          <a:lstStyle/>
          <a:p>
            <a:pPr>
              <a:defRPr sz="2000" b="0" i="0" u="none" strike="noStrike" kern="1200" baseline="0">
                <a:solidFill>
                  <a:schemeClr val="accent1"/>
                </a:solidFill>
                <a:latin typeface="+mn-lt"/>
                <a:ea typeface="+mn-ea"/>
                <a:cs typeface="+mn-cs"/>
              </a:defRPr>
            </a:pPr>
            <a:endParaRPr lang="el-GR"/>
          </a:p>
        </c:txPr>
      </c:legendEntry>
      <c:legendEntry>
        <c:idx val="1"/>
        <c:txPr>
          <a:bodyPr rot="0" spcFirstLastPara="1" vertOverflow="ellipsis" vert="horz" wrap="square" anchor="ctr" anchorCtr="1"/>
          <a:lstStyle/>
          <a:p>
            <a:pPr>
              <a:defRPr sz="2000" b="0" i="0" u="none" strike="noStrike" kern="1200" baseline="0">
                <a:solidFill>
                  <a:schemeClr val="accent1"/>
                </a:solidFill>
                <a:latin typeface="+mn-lt"/>
                <a:ea typeface="+mn-ea"/>
                <a:cs typeface="+mn-cs"/>
              </a:defRPr>
            </a:pPr>
            <a:endParaRPr lang="el-GR"/>
          </a:p>
        </c:txPr>
      </c:legendEntry>
      <c:layout>
        <c:manualLayout>
          <c:xMode val="edge"/>
          <c:yMode val="edge"/>
          <c:x val="2.0776460749094863E-2"/>
          <c:y val="0.91271892757615913"/>
          <c:w val="0.97767368781362263"/>
          <c:h val="6.6228484597320073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accent1"/>
              </a:solidFill>
              <a:latin typeface="+mn-lt"/>
              <a:ea typeface="+mn-ea"/>
              <a:cs typeface="+mn-cs"/>
            </a:defRPr>
          </a:pPr>
          <a:endParaRPr lang="el-G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l-GR"/>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[ΕΙΔΙΚΟΙ ΣΤΟΧΟΙ.xlsx]Φύλλο7!Συγκεντρωτικός Πίνακας4</c:name>
    <c:fmtId val="8"/>
  </c:pivotSource>
  <c:chart>
    <c:autoTitleDeleted val="1"/>
    <c:pivotFmts>
      <c:pivotFmt>
        <c:idx val="0"/>
        <c:spPr>
          <a:solidFill>
            <a:schemeClr val="accent1"/>
          </a:solidFill>
          <a:ln>
            <a:noFill/>
          </a:ln>
          <a:effectLst/>
          <a:scene3d>
            <a:camera prst="orthographicFront"/>
            <a:lightRig rig="threePt" dir="t"/>
          </a:scene3d>
          <a:sp3d prstMaterial="plastic"/>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a:scene3d>
            <a:camera prst="orthographicFront"/>
            <a:lightRig rig="threePt" dir="t"/>
          </a:scene3d>
          <a:sp3d prstMaterial="plastic"/>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1"/>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a:scene3d>
            <a:camera prst="orthographicFront"/>
            <a:lightRig rig="threePt" dir="t"/>
          </a:scene3d>
          <a:sp3d prstMaterial="plastic"/>
        </c:spPr>
      </c:pivotFmt>
      <c:pivotFmt>
        <c:idx val="3"/>
        <c:spPr>
          <a:solidFill>
            <a:schemeClr val="accent1"/>
          </a:solidFill>
          <a:ln>
            <a:noFill/>
          </a:ln>
          <a:effectLst/>
          <a:scene3d>
            <a:camera prst="orthographicFront"/>
            <a:lightRig rig="threePt" dir="t"/>
          </a:scene3d>
          <a:sp3d prstMaterial="plastic"/>
        </c:spPr>
      </c:pivotFmt>
      <c:pivotFmt>
        <c:idx val="4"/>
        <c:spPr>
          <a:solidFill>
            <a:schemeClr val="accent1"/>
          </a:solidFill>
          <a:ln>
            <a:noFill/>
          </a:ln>
          <a:effectLst/>
          <a:scene3d>
            <a:camera prst="orthographicFront"/>
            <a:lightRig rig="threePt" dir="t"/>
          </a:scene3d>
          <a:sp3d prstMaterial="plastic"/>
        </c:spPr>
      </c:pivotFmt>
      <c:pivotFmt>
        <c:idx val="5"/>
        <c:spPr>
          <a:solidFill>
            <a:schemeClr val="accent1"/>
          </a:solidFill>
          <a:ln>
            <a:noFill/>
          </a:ln>
          <a:effectLst/>
          <a:scene3d>
            <a:camera prst="orthographicFront"/>
            <a:lightRig rig="threePt" dir="t"/>
          </a:scene3d>
          <a:sp3d prstMaterial="plastic"/>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1"/>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a:scene3d>
            <a:camera prst="orthographicFront"/>
            <a:lightRig rig="threePt" dir="t"/>
          </a:scene3d>
          <a:sp3d prstMaterial="plastic"/>
        </c:spPr>
      </c:pivotFmt>
      <c:pivotFmt>
        <c:idx val="7"/>
        <c:spPr>
          <a:solidFill>
            <a:schemeClr val="accent1"/>
          </a:solidFill>
          <a:ln>
            <a:noFill/>
          </a:ln>
          <a:effectLst/>
          <a:scene3d>
            <a:camera prst="orthographicFront"/>
            <a:lightRig rig="threePt" dir="t"/>
          </a:scene3d>
          <a:sp3d prstMaterial="plastic"/>
        </c:spPr>
      </c:pivotFmt>
      <c:pivotFmt>
        <c:idx val="8"/>
        <c:spPr>
          <a:solidFill>
            <a:schemeClr val="accent1"/>
          </a:solidFill>
          <a:ln>
            <a:noFill/>
          </a:ln>
          <a:effectLst/>
          <a:scene3d>
            <a:camera prst="orthographicFront"/>
            <a:lightRig rig="threePt" dir="t"/>
          </a:scene3d>
          <a:sp3d prstMaterial="plastic"/>
        </c:spPr>
      </c:pivotFmt>
    </c:pivotFmts>
    <c:view3D>
      <c:rotX val="15"/>
      <c:rotY val="29"/>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6.1418518493918134E-2"/>
          <c:y val="6.9531122691244909E-2"/>
          <c:w val="0.85120766233175682"/>
          <c:h val="0.82343775692435062"/>
        </c:manualLayout>
      </c:layout>
      <c:pie3DChart>
        <c:varyColors val="1"/>
        <c:ser>
          <c:idx val="0"/>
          <c:order val="0"/>
          <c:tx>
            <c:strRef>
              <c:f>Φύλλο7!$B$1</c:f>
              <c:strCache>
                <c:ptCount val="1"/>
                <c:pt idx="0">
                  <c:v>Άθροισμα</c:v>
                </c:pt>
              </c:strCache>
            </c:strRef>
          </c:tx>
          <c:spPr>
            <a:scene3d>
              <a:camera prst="orthographicFront"/>
              <a:lightRig rig="threePt" dir="t"/>
            </a:scene3d>
            <a:sp3d prstMaterial="plastic"/>
          </c:spPr>
          <c:explosion val="6"/>
          <c:dPt>
            <c:idx val="0"/>
            <c:bubble3D val="0"/>
            <c:spPr>
              <a:solidFill>
                <a:schemeClr val="accent1"/>
              </a:solidFill>
              <a:ln>
                <a:noFill/>
              </a:ln>
              <a:effectLst/>
              <a:scene3d>
                <a:camera prst="orthographicFront"/>
                <a:lightRig rig="threePt" dir="t"/>
              </a:scene3d>
              <a:sp3d prstMaterial="plastic"/>
            </c:spPr>
            <c:extLst>
              <c:ext xmlns:c16="http://schemas.microsoft.com/office/drawing/2014/chart" uri="{C3380CC4-5D6E-409C-BE32-E72D297353CC}">
                <c16:uniqueId val="{00000001-CAA4-4E3D-ADC5-5BAA01FEB363}"/>
              </c:ext>
            </c:extLst>
          </c:dPt>
          <c:dPt>
            <c:idx val="1"/>
            <c:bubble3D val="0"/>
            <c:spPr>
              <a:solidFill>
                <a:schemeClr val="accent2"/>
              </a:solidFill>
              <a:ln>
                <a:noFill/>
              </a:ln>
              <a:effectLst/>
              <a:scene3d>
                <a:camera prst="orthographicFront"/>
                <a:lightRig rig="threePt" dir="t"/>
              </a:scene3d>
              <a:sp3d prstMaterial="plastic"/>
            </c:spPr>
            <c:extLst>
              <c:ext xmlns:c16="http://schemas.microsoft.com/office/drawing/2014/chart" uri="{C3380CC4-5D6E-409C-BE32-E72D297353CC}">
                <c16:uniqueId val="{00000003-CAA4-4E3D-ADC5-5BAA01FEB363}"/>
              </c:ext>
            </c:extLst>
          </c:dPt>
          <c:dPt>
            <c:idx val="2"/>
            <c:bubble3D val="0"/>
            <c:spPr>
              <a:solidFill>
                <a:schemeClr val="accent3"/>
              </a:solidFill>
              <a:ln>
                <a:noFill/>
              </a:ln>
              <a:effectLst/>
              <a:scene3d>
                <a:camera prst="orthographicFront"/>
                <a:lightRig rig="threePt" dir="t"/>
              </a:scene3d>
              <a:sp3d prstMaterial="plastic"/>
            </c:spPr>
            <c:extLst>
              <c:ext xmlns:c16="http://schemas.microsoft.com/office/drawing/2014/chart" uri="{C3380CC4-5D6E-409C-BE32-E72D297353CC}">
                <c16:uniqueId val="{00000005-CAA4-4E3D-ADC5-5BAA01FEB363}"/>
              </c:ext>
            </c:extLst>
          </c:dPt>
          <c:dLbls>
            <c:dLbl>
              <c:idx val="0"/>
              <c:layout>
                <c:manualLayout>
                  <c:x val="-5.2992072222497563E-2"/>
                  <c:y val="0.27421873313122935"/>
                </c:manualLayout>
              </c:layout>
              <c:dLblPos val="bestFit"/>
              <c:showLegendKey val="0"/>
              <c:showVal val="1"/>
              <c:showCatName val="1"/>
              <c:showSerName val="0"/>
              <c:showPercent val="0"/>
              <c:showBubbleSize val="0"/>
              <c:extLst>
                <c:ext xmlns:c15="http://schemas.microsoft.com/office/drawing/2012/chart" uri="{CE6537A1-D6FC-4f65-9D91-7224C49458BB}">
                  <c15:layout>
                    <c:manualLayout>
                      <c:w val="0.20339222495683909"/>
                      <c:h val="6.4253994570989501E-2"/>
                    </c:manualLayout>
                  </c15:layout>
                </c:ext>
                <c:ext xmlns:c16="http://schemas.microsoft.com/office/drawing/2014/chart" uri="{C3380CC4-5D6E-409C-BE32-E72D297353CC}">
                  <c16:uniqueId val="{00000001-CAA4-4E3D-ADC5-5BAA01FEB363}"/>
                </c:ext>
              </c:extLst>
            </c:dLbl>
            <c:dLbl>
              <c:idx val="1"/>
              <c:layout>
                <c:manualLayout>
                  <c:x val="3.6770009297243202E-2"/>
                  <c:y val="0.2671874835637621"/>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AA4-4E3D-ADC5-5BAA01FEB363}"/>
                </c:ext>
              </c:extLst>
            </c:dLbl>
            <c:dLbl>
              <c:idx val="2"/>
              <c:layout>
                <c:manualLayout>
                  <c:x val="-3.2444125850508709E-2"/>
                  <c:y val="-2.8124998269869694E-2"/>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CAA4-4E3D-ADC5-5BAA01FEB363}"/>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mn-lt"/>
                    <a:ea typeface="+mn-ea"/>
                    <a:cs typeface="+mn-cs"/>
                  </a:defRPr>
                </a:pPr>
                <a:endParaRPr lang="el-GR"/>
              </a:p>
            </c:tx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Φύλλο7!$A$2:$A$5</c:f>
              <c:strCache>
                <c:ptCount val="3"/>
                <c:pt idx="0">
                  <c:v>4.ii</c:v>
                </c:pt>
                <c:pt idx="1">
                  <c:v>4.v</c:v>
                </c:pt>
                <c:pt idx="2">
                  <c:v>4.vi</c:v>
                </c:pt>
              </c:strCache>
            </c:strRef>
          </c:cat>
          <c:val>
            <c:numRef>
              <c:f>Φύλλο7!$B$2:$B$5</c:f>
              <c:numCache>
                <c:formatCode>#,##0\ "€"</c:formatCode>
                <c:ptCount val="3"/>
                <c:pt idx="0">
                  <c:v>35000000</c:v>
                </c:pt>
                <c:pt idx="1">
                  <c:v>38702958</c:v>
                </c:pt>
                <c:pt idx="2">
                  <c:v>10000000</c:v>
                </c:pt>
              </c:numCache>
            </c:numRef>
          </c:val>
          <c:extLst>
            <c:ext xmlns:c16="http://schemas.microsoft.com/office/drawing/2014/chart" uri="{C3380CC4-5D6E-409C-BE32-E72D297353CC}">
              <c16:uniqueId val="{00000006-CAA4-4E3D-ADC5-5BAA01FEB363}"/>
            </c:ext>
          </c:extLst>
        </c:ser>
        <c:dLbls>
          <c:showLegendKey val="0"/>
          <c:showVal val="0"/>
          <c:showCatName val="0"/>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l-GR"/>
    </a:p>
  </c:txPr>
  <c:externalData r:id="rId3">
    <c:autoUpdate val="0"/>
  </c:externalData>
  <c:extLst>
    <c:ext xmlns:c14="http://schemas.microsoft.com/office/drawing/2007/8/2/chart" uri="{781A3756-C4B2-4CAC-9D66-4F8BD8637D16}">
      <c14:pivotOptions>
        <c14:dropZoneFilter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withinLinearReversed" id="22">
  <a:schemeClr val="accent2"/>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5">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47">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551566-1D80-4E76-B9C1-11E4E251459B}" type="doc">
      <dgm:prSet loTypeId="urn:microsoft.com/office/officeart/2005/8/layout/hProcess9" loCatId="process" qsTypeId="urn:microsoft.com/office/officeart/2005/8/quickstyle/simple1" qsCatId="simple" csTypeId="urn:microsoft.com/office/officeart/2005/8/colors/accent1_2" csCatId="accent1" phldr="1"/>
      <dgm:spPr/>
    </dgm:pt>
    <dgm:pt modelId="{09104FEB-B1DF-49AD-9FEF-35B6F03D6799}">
      <dgm:prSet phldrT="[Κείμενο]" custT="1"/>
      <dgm:spPr/>
      <dgm:t>
        <a:bodyPr/>
        <a:lstStyle/>
        <a:p>
          <a:r>
            <a:rPr lang="el-GR" sz="2400" b="1" dirty="0"/>
            <a:t>5 Στόχοι Πολιτικής</a:t>
          </a:r>
        </a:p>
      </dgm:t>
    </dgm:pt>
    <dgm:pt modelId="{D55DADAB-084F-457D-B4B1-163FD21DD839}" type="parTrans" cxnId="{498D9BED-33CC-4B09-92D8-9B74C0D33AC9}">
      <dgm:prSet/>
      <dgm:spPr/>
      <dgm:t>
        <a:bodyPr/>
        <a:lstStyle/>
        <a:p>
          <a:endParaRPr lang="el-GR"/>
        </a:p>
      </dgm:t>
    </dgm:pt>
    <dgm:pt modelId="{49BB5798-6C21-4238-92D1-7A3B5C6D84FD}" type="sibTrans" cxnId="{498D9BED-33CC-4B09-92D8-9B74C0D33AC9}">
      <dgm:prSet/>
      <dgm:spPr/>
      <dgm:t>
        <a:bodyPr/>
        <a:lstStyle/>
        <a:p>
          <a:endParaRPr lang="el-GR"/>
        </a:p>
      </dgm:t>
    </dgm:pt>
    <dgm:pt modelId="{D6589153-C66F-4181-931F-B13054230BA1}">
      <dgm:prSet phldrT="[Κείμενο]" custT="1"/>
      <dgm:spPr/>
      <dgm:t>
        <a:bodyPr/>
        <a:lstStyle/>
        <a:p>
          <a:r>
            <a:rPr lang="el-GR" sz="2400" b="1" dirty="0"/>
            <a:t>7 Προτεραιότητες  </a:t>
          </a:r>
        </a:p>
      </dgm:t>
    </dgm:pt>
    <dgm:pt modelId="{9492C235-66D5-4C66-A28F-8CFE4A50B2EE}" type="parTrans" cxnId="{275196D7-0205-4CF6-8FC1-0FC6AEEC5D39}">
      <dgm:prSet/>
      <dgm:spPr/>
      <dgm:t>
        <a:bodyPr/>
        <a:lstStyle/>
        <a:p>
          <a:endParaRPr lang="el-GR"/>
        </a:p>
      </dgm:t>
    </dgm:pt>
    <dgm:pt modelId="{FEE46381-0CBC-4E33-8593-C48B83125478}" type="sibTrans" cxnId="{275196D7-0205-4CF6-8FC1-0FC6AEEC5D39}">
      <dgm:prSet/>
      <dgm:spPr/>
      <dgm:t>
        <a:bodyPr/>
        <a:lstStyle/>
        <a:p>
          <a:endParaRPr lang="el-GR"/>
        </a:p>
      </dgm:t>
    </dgm:pt>
    <dgm:pt modelId="{99356715-C454-420D-9CD9-ECD599135807}">
      <dgm:prSet phldrT="[Κείμενο]" custT="1"/>
      <dgm:spPr/>
      <dgm:t>
        <a:bodyPr/>
        <a:lstStyle/>
        <a:p>
          <a:r>
            <a:rPr lang="el-GR" sz="2400" b="1" dirty="0"/>
            <a:t>2</a:t>
          </a:r>
          <a:r>
            <a:rPr lang="en-US" sz="2400" b="1" dirty="0"/>
            <a:t>1</a:t>
          </a:r>
          <a:r>
            <a:rPr lang="el-GR" sz="2400" b="1" dirty="0"/>
            <a:t> Ειδικοί Στόχοι</a:t>
          </a:r>
        </a:p>
        <a:p>
          <a:r>
            <a:rPr lang="el-GR" sz="2400" b="1" dirty="0">
              <a:solidFill>
                <a:schemeClr val="tx2">
                  <a:lumMod val="75000"/>
                </a:schemeClr>
              </a:solidFill>
            </a:rPr>
            <a:t>14 ΕΤΠΑ</a:t>
          </a:r>
        </a:p>
        <a:p>
          <a:r>
            <a:rPr lang="en-US" sz="2400" b="1" dirty="0">
              <a:solidFill>
                <a:schemeClr val="tx2">
                  <a:lumMod val="75000"/>
                </a:schemeClr>
              </a:solidFill>
            </a:rPr>
            <a:t>7</a:t>
          </a:r>
          <a:r>
            <a:rPr lang="el-GR" sz="2400" b="1" dirty="0">
              <a:solidFill>
                <a:schemeClr val="tx2">
                  <a:lumMod val="75000"/>
                </a:schemeClr>
              </a:solidFill>
            </a:rPr>
            <a:t>   ΕΚΤ+ </a:t>
          </a:r>
        </a:p>
      </dgm:t>
    </dgm:pt>
    <dgm:pt modelId="{83FA05C2-8BFB-4333-8673-0F235C82AD63}" type="parTrans" cxnId="{01B164F7-83E5-49D2-944A-C1C5B5EB2191}">
      <dgm:prSet/>
      <dgm:spPr/>
      <dgm:t>
        <a:bodyPr/>
        <a:lstStyle/>
        <a:p>
          <a:endParaRPr lang="el-GR"/>
        </a:p>
      </dgm:t>
    </dgm:pt>
    <dgm:pt modelId="{B99DF068-19BC-4D6E-9D78-C62B533A4D32}" type="sibTrans" cxnId="{01B164F7-83E5-49D2-944A-C1C5B5EB2191}">
      <dgm:prSet/>
      <dgm:spPr/>
      <dgm:t>
        <a:bodyPr/>
        <a:lstStyle/>
        <a:p>
          <a:endParaRPr lang="el-GR"/>
        </a:p>
      </dgm:t>
    </dgm:pt>
    <dgm:pt modelId="{8AE51FAB-4254-4000-95D8-EB098DE0B358}" type="pres">
      <dgm:prSet presAssocID="{4C551566-1D80-4E76-B9C1-11E4E251459B}" presName="CompostProcess" presStyleCnt="0">
        <dgm:presLayoutVars>
          <dgm:dir/>
          <dgm:resizeHandles val="exact"/>
        </dgm:presLayoutVars>
      </dgm:prSet>
      <dgm:spPr/>
    </dgm:pt>
    <dgm:pt modelId="{263F0DD2-73A5-4BD7-9396-69A9B0A2A0BE}" type="pres">
      <dgm:prSet presAssocID="{4C551566-1D80-4E76-B9C1-11E4E251459B}" presName="arrow" presStyleLbl="bgShp" presStyleIdx="0" presStyleCnt="1"/>
      <dgm:spPr/>
    </dgm:pt>
    <dgm:pt modelId="{44A2280A-2627-411B-9253-BA7C27E2D477}" type="pres">
      <dgm:prSet presAssocID="{4C551566-1D80-4E76-B9C1-11E4E251459B}" presName="linearProcess" presStyleCnt="0"/>
      <dgm:spPr/>
    </dgm:pt>
    <dgm:pt modelId="{B81BB93E-080F-4940-82E6-56D68DDEF374}" type="pres">
      <dgm:prSet presAssocID="{09104FEB-B1DF-49AD-9FEF-35B6F03D6799}" presName="textNode" presStyleLbl="node1" presStyleIdx="0" presStyleCnt="3" custScaleY="81483">
        <dgm:presLayoutVars>
          <dgm:bulletEnabled val="1"/>
        </dgm:presLayoutVars>
      </dgm:prSet>
      <dgm:spPr/>
    </dgm:pt>
    <dgm:pt modelId="{65F7DDA8-53EA-4745-8786-65B3A652B979}" type="pres">
      <dgm:prSet presAssocID="{49BB5798-6C21-4238-92D1-7A3B5C6D84FD}" presName="sibTrans" presStyleCnt="0"/>
      <dgm:spPr/>
    </dgm:pt>
    <dgm:pt modelId="{67A46A38-0682-4CA4-85AF-396EB89A4B8D}" type="pres">
      <dgm:prSet presAssocID="{D6589153-C66F-4181-931F-B13054230BA1}" presName="textNode" presStyleLbl="node1" presStyleIdx="1" presStyleCnt="3" custScaleX="122222" custScaleY="67141">
        <dgm:presLayoutVars>
          <dgm:bulletEnabled val="1"/>
        </dgm:presLayoutVars>
      </dgm:prSet>
      <dgm:spPr/>
    </dgm:pt>
    <dgm:pt modelId="{7D3B24EC-4576-468D-92C7-7238BDF2FDA0}" type="pres">
      <dgm:prSet presAssocID="{FEE46381-0CBC-4E33-8593-C48B83125478}" presName="sibTrans" presStyleCnt="0"/>
      <dgm:spPr/>
    </dgm:pt>
    <dgm:pt modelId="{11E22920-F23E-4C90-B006-45B2C9666114}" type="pres">
      <dgm:prSet presAssocID="{99356715-C454-420D-9CD9-ECD599135807}" presName="textNode" presStyleLbl="node1" presStyleIdx="2" presStyleCnt="3" custScaleY="88654">
        <dgm:presLayoutVars>
          <dgm:bulletEnabled val="1"/>
        </dgm:presLayoutVars>
      </dgm:prSet>
      <dgm:spPr/>
    </dgm:pt>
  </dgm:ptLst>
  <dgm:cxnLst>
    <dgm:cxn modelId="{58B56348-2DD6-408A-9823-A68D001C8ABB}" type="presOf" srcId="{D6589153-C66F-4181-931F-B13054230BA1}" destId="{67A46A38-0682-4CA4-85AF-396EB89A4B8D}" srcOrd="0" destOrd="0" presId="urn:microsoft.com/office/officeart/2005/8/layout/hProcess9"/>
    <dgm:cxn modelId="{89162A7F-1047-4EB0-9F33-7A6CBF144E26}" type="presOf" srcId="{99356715-C454-420D-9CD9-ECD599135807}" destId="{11E22920-F23E-4C90-B006-45B2C9666114}" srcOrd="0" destOrd="0" presId="urn:microsoft.com/office/officeart/2005/8/layout/hProcess9"/>
    <dgm:cxn modelId="{013636AC-D81B-43E6-AEC8-0950D67AFC07}" type="presOf" srcId="{4C551566-1D80-4E76-B9C1-11E4E251459B}" destId="{8AE51FAB-4254-4000-95D8-EB098DE0B358}" srcOrd="0" destOrd="0" presId="urn:microsoft.com/office/officeart/2005/8/layout/hProcess9"/>
    <dgm:cxn modelId="{275196D7-0205-4CF6-8FC1-0FC6AEEC5D39}" srcId="{4C551566-1D80-4E76-B9C1-11E4E251459B}" destId="{D6589153-C66F-4181-931F-B13054230BA1}" srcOrd="1" destOrd="0" parTransId="{9492C235-66D5-4C66-A28F-8CFE4A50B2EE}" sibTransId="{FEE46381-0CBC-4E33-8593-C48B83125478}"/>
    <dgm:cxn modelId="{00CFB3E5-8F66-49B8-81D1-A8FE0B03A98B}" type="presOf" srcId="{09104FEB-B1DF-49AD-9FEF-35B6F03D6799}" destId="{B81BB93E-080F-4940-82E6-56D68DDEF374}" srcOrd="0" destOrd="0" presId="urn:microsoft.com/office/officeart/2005/8/layout/hProcess9"/>
    <dgm:cxn modelId="{498D9BED-33CC-4B09-92D8-9B74C0D33AC9}" srcId="{4C551566-1D80-4E76-B9C1-11E4E251459B}" destId="{09104FEB-B1DF-49AD-9FEF-35B6F03D6799}" srcOrd="0" destOrd="0" parTransId="{D55DADAB-084F-457D-B4B1-163FD21DD839}" sibTransId="{49BB5798-6C21-4238-92D1-7A3B5C6D84FD}"/>
    <dgm:cxn modelId="{01B164F7-83E5-49D2-944A-C1C5B5EB2191}" srcId="{4C551566-1D80-4E76-B9C1-11E4E251459B}" destId="{99356715-C454-420D-9CD9-ECD599135807}" srcOrd="2" destOrd="0" parTransId="{83FA05C2-8BFB-4333-8673-0F235C82AD63}" sibTransId="{B99DF068-19BC-4D6E-9D78-C62B533A4D32}"/>
    <dgm:cxn modelId="{B4709F47-F58F-4D47-918A-B71375E15F99}" type="presParOf" srcId="{8AE51FAB-4254-4000-95D8-EB098DE0B358}" destId="{263F0DD2-73A5-4BD7-9396-69A9B0A2A0BE}" srcOrd="0" destOrd="0" presId="urn:microsoft.com/office/officeart/2005/8/layout/hProcess9"/>
    <dgm:cxn modelId="{60331B2E-12C9-4B1A-A4EB-272417873176}" type="presParOf" srcId="{8AE51FAB-4254-4000-95D8-EB098DE0B358}" destId="{44A2280A-2627-411B-9253-BA7C27E2D477}" srcOrd="1" destOrd="0" presId="urn:microsoft.com/office/officeart/2005/8/layout/hProcess9"/>
    <dgm:cxn modelId="{6010ECF8-4B15-402E-BCBF-EE9BADABFDA3}" type="presParOf" srcId="{44A2280A-2627-411B-9253-BA7C27E2D477}" destId="{B81BB93E-080F-4940-82E6-56D68DDEF374}" srcOrd="0" destOrd="0" presId="urn:microsoft.com/office/officeart/2005/8/layout/hProcess9"/>
    <dgm:cxn modelId="{30CD1C50-4188-4FA1-B317-5969E0AC06EA}" type="presParOf" srcId="{44A2280A-2627-411B-9253-BA7C27E2D477}" destId="{65F7DDA8-53EA-4745-8786-65B3A652B979}" srcOrd="1" destOrd="0" presId="urn:microsoft.com/office/officeart/2005/8/layout/hProcess9"/>
    <dgm:cxn modelId="{3214DB68-9B33-440F-8515-B9DFB80E22FA}" type="presParOf" srcId="{44A2280A-2627-411B-9253-BA7C27E2D477}" destId="{67A46A38-0682-4CA4-85AF-396EB89A4B8D}" srcOrd="2" destOrd="0" presId="urn:microsoft.com/office/officeart/2005/8/layout/hProcess9"/>
    <dgm:cxn modelId="{44B74F53-BE42-46A4-AAD1-0B2EEA88E380}" type="presParOf" srcId="{44A2280A-2627-411B-9253-BA7C27E2D477}" destId="{7D3B24EC-4576-468D-92C7-7238BDF2FDA0}" srcOrd="3" destOrd="0" presId="urn:microsoft.com/office/officeart/2005/8/layout/hProcess9"/>
    <dgm:cxn modelId="{B69FD41C-3F33-436B-BD65-5AF3DEAA27BC}" type="presParOf" srcId="{44A2280A-2627-411B-9253-BA7C27E2D477}" destId="{11E22920-F23E-4C90-B006-45B2C9666114}"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3F0DD2-73A5-4BD7-9396-69A9B0A2A0BE}">
      <dsp:nvSpPr>
        <dsp:cNvPr id="0" name=""/>
        <dsp:cNvSpPr/>
      </dsp:nvSpPr>
      <dsp:spPr>
        <a:xfrm>
          <a:off x="787400" y="0"/>
          <a:ext cx="8923866" cy="4680439"/>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81BB93E-080F-4940-82E6-56D68DDEF374}">
      <dsp:nvSpPr>
        <dsp:cNvPr id="0" name=""/>
        <dsp:cNvSpPr/>
      </dsp:nvSpPr>
      <dsp:spPr>
        <a:xfrm>
          <a:off x="3" y="1577467"/>
          <a:ext cx="2952750" cy="152550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l-GR" sz="2400" b="1" kern="1200" dirty="0"/>
            <a:t>5 Στόχοι Πολιτικής</a:t>
          </a:r>
        </a:p>
      </dsp:txBody>
      <dsp:txXfrm>
        <a:off x="74472" y="1651936"/>
        <a:ext cx="2803812" cy="1376566"/>
      </dsp:txXfrm>
    </dsp:sp>
    <dsp:sp modelId="{67A46A38-0682-4CA4-85AF-396EB89A4B8D}">
      <dsp:nvSpPr>
        <dsp:cNvPr id="0" name=""/>
        <dsp:cNvSpPr/>
      </dsp:nvSpPr>
      <dsp:spPr>
        <a:xfrm>
          <a:off x="3444878" y="1711720"/>
          <a:ext cx="3608910" cy="125699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l-GR" sz="2400" b="1" kern="1200" dirty="0"/>
            <a:t>7 Προτεραιότητες  </a:t>
          </a:r>
        </a:p>
      </dsp:txBody>
      <dsp:txXfrm>
        <a:off x="3506240" y="1773082"/>
        <a:ext cx="3486186" cy="1134273"/>
      </dsp:txXfrm>
    </dsp:sp>
    <dsp:sp modelId="{11E22920-F23E-4C90-B006-45B2C9666114}">
      <dsp:nvSpPr>
        <dsp:cNvPr id="0" name=""/>
        <dsp:cNvSpPr/>
      </dsp:nvSpPr>
      <dsp:spPr>
        <a:xfrm>
          <a:off x="7545913" y="1510340"/>
          <a:ext cx="2952750" cy="165975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l-GR" sz="2400" b="1" kern="1200" dirty="0"/>
            <a:t>2</a:t>
          </a:r>
          <a:r>
            <a:rPr lang="en-US" sz="2400" b="1" kern="1200" dirty="0"/>
            <a:t>1</a:t>
          </a:r>
          <a:r>
            <a:rPr lang="el-GR" sz="2400" b="1" kern="1200" dirty="0"/>
            <a:t> Ειδικοί Στόχοι</a:t>
          </a:r>
        </a:p>
        <a:p>
          <a:pPr marL="0" lvl="0" indent="0" algn="ctr" defTabSz="1066800">
            <a:lnSpc>
              <a:spcPct val="90000"/>
            </a:lnSpc>
            <a:spcBef>
              <a:spcPct val="0"/>
            </a:spcBef>
            <a:spcAft>
              <a:spcPct val="35000"/>
            </a:spcAft>
            <a:buNone/>
          </a:pPr>
          <a:r>
            <a:rPr lang="el-GR" sz="2400" b="1" kern="1200" dirty="0">
              <a:solidFill>
                <a:schemeClr val="tx2">
                  <a:lumMod val="75000"/>
                </a:schemeClr>
              </a:solidFill>
            </a:rPr>
            <a:t>14 ΕΤΠΑ</a:t>
          </a:r>
        </a:p>
        <a:p>
          <a:pPr marL="0" lvl="0" indent="0" algn="ctr" defTabSz="1066800">
            <a:lnSpc>
              <a:spcPct val="90000"/>
            </a:lnSpc>
            <a:spcBef>
              <a:spcPct val="0"/>
            </a:spcBef>
            <a:spcAft>
              <a:spcPct val="35000"/>
            </a:spcAft>
            <a:buNone/>
          </a:pPr>
          <a:r>
            <a:rPr lang="en-US" sz="2400" b="1" kern="1200" dirty="0">
              <a:solidFill>
                <a:schemeClr val="tx2">
                  <a:lumMod val="75000"/>
                </a:schemeClr>
              </a:solidFill>
            </a:rPr>
            <a:t>7</a:t>
          </a:r>
          <a:r>
            <a:rPr lang="el-GR" sz="2400" b="1" kern="1200" dirty="0">
              <a:solidFill>
                <a:schemeClr val="tx2">
                  <a:lumMod val="75000"/>
                </a:schemeClr>
              </a:solidFill>
            </a:rPr>
            <a:t>   ΕΚΤ+ </a:t>
          </a:r>
        </a:p>
      </dsp:txBody>
      <dsp:txXfrm>
        <a:off x="7626936" y="1591363"/>
        <a:ext cx="2790704" cy="1497712"/>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l-GR" dirty="0"/>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97BC48AD-3242-45EA-A9AD-79DDB6F6BFB7}" type="datetime1">
              <a:rPr lang="el-GR" smtClean="0"/>
              <a:t>25/11/2022</a:t>
            </a:fld>
            <a:endParaRPr lang="el-GR" dirty="0"/>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l-GR" dirty="0"/>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7BAE14B8-3CC9-472D-9BC5-A84D80684DE2}" type="slidenum">
              <a:rPr lang="el-GR"/>
              <a:t>‹#›</a:t>
            </a:fld>
            <a:endParaRPr lang="el-GR" dirty="0"/>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l-GR" noProof="0" dirty="0"/>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33248C-0CB5-424A-B9CC-9ABBF407B4C1}" type="datetime1">
              <a:rPr lang="el-GR" smtClean="0"/>
              <a:t>25/11/2022</a:t>
            </a:fld>
            <a:endParaRPr lang="el-GR" dirty="0"/>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l-GR" noProof="0" dirty="0"/>
          </a:p>
        </p:txBody>
      </p:sp>
      <p:sp>
        <p:nvSpPr>
          <p:cNvPr id="5" name="Θέση σημειώσεων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lang="el-GR" dirty="0"/>
              <a:t>Επεξεργασία στυλ υποδείγματος κειμένου</a:t>
            </a:r>
          </a:p>
          <a:p>
            <a:pPr lvl="1" rtl="0"/>
            <a:r>
              <a:rPr lang="el-GR" noProof="0" dirty="0"/>
              <a:t>Δεύτερου επιπέδου</a:t>
            </a:r>
          </a:p>
          <a:p>
            <a:pPr lvl="2" rtl="0"/>
            <a:r>
              <a:rPr lang="el-GR" noProof="0" dirty="0"/>
              <a:t>Τρίτου επιπέδου</a:t>
            </a:r>
          </a:p>
          <a:p>
            <a:pPr lvl="3" rtl="0"/>
            <a:r>
              <a:rPr lang="el-GR" noProof="0" dirty="0"/>
              <a:t>Τέταρτου επιπέδου</a:t>
            </a:r>
          </a:p>
          <a:p>
            <a:pPr lvl="4" rtl="0"/>
            <a:r>
              <a:rPr lang="el-GR" noProof="0" dirty="0"/>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l-GR" noProof="0" dirty="0"/>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7FB667E1-E601-4AAF-B95C-B25720D70A60}" type="slidenum">
              <a:rPr lang="el-GR" noProof="0"/>
              <a:t>‹#›</a:t>
            </a:fld>
            <a:endParaRPr lang="el-GR" noProof="0" dirty="0"/>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7FB667E1-E601-4AAF-B95C-B25720D70A60}" type="slidenum">
              <a:rPr lang="el-GR" smtClean="0"/>
              <a:t>1</a:t>
            </a:fld>
            <a:endParaRPr lang="el-GR" dirty="0"/>
          </a:p>
        </p:txBody>
      </p:sp>
    </p:spTree>
    <p:extLst>
      <p:ext uri="{BB962C8B-B14F-4D97-AF65-F5344CB8AC3E}">
        <p14:creationId xmlns:p14="http://schemas.microsoft.com/office/powerpoint/2010/main" val="26972183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B667E1-E601-4AAF-B95C-B25720D70A60}" type="slidenum">
              <a:rPr kumimoji="0" lang="el-GR" sz="1200" b="0" i="0" u="none" strike="noStrike" kern="1200" cap="none" spc="0" normalizeH="0" baseline="0" noProof="0" smtClean="0">
                <a:ln>
                  <a:noFill/>
                </a:ln>
                <a:solidFill>
                  <a:srgbClr val="363D3D"/>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l-GR" sz="1200" b="0" i="0" u="none" strike="noStrike" kern="1200" cap="none" spc="0" normalizeH="0" baseline="0" noProof="0" dirty="0">
              <a:ln>
                <a:noFill/>
              </a:ln>
              <a:solidFill>
                <a:srgbClr val="363D3D"/>
              </a:solidFill>
              <a:effectLst/>
              <a:uLnTx/>
              <a:uFillTx/>
              <a:latin typeface="Calibri"/>
              <a:ea typeface="+mn-ea"/>
              <a:cs typeface="+mn-cs"/>
            </a:endParaRPr>
          </a:p>
        </p:txBody>
      </p:sp>
    </p:spTree>
    <p:extLst>
      <p:ext uri="{BB962C8B-B14F-4D97-AF65-F5344CB8AC3E}">
        <p14:creationId xmlns:p14="http://schemas.microsoft.com/office/powerpoint/2010/main" val="36728933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B667E1-E601-4AAF-B95C-B25720D70A60}" type="slidenum">
              <a:rPr kumimoji="0" lang="el-GR" sz="1200" b="0" i="0" u="none" strike="noStrike" kern="1200" cap="none" spc="0" normalizeH="0" baseline="0" noProof="0" smtClean="0">
                <a:ln>
                  <a:noFill/>
                </a:ln>
                <a:solidFill>
                  <a:srgbClr val="363D3D"/>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l-GR" sz="1200" b="0" i="0" u="none" strike="noStrike" kern="1200" cap="none" spc="0" normalizeH="0" baseline="0" noProof="0" dirty="0">
              <a:ln>
                <a:noFill/>
              </a:ln>
              <a:solidFill>
                <a:srgbClr val="363D3D"/>
              </a:solidFill>
              <a:effectLst/>
              <a:uLnTx/>
              <a:uFillTx/>
              <a:latin typeface="Calibri"/>
              <a:ea typeface="+mn-ea"/>
              <a:cs typeface="+mn-cs"/>
            </a:endParaRPr>
          </a:p>
        </p:txBody>
      </p:sp>
    </p:spTree>
    <p:extLst>
      <p:ext uri="{BB962C8B-B14F-4D97-AF65-F5344CB8AC3E}">
        <p14:creationId xmlns:p14="http://schemas.microsoft.com/office/powerpoint/2010/main" val="40953757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B667E1-E601-4AAF-B95C-B25720D70A60}" type="slidenum">
              <a:rPr kumimoji="0" lang="el-GR" sz="1200" b="0" i="0" u="none" strike="noStrike" kern="1200" cap="none" spc="0" normalizeH="0" baseline="0" noProof="0" smtClean="0">
                <a:ln>
                  <a:noFill/>
                </a:ln>
                <a:solidFill>
                  <a:srgbClr val="363D3D"/>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l-GR" sz="1200" b="0" i="0" u="none" strike="noStrike" kern="1200" cap="none" spc="0" normalizeH="0" baseline="0" noProof="0" dirty="0">
              <a:ln>
                <a:noFill/>
              </a:ln>
              <a:solidFill>
                <a:srgbClr val="363D3D"/>
              </a:solidFill>
              <a:effectLst/>
              <a:uLnTx/>
              <a:uFillTx/>
              <a:latin typeface="Calibri"/>
              <a:ea typeface="+mn-ea"/>
              <a:cs typeface="+mn-cs"/>
            </a:endParaRPr>
          </a:p>
        </p:txBody>
      </p:sp>
    </p:spTree>
    <p:extLst>
      <p:ext uri="{BB962C8B-B14F-4D97-AF65-F5344CB8AC3E}">
        <p14:creationId xmlns:p14="http://schemas.microsoft.com/office/powerpoint/2010/main" val="38593521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B667E1-E601-4AAF-B95C-B25720D70A60}" type="slidenum">
              <a:rPr kumimoji="0" lang="el-GR" sz="1200" b="0" i="0" u="none" strike="noStrike" kern="1200" cap="none" spc="0" normalizeH="0" baseline="0" noProof="0" smtClean="0">
                <a:ln>
                  <a:noFill/>
                </a:ln>
                <a:solidFill>
                  <a:srgbClr val="363D3D"/>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l-GR" sz="1200" b="0" i="0" u="none" strike="noStrike" kern="1200" cap="none" spc="0" normalizeH="0" baseline="0" noProof="0" dirty="0">
              <a:ln>
                <a:noFill/>
              </a:ln>
              <a:solidFill>
                <a:srgbClr val="363D3D"/>
              </a:solidFill>
              <a:effectLst/>
              <a:uLnTx/>
              <a:uFillTx/>
              <a:latin typeface="Calibri"/>
              <a:ea typeface="+mn-ea"/>
              <a:cs typeface="+mn-cs"/>
            </a:endParaRPr>
          </a:p>
        </p:txBody>
      </p:sp>
    </p:spTree>
    <p:extLst>
      <p:ext uri="{BB962C8B-B14F-4D97-AF65-F5344CB8AC3E}">
        <p14:creationId xmlns:p14="http://schemas.microsoft.com/office/powerpoint/2010/main" val="564364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B667E1-E601-4AAF-B95C-B25720D70A60}" type="slidenum">
              <a:rPr kumimoji="0" lang="el-GR" sz="1200" b="0" i="0" u="none" strike="noStrike" kern="1200" cap="none" spc="0" normalizeH="0" baseline="0" noProof="0" smtClean="0">
                <a:ln>
                  <a:noFill/>
                </a:ln>
                <a:solidFill>
                  <a:srgbClr val="363D3D"/>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l-GR" sz="1200" b="0" i="0" u="none" strike="noStrike" kern="1200" cap="none" spc="0" normalizeH="0" baseline="0" noProof="0" dirty="0">
              <a:ln>
                <a:noFill/>
              </a:ln>
              <a:solidFill>
                <a:srgbClr val="363D3D"/>
              </a:solidFill>
              <a:effectLst/>
              <a:uLnTx/>
              <a:uFillTx/>
              <a:latin typeface="Calibri"/>
              <a:ea typeface="+mn-ea"/>
              <a:cs typeface="+mn-cs"/>
            </a:endParaRPr>
          </a:p>
        </p:txBody>
      </p:sp>
    </p:spTree>
    <p:extLst>
      <p:ext uri="{BB962C8B-B14F-4D97-AF65-F5344CB8AC3E}">
        <p14:creationId xmlns:p14="http://schemas.microsoft.com/office/powerpoint/2010/main" val="27480368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B667E1-E601-4AAF-B95C-B25720D70A60}" type="slidenum">
              <a:rPr kumimoji="0" lang="el-GR" sz="1200" b="0" i="0" u="none" strike="noStrike" kern="1200" cap="none" spc="0" normalizeH="0" baseline="0" noProof="0" smtClean="0">
                <a:ln>
                  <a:noFill/>
                </a:ln>
                <a:solidFill>
                  <a:srgbClr val="363D3D"/>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l-GR" sz="1200" b="0" i="0" u="none" strike="noStrike" kern="1200" cap="none" spc="0" normalizeH="0" baseline="0" noProof="0" dirty="0">
              <a:ln>
                <a:noFill/>
              </a:ln>
              <a:solidFill>
                <a:srgbClr val="363D3D"/>
              </a:solidFill>
              <a:effectLst/>
              <a:uLnTx/>
              <a:uFillTx/>
              <a:latin typeface="Calibri"/>
              <a:ea typeface="+mn-ea"/>
              <a:cs typeface="+mn-cs"/>
            </a:endParaRPr>
          </a:p>
        </p:txBody>
      </p:sp>
    </p:spTree>
    <p:extLst>
      <p:ext uri="{BB962C8B-B14F-4D97-AF65-F5344CB8AC3E}">
        <p14:creationId xmlns:p14="http://schemas.microsoft.com/office/powerpoint/2010/main" val="27405721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B667E1-E601-4AAF-B95C-B25720D70A60}" type="slidenum">
              <a:rPr kumimoji="0" lang="el-GR" sz="1200" b="0" i="0" u="none" strike="noStrike" kern="1200" cap="none" spc="0" normalizeH="0" baseline="0" noProof="0" smtClean="0">
                <a:ln>
                  <a:noFill/>
                </a:ln>
                <a:solidFill>
                  <a:srgbClr val="363D3D"/>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l-GR" sz="1200" b="0" i="0" u="none" strike="noStrike" kern="1200" cap="none" spc="0" normalizeH="0" baseline="0" noProof="0" dirty="0">
              <a:ln>
                <a:noFill/>
              </a:ln>
              <a:solidFill>
                <a:srgbClr val="363D3D"/>
              </a:solidFill>
              <a:effectLst/>
              <a:uLnTx/>
              <a:uFillTx/>
              <a:latin typeface="Calibri"/>
              <a:ea typeface="+mn-ea"/>
              <a:cs typeface="+mn-cs"/>
            </a:endParaRPr>
          </a:p>
        </p:txBody>
      </p:sp>
    </p:spTree>
    <p:extLst>
      <p:ext uri="{BB962C8B-B14F-4D97-AF65-F5344CB8AC3E}">
        <p14:creationId xmlns:p14="http://schemas.microsoft.com/office/powerpoint/2010/main" val="38566379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B667E1-E601-4AAF-B95C-B25720D70A60}" type="slidenum">
              <a:rPr kumimoji="0" lang="el-GR" sz="1200" b="0" i="0" u="none" strike="noStrike" kern="1200" cap="none" spc="0" normalizeH="0" baseline="0" noProof="0" smtClean="0">
                <a:ln>
                  <a:noFill/>
                </a:ln>
                <a:solidFill>
                  <a:srgbClr val="363D3D"/>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l-GR" sz="1200" b="0" i="0" u="none" strike="noStrike" kern="1200" cap="none" spc="0" normalizeH="0" baseline="0" noProof="0" dirty="0">
              <a:ln>
                <a:noFill/>
              </a:ln>
              <a:solidFill>
                <a:srgbClr val="363D3D"/>
              </a:solidFill>
              <a:effectLst/>
              <a:uLnTx/>
              <a:uFillTx/>
              <a:latin typeface="Calibri"/>
              <a:ea typeface="+mn-ea"/>
              <a:cs typeface="+mn-cs"/>
            </a:endParaRPr>
          </a:p>
        </p:txBody>
      </p:sp>
    </p:spTree>
    <p:extLst>
      <p:ext uri="{BB962C8B-B14F-4D97-AF65-F5344CB8AC3E}">
        <p14:creationId xmlns:p14="http://schemas.microsoft.com/office/powerpoint/2010/main" val="34463938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B667E1-E601-4AAF-B95C-B25720D70A60}" type="slidenum">
              <a:rPr kumimoji="0" lang="el-GR" sz="1200" b="0" i="0" u="none" strike="noStrike" kern="1200" cap="none" spc="0" normalizeH="0" baseline="0" noProof="0" smtClean="0">
                <a:ln>
                  <a:noFill/>
                </a:ln>
                <a:solidFill>
                  <a:srgbClr val="363D3D"/>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l-GR" sz="1200" b="0" i="0" u="none" strike="noStrike" kern="1200" cap="none" spc="0" normalizeH="0" baseline="0" noProof="0" dirty="0">
              <a:ln>
                <a:noFill/>
              </a:ln>
              <a:solidFill>
                <a:srgbClr val="363D3D"/>
              </a:solidFill>
              <a:effectLst/>
              <a:uLnTx/>
              <a:uFillTx/>
              <a:latin typeface="Calibri"/>
              <a:ea typeface="+mn-ea"/>
              <a:cs typeface="+mn-cs"/>
            </a:endParaRPr>
          </a:p>
        </p:txBody>
      </p:sp>
    </p:spTree>
    <p:extLst>
      <p:ext uri="{BB962C8B-B14F-4D97-AF65-F5344CB8AC3E}">
        <p14:creationId xmlns:p14="http://schemas.microsoft.com/office/powerpoint/2010/main" val="3935642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B667E1-E601-4AAF-B95C-B25720D70A60}" type="slidenum">
              <a:rPr kumimoji="0" lang="el-GR" sz="1200" b="0" i="0" u="none" strike="noStrike" kern="1200" cap="none" spc="0" normalizeH="0" baseline="0" noProof="0" smtClean="0">
                <a:ln>
                  <a:noFill/>
                </a:ln>
                <a:solidFill>
                  <a:srgbClr val="363D3D"/>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l-GR" sz="1200" b="0" i="0" u="none" strike="noStrike" kern="1200" cap="none" spc="0" normalizeH="0" baseline="0" noProof="0" dirty="0">
              <a:ln>
                <a:noFill/>
              </a:ln>
              <a:solidFill>
                <a:srgbClr val="363D3D"/>
              </a:solidFill>
              <a:effectLst/>
              <a:uLnTx/>
              <a:uFillTx/>
              <a:latin typeface="Calibri"/>
              <a:ea typeface="+mn-ea"/>
              <a:cs typeface="+mn-cs"/>
            </a:endParaRPr>
          </a:p>
        </p:txBody>
      </p:sp>
    </p:spTree>
    <p:extLst>
      <p:ext uri="{BB962C8B-B14F-4D97-AF65-F5344CB8AC3E}">
        <p14:creationId xmlns:p14="http://schemas.microsoft.com/office/powerpoint/2010/main" val="3328656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7FB667E1-E601-4AAF-B95C-B25720D70A60}" type="slidenum">
              <a:rPr lang="el-GR" smtClean="0"/>
              <a:t>2</a:t>
            </a:fld>
            <a:endParaRPr lang="el-GR" dirty="0"/>
          </a:p>
        </p:txBody>
      </p:sp>
    </p:spTree>
    <p:extLst>
      <p:ext uri="{BB962C8B-B14F-4D97-AF65-F5344CB8AC3E}">
        <p14:creationId xmlns:p14="http://schemas.microsoft.com/office/powerpoint/2010/main" val="18705308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B667E1-E601-4AAF-B95C-B25720D70A60}" type="slidenum">
              <a:rPr kumimoji="0" lang="el-GR" sz="1200" b="0" i="0" u="none" strike="noStrike" kern="1200" cap="none" spc="0" normalizeH="0" baseline="0" noProof="0" smtClean="0">
                <a:ln>
                  <a:noFill/>
                </a:ln>
                <a:solidFill>
                  <a:srgbClr val="363D3D"/>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l-GR" sz="1200" b="0" i="0" u="none" strike="noStrike" kern="1200" cap="none" spc="0" normalizeH="0" baseline="0" noProof="0" dirty="0">
              <a:ln>
                <a:noFill/>
              </a:ln>
              <a:solidFill>
                <a:srgbClr val="363D3D"/>
              </a:solidFill>
              <a:effectLst/>
              <a:uLnTx/>
              <a:uFillTx/>
              <a:latin typeface="Calibri"/>
              <a:ea typeface="+mn-ea"/>
              <a:cs typeface="+mn-cs"/>
            </a:endParaRPr>
          </a:p>
        </p:txBody>
      </p:sp>
    </p:spTree>
    <p:extLst>
      <p:ext uri="{BB962C8B-B14F-4D97-AF65-F5344CB8AC3E}">
        <p14:creationId xmlns:p14="http://schemas.microsoft.com/office/powerpoint/2010/main" val="26583725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B667E1-E601-4AAF-B95C-B25720D70A60}" type="slidenum">
              <a:rPr kumimoji="0" lang="el-GR" sz="1200" b="0" i="0" u="none" strike="noStrike" kern="1200" cap="none" spc="0" normalizeH="0" baseline="0" noProof="0" smtClean="0">
                <a:ln>
                  <a:noFill/>
                </a:ln>
                <a:solidFill>
                  <a:srgbClr val="363D3D"/>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l-GR" sz="1200" b="0" i="0" u="none" strike="noStrike" kern="1200" cap="none" spc="0" normalizeH="0" baseline="0" noProof="0" dirty="0">
              <a:ln>
                <a:noFill/>
              </a:ln>
              <a:solidFill>
                <a:srgbClr val="363D3D"/>
              </a:solidFill>
              <a:effectLst/>
              <a:uLnTx/>
              <a:uFillTx/>
              <a:latin typeface="Calibri"/>
              <a:ea typeface="+mn-ea"/>
              <a:cs typeface="+mn-cs"/>
            </a:endParaRPr>
          </a:p>
        </p:txBody>
      </p:sp>
    </p:spTree>
    <p:extLst>
      <p:ext uri="{BB962C8B-B14F-4D97-AF65-F5344CB8AC3E}">
        <p14:creationId xmlns:p14="http://schemas.microsoft.com/office/powerpoint/2010/main" val="27082428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B667E1-E601-4AAF-B95C-B25720D70A60}" type="slidenum">
              <a:rPr kumimoji="0" lang="el-GR" sz="1200" b="0" i="0" u="none" strike="noStrike" kern="1200" cap="none" spc="0" normalizeH="0" baseline="0" noProof="0" smtClean="0">
                <a:ln>
                  <a:noFill/>
                </a:ln>
                <a:solidFill>
                  <a:srgbClr val="363D3D"/>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l-GR" sz="1200" b="0" i="0" u="none" strike="noStrike" kern="1200" cap="none" spc="0" normalizeH="0" baseline="0" noProof="0" dirty="0">
              <a:ln>
                <a:noFill/>
              </a:ln>
              <a:solidFill>
                <a:srgbClr val="363D3D"/>
              </a:solidFill>
              <a:effectLst/>
              <a:uLnTx/>
              <a:uFillTx/>
              <a:latin typeface="Calibri"/>
              <a:ea typeface="+mn-ea"/>
              <a:cs typeface="+mn-cs"/>
            </a:endParaRPr>
          </a:p>
        </p:txBody>
      </p:sp>
    </p:spTree>
    <p:extLst>
      <p:ext uri="{BB962C8B-B14F-4D97-AF65-F5344CB8AC3E}">
        <p14:creationId xmlns:p14="http://schemas.microsoft.com/office/powerpoint/2010/main" val="36350419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B667E1-E601-4AAF-B95C-B25720D70A60}" type="slidenum">
              <a:rPr kumimoji="0" lang="el-GR" sz="1200" b="0" i="0" u="none" strike="noStrike" kern="1200" cap="none" spc="0" normalizeH="0" baseline="0" noProof="0" smtClean="0">
                <a:ln>
                  <a:noFill/>
                </a:ln>
                <a:solidFill>
                  <a:srgbClr val="363D3D"/>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l-GR" sz="1200" b="0" i="0" u="none" strike="noStrike" kern="1200" cap="none" spc="0" normalizeH="0" baseline="0" noProof="0" dirty="0">
              <a:ln>
                <a:noFill/>
              </a:ln>
              <a:solidFill>
                <a:srgbClr val="363D3D"/>
              </a:solidFill>
              <a:effectLst/>
              <a:uLnTx/>
              <a:uFillTx/>
              <a:latin typeface="Calibri"/>
              <a:ea typeface="+mn-ea"/>
              <a:cs typeface="+mn-cs"/>
            </a:endParaRPr>
          </a:p>
        </p:txBody>
      </p:sp>
    </p:spTree>
    <p:extLst>
      <p:ext uri="{BB962C8B-B14F-4D97-AF65-F5344CB8AC3E}">
        <p14:creationId xmlns:p14="http://schemas.microsoft.com/office/powerpoint/2010/main" val="24656058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B667E1-E601-4AAF-B95C-B25720D70A60}" type="slidenum">
              <a:rPr kumimoji="0" lang="el-GR" sz="1200" b="0" i="0" u="none" strike="noStrike" kern="1200" cap="none" spc="0" normalizeH="0" baseline="0" noProof="0" smtClean="0">
                <a:ln>
                  <a:noFill/>
                </a:ln>
                <a:solidFill>
                  <a:srgbClr val="363D3D"/>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l-GR" sz="1200" b="0" i="0" u="none" strike="noStrike" kern="1200" cap="none" spc="0" normalizeH="0" baseline="0" noProof="0" dirty="0">
              <a:ln>
                <a:noFill/>
              </a:ln>
              <a:solidFill>
                <a:srgbClr val="363D3D"/>
              </a:solidFill>
              <a:effectLst/>
              <a:uLnTx/>
              <a:uFillTx/>
              <a:latin typeface="Calibri"/>
              <a:ea typeface="+mn-ea"/>
              <a:cs typeface="+mn-cs"/>
            </a:endParaRPr>
          </a:p>
        </p:txBody>
      </p:sp>
    </p:spTree>
    <p:extLst>
      <p:ext uri="{BB962C8B-B14F-4D97-AF65-F5344CB8AC3E}">
        <p14:creationId xmlns:p14="http://schemas.microsoft.com/office/powerpoint/2010/main" val="223208041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B667E1-E601-4AAF-B95C-B25720D70A60}" type="slidenum">
              <a:rPr kumimoji="0" lang="el-GR" sz="1200" b="0" i="0" u="none" strike="noStrike" kern="1200" cap="none" spc="0" normalizeH="0" baseline="0" noProof="0" smtClean="0">
                <a:ln>
                  <a:noFill/>
                </a:ln>
                <a:solidFill>
                  <a:srgbClr val="363D3D"/>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l-GR" sz="1200" b="0" i="0" u="none" strike="noStrike" kern="1200" cap="none" spc="0" normalizeH="0" baseline="0" noProof="0" dirty="0">
              <a:ln>
                <a:noFill/>
              </a:ln>
              <a:solidFill>
                <a:srgbClr val="363D3D"/>
              </a:solidFill>
              <a:effectLst/>
              <a:uLnTx/>
              <a:uFillTx/>
              <a:latin typeface="Calibri"/>
              <a:ea typeface="+mn-ea"/>
              <a:cs typeface="+mn-cs"/>
            </a:endParaRPr>
          </a:p>
        </p:txBody>
      </p:sp>
    </p:spTree>
    <p:extLst>
      <p:ext uri="{BB962C8B-B14F-4D97-AF65-F5344CB8AC3E}">
        <p14:creationId xmlns:p14="http://schemas.microsoft.com/office/powerpoint/2010/main" val="411284480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B667E1-E601-4AAF-B95C-B25720D70A60}" type="slidenum">
              <a:rPr kumimoji="0" lang="el-GR" sz="1200" b="0" i="0" u="none" strike="noStrike" kern="1200" cap="none" spc="0" normalizeH="0" baseline="0" noProof="0" smtClean="0">
                <a:ln>
                  <a:noFill/>
                </a:ln>
                <a:solidFill>
                  <a:srgbClr val="363D3D"/>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l-GR" sz="1200" b="0" i="0" u="none" strike="noStrike" kern="1200" cap="none" spc="0" normalizeH="0" baseline="0" noProof="0" dirty="0">
              <a:ln>
                <a:noFill/>
              </a:ln>
              <a:solidFill>
                <a:srgbClr val="363D3D"/>
              </a:solidFill>
              <a:effectLst/>
              <a:uLnTx/>
              <a:uFillTx/>
              <a:latin typeface="Calibri"/>
              <a:ea typeface="+mn-ea"/>
              <a:cs typeface="+mn-cs"/>
            </a:endParaRPr>
          </a:p>
        </p:txBody>
      </p:sp>
    </p:spTree>
    <p:extLst>
      <p:ext uri="{BB962C8B-B14F-4D97-AF65-F5344CB8AC3E}">
        <p14:creationId xmlns:p14="http://schemas.microsoft.com/office/powerpoint/2010/main" val="418586887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B667E1-E601-4AAF-B95C-B25720D70A60}" type="slidenum">
              <a:rPr kumimoji="0" lang="el-GR" sz="1200" b="0" i="0" u="none" strike="noStrike" kern="1200" cap="none" spc="0" normalizeH="0" baseline="0" noProof="0" smtClean="0">
                <a:ln>
                  <a:noFill/>
                </a:ln>
                <a:solidFill>
                  <a:srgbClr val="363D3D"/>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l-GR" sz="1200" b="0" i="0" u="none" strike="noStrike" kern="1200" cap="none" spc="0" normalizeH="0" baseline="0" noProof="0" dirty="0">
              <a:ln>
                <a:noFill/>
              </a:ln>
              <a:solidFill>
                <a:srgbClr val="363D3D"/>
              </a:solidFill>
              <a:effectLst/>
              <a:uLnTx/>
              <a:uFillTx/>
              <a:latin typeface="Calibri"/>
              <a:ea typeface="+mn-ea"/>
              <a:cs typeface="+mn-cs"/>
            </a:endParaRPr>
          </a:p>
        </p:txBody>
      </p:sp>
    </p:spTree>
    <p:extLst>
      <p:ext uri="{BB962C8B-B14F-4D97-AF65-F5344CB8AC3E}">
        <p14:creationId xmlns:p14="http://schemas.microsoft.com/office/powerpoint/2010/main" val="9693208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B667E1-E601-4AAF-B95C-B25720D70A60}" type="slidenum">
              <a:rPr kumimoji="0" lang="el-GR" sz="1200" b="0" i="0" u="none" strike="noStrike" kern="1200" cap="none" spc="0" normalizeH="0" baseline="0" noProof="0" smtClean="0">
                <a:ln>
                  <a:noFill/>
                </a:ln>
                <a:solidFill>
                  <a:srgbClr val="363D3D"/>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l-GR" sz="1200" b="0" i="0" u="none" strike="noStrike" kern="1200" cap="none" spc="0" normalizeH="0" baseline="0" noProof="0" dirty="0">
              <a:ln>
                <a:noFill/>
              </a:ln>
              <a:solidFill>
                <a:srgbClr val="363D3D"/>
              </a:solidFill>
              <a:effectLst/>
              <a:uLnTx/>
              <a:uFillTx/>
              <a:latin typeface="Calibri"/>
              <a:ea typeface="+mn-ea"/>
              <a:cs typeface="+mn-cs"/>
            </a:endParaRPr>
          </a:p>
        </p:txBody>
      </p:sp>
    </p:spTree>
    <p:extLst>
      <p:ext uri="{BB962C8B-B14F-4D97-AF65-F5344CB8AC3E}">
        <p14:creationId xmlns:p14="http://schemas.microsoft.com/office/powerpoint/2010/main" val="290920451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B667E1-E601-4AAF-B95C-B25720D70A60}" type="slidenum">
              <a:rPr kumimoji="0" lang="el-GR" sz="1200" b="0" i="0" u="none" strike="noStrike" kern="1200" cap="none" spc="0" normalizeH="0" baseline="0" noProof="0" smtClean="0">
                <a:ln>
                  <a:noFill/>
                </a:ln>
                <a:solidFill>
                  <a:srgbClr val="363D3D"/>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l-GR" sz="1200" b="0" i="0" u="none" strike="noStrike" kern="1200" cap="none" spc="0" normalizeH="0" baseline="0" noProof="0" dirty="0">
              <a:ln>
                <a:noFill/>
              </a:ln>
              <a:solidFill>
                <a:srgbClr val="363D3D"/>
              </a:solidFill>
              <a:effectLst/>
              <a:uLnTx/>
              <a:uFillTx/>
              <a:latin typeface="Calibri"/>
              <a:ea typeface="+mn-ea"/>
              <a:cs typeface="+mn-cs"/>
            </a:endParaRPr>
          </a:p>
        </p:txBody>
      </p:sp>
    </p:spTree>
    <p:extLst>
      <p:ext uri="{BB962C8B-B14F-4D97-AF65-F5344CB8AC3E}">
        <p14:creationId xmlns:p14="http://schemas.microsoft.com/office/powerpoint/2010/main" val="23287273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7FB667E1-E601-4AAF-B95C-B25720D70A60}" type="slidenum">
              <a:rPr lang="el-GR" smtClean="0"/>
              <a:t>3</a:t>
            </a:fld>
            <a:endParaRPr lang="el-GR" dirty="0"/>
          </a:p>
        </p:txBody>
      </p:sp>
    </p:spTree>
    <p:extLst>
      <p:ext uri="{BB962C8B-B14F-4D97-AF65-F5344CB8AC3E}">
        <p14:creationId xmlns:p14="http://schemas.microsoft.com/office/powerpoint/2010/main" val="385108448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B667E1-E601-4AAF-B95C-B25720D70A60}" type="slidenum">
              <a:rPr kumimoji="0" lang="el-GR" sz="1200" b="0" i="0" u="none" strike="noStrike" kern="1200" cap="none" spc="0" normalizeH="0" baseline="0" noProof="0" smtClean="0">
                <a:ln>
                  <a:noFill/>
                </a:ln>
                <a:solidFill>
                  <a:srgbClr val="363D3D"/>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l-GR" sz="1200" b="0" i="0" u="none" strike="noStrike" kern="1200" cap="none" spc="0" normalizeH="0" baseline="0" noProof="0" dirty="0">
              <a:ln>
                <a:noFill/>
              </a:ln>
              <a:solidFill>
                <a:srgbClr val="363D3D"/>
              </a:solidFill>
              <a:effectLst/>
              <a:uLnTx/>
              <a:uFillTx/>
              <a:latin typeface="Calibri"/>
              <a:ea typeface="+mn-ea"/>
              <a:cs typeface="+mn-cs"/>
            </a:endParaRPr>
          </a:p>
        </p:txBody>
      </p:sp>
    </p:spTree>
    <p:extLst>
      <p:ext uri="{BB962C8B-B14F-4D97-AF65-F5344CB8AC3E}">
        <p14:creationId xmlns:p14="http://schemas.microsoft.com/office/powerpoint/2010/main" val="1639539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7FB667E1-E601-4AAF-B95C-B25720D70A60}" type="slidenum">
              <a:rPr lang="el-GR" smtClean="0"/>
              <a:t>4</a:t>
            </a:fld>
            <a:endParaRPr lang="el-GR" dirty="0"/>
          </a:p>
        </p:txBody>
      </p:sp>
    </p:spTree>
    <p:extLst>
      <p:ext uri="{BB962C8B-B14F-4D97-AF65-F5344CB8AC3E}">
        <p14:creationId xmlns:p14="http://schemas.microsoft.com/office/powerpoint/2010/main" val="11803133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7FB667E1-E601-4AAF-B95C-B25720D70A60}" type="slidenum">
              <a:rPr lang="el-GR" smtClean="0"/>
              <a:t>5</a:t>
            </a:fld>
            <a:endParaRPr lang="el-GR" dirty="0"/>
          </a:p>
        </p:txBody>
      </p:sp>
    </p:spTree>
    <p:extLst>
      <p:ext uri="{BB962C8B-B14F-4D97-AF65-F5344CB8AC3E}">
        <p14:creationId xmlns:p14="http://schemas.microsoft.com/office/powerpoint/2010/main" val="26357291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B667E1-E601-4AAF-B95C-B25720D70A60}" type="slidenum">
              <a:rPr kumimoji="0" lang="el-GR" sz="1200" b="0" i="0" u="none" strike="noStrike" kern="1200" cap="none" spc="0" normalizeH="0" baseline="0" noProof="0" smtClean="0">
                <a:ln>
                  <a:noFill/>
                </a:ln>
                <a:solidFill>
                  <a:srgbClr val="363D3D"/>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l-GR" sz="1200" b="0" i="0" u="none" strike="noStrike" kern="1200" cap="none" spc="0" normalizeH="0" baseline="0" noProof="0" dirty="0">
              <a:ln>
                <a:noFill/>
              </a:ln>
              <a:solidFill>
                <a:srgbClr val="363D3D"/>
              </a:solidFill>
              <a:effectLst/>
              <a:uLnTx/>
              <a:uFillTx/>
              <a:latin typeface="Calibri"/>
              <a:ea typeface="+mn-ea"/>
              <a:cs typeface="+mn-cs"/>
            </a:endParaRPr>
          </a:p>
        </p:txBody>
      </p:sp>
    </p:spTree>
    <p:extLst>
      <p:ext uri="{BB962C8B-B14F-4D97-AF65-F5344CB8AC3E}">
        <p14:creationId xmlns:p14="http://schemas.microsoft.com/office/powerpoint/2010/main" val="29137440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B667E1-E601-4AAF-B95C-B25720D70A60}" type="slidenum">
              <a:rPr kumimoji="0" lang="el-GR" sz="1200" b="0" i="0" u="none" strike="noStrike" kern="1200" cap="none" spc="0" normalizeH="0" baseline="0" noProof="0" smtClean="0">
                <a:ln>
                  <a:noFill/>
                </a:ln>
                <a:solidFill>
                  <a:srgbClr val="363D3D"/>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l-GR" sz="1200" b="0" i="0" u="none" strike="noStrike" kern="1200" cap="none" spc="0" normalizeH="0" baseline="0" noProof="0" dirty="0">
              <a:ln>
                <a:noFill/>
              </a:ln>
              <a:solidFill>
                <a:srgbClr val="363D3D"/>
              </a:solidFill>
              <a:effectLst/>
              <a:uLnTx/>
              <a:uFillTx/>
              <a:latin typeface="Calibri"/>
              <a:ea typeface="+mn-ea"/>
              <a:cs typeface="+mn-cs"/>
            </a:endParaRPr>
          </a:p>
        </p:txBody>
      </p:sp>
    </p:spTree>
    <p:extLst>
      <p:ext uri="{BB962C8B-B14F-4D97-AF65-F5344CB8AC3E}">
        <p14:creationId xmlns:p14="http://schemas.microsoft.com/office/powerpoint/2010/main" val="40599692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B667E1-E601-4AAF-B95C-B25720D70A60}" type="slidenum">
              <a:rPr kumimoji="0" lang="el-GR" sz="1200" b="0" i="0" u="none" strike="noStrike" kern="1200" cap="none" spc="0" normalizeH="0" baseline="0" noProof="0" smtClean="0">
                <a:ln>
                  <a:noFill/>
                </a:ln>
                <a:solidFill>
                  <a:srgbClr val="363D3D"/>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l-GR" sz="1200" b="0" i="0" u="none" strike="noStrike" kern="1200" cap="none" spc="0" normalizeH="0" baseline="0" noProof="0" dirty="0">
              <a:ln>
                <a:noFill/>
              </a:ln>
              <a:solidFill>
                <a:srgbClr val="363D3D"/>
              </a:solidFill>
              <a:effectLst/>
              <a:uLnTx/>
              <a:uFillTx/>
              <a:latin typeface="Calibri"/>
              <a:ea typeface="+mn-ea"/>
              <a:cs typeface="+mn-cs"/>
            </a:endParaRPr>
          </a:p>
        </p:txBody>
      </p:sp>
    </p:spTree>
    <p:extLst>
      <p:ext uri="{BB962C8B-B14F-4D97-AF65-F5344CB8AC3E}">
        <p14:creationId xmlns:p14="http://schemas.microsoft.com/office/powerpoint/2010/main" val="31767728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B667E1-E601-4AAF-B95C-B25720D70A60}" type="slidenum">
              <a:rPr kumimoji="0" lang="el-GR" sz="1200" b="0" i="0" u="none" strike="noStrike" kern="1200" cap="none" spc="0" normalizeH="0" baseline="0" noProof="0" smtClean="0">
                <a:ln>
                  <a:noFill/>
                </a:ln>
                <a:solidFill>
                  <a:srgbClr val="363D3D"/>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l-GR" sz="1200" b="0" i="0" u="none" strike="noStrike" kern="1200" cap="none" spc="0" normalizeH="0" baseline="0" noProof="0" dirty="0">
              <a:ln>
                <a:noFill/>
              </a:ln>
              <a:solidFill>
                <a:srgbClr val="363D3D"/>
              </a:solidFill>
              <a:effectLst/>
              <a:uLnTx/>
              <a:uFillTx/>
              <a:latin typeface="Calibri"/>
              <a:ea typeface="+mn-ea"/>
              <a:cs typeface="+mn-cs"/>
            </a:endParaRPr>
          </a:p>
        </p:txBody>
      </p:sp>
    </p:spTree>
    <p:extLst>
      <p:ext uri="{BB962C8B-B14F-4D97-AF65-F5344CB8AC3E}">
        <p14:creationId xmlns:p14="http://schemas.microsoft.com/office/powerpoint/2010/main" val="1463361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Ορθογώνιο 7"/>
          <p:cNvSpPr/>
          <p:nvPr/>
        </p:nvSpPr>
        <p:spPr>
          <a:xfrm>
            <a:off x="-1" y="0"/>
            <a:ext cx="12188826" cy="1905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rtl="0"/>
            <a:endParaRPr lang="el-GR" noProof="0" dirty="0"/>
          </a:p>
        </p:txBody>
      </p:sp>
      <p:sp>
        <p:nvSpPr>
          <p:cNvPr id="9" name="Ορθογώνιο 8"/>
          <p:cNvSpPr/>
          <p:nvPr/>
        </p:nvSpPr>
        <p:spPr>
          <a:xfrm>
            <a:off x="-1" y="5102352"/>
            <a:ext cx="12188826" cy="175564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rtl="0"/>
            <a:endParaRPr lang="el-GR" noProof="0" dirty="0"/>
          </a:p>
        </p:txBody>
      </p:sp>
      <p:sp>
        <p:nvSpPr>
          <p:cNvPr id="2" name="Τίτλος 1"/>
          <p:cNvSpPr>
            <a:spLocks noGrp="1"/>
          </p:cNvSpPr>
          <p:nvPr>
            <p:ph type="ctrTitle"/>
          </p:nvPr>
        </p:nvSpPr>
        <p:spPr>
          <a:xfrm>
            <a:off x="1295400" y="2286000"/>
            <a:ext cx="9601200" cy="1517904"/>
          </a:xfrm>
        </p:spPr>
        <p:txBody>
          <a:bodyPr rtlCol="0" anchor="b"/>
          <a:lstStyle>
            <a:lvl1pPr algn="ctr">
              <a:defRPr sz="5400"/>
            </a:lvl1pPr>
          </a:lstStyle>
          <a:p>
            <a:pPr rtl="0"/>
            <a:r>
              <a:rPr lang="el-GR" noProof="0"/>
              <a:t>Κάντε κλικ για να επεξεργαστείτε τον τίτλο υποδείγματος</a:t>
            </a:r>
            <a:endParaRPr lang="el-GR" noProof="0" dirty="0"/>
          </a:p>
        </p:txBody>
      </p:sp>
      <p:sp>
        <p:nvSpPr>
          <p:cNvPr id="3" name="Υπότιτλος 2"/>
          <p:cNvSpPr>
            <a:spLocks noGrp="1"/>
          </p:cNvSpPr>
          <p:nvPr>
            <p:ph type="subTitle" idx="1"/>
          </p:nvPr>
        </p:nvSpPr>
        <p:spPr>
          <a:xfrm>
            <a:off x="1295400" y="3959352"/>
            <a:ext cx="9601200" cy="914400"/>
          </a:xfrm>
        </p:spPr>
        <p:txBody>
          <a:bodyPr rtlCol="0">
            <a:normAutofit/>
          </a:bodyPr>
          <a:lstStyle>
            <a:lvl1pPr marL="0" indent="0" algn="ctr">
              <a:spcBef>
                <a:spcPts val="0"/>
              </a:spcBef>
              <a:buNone/>
              <a:defRPr sz="2000" cap="all" baseline="0"/>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rtl="0"/>
            <a:r>
              <a:rPr lang="el-GR" noProof="0"/>
              <a:t>Κάντε κλικ για να επεξεργαστείτε τον υπότιτλο του υποδείγματος</a:t>
            </a:r>
            <a:endParaRPr lang="el-GR" noProof="0" dirty="0"/>
          </a:p>
        </p:txBody>
      </p:sp>
    </p:spTree>
    <p:extLst>
      <p:ext uri="{BB962C8B-B14F-4D97-AF65-F5344CB8AC3E}">
        <p14:creationId xmlns:p14="http://schemas.microsoft.com/office/powerpoint/2010/main" val="3382882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noProof="0"/>
              <a:t>Κάντε κλικ για να επεξεργαστείτε τον τίτλο υποδείγματος</a:t>
            </a:r>
            <a:endParaRPr lang="el-GR" noProof="0" dirty="0"/>
          </a:p>
        </p:txBody>
      </p:sp>
      <p:sp>
        <p:nvSpPr>
          <p:cNvPr id="3" name="Θέση κατακόρυφου κειμένου 2"/>
          <p:cNvSpPr>
            <a:spLocks noGrp="1"/>
          </p:cNvSpPr>
          <p:nvPr>
            <p:ph type="body" orient="vert" idx="1"/>
          </p:nvPr>
        </p:nvSpPr>
        <p:spPr/>
        <p:txBody>
          <a:bodyPr vert="eaVert"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p>
            <a:pPr rtl="0"/>
            <a:fld id="{28A44FB2-D86C-481E-AB75-19FDEB454283}" type="datetime1">
              <a:rPr lang="el-GR" noProof="0" smtClean="0"/>
              <a:t>25/11/2022</a:t>
            </a:fld>
            <a:endParaRPr lang="el-GR" noProof="0" dirty="0"/>
          </a:p>
        </p:txBody>
      </p:sp>
      <p:sp>
        <p:nvSpPr>
          <p:cNvPr id="6" name="Θέση αριθμού διαφάνειας 5"/>
          <p:cNvSpPr>
            <a:spLocks noGrp="1"/>
          </p:cNvSpPr>
          <p:nvPr>
            <p:ph type="sldNum" sz="quarter" idx="12"/>
          </p:nvPr>
        </p:nvSpPr>
        <p:spPr/>
        <p:txBody>
          <a:bodyPr rtlCol="0"/>
          <a:lstStyle/>
          <a:p>
            <a:pPr rtl="0"/>
            <a:fld id="{CA8D9AD5-F248-4919-864A-CFD76CC027D6}" type="slidenum">
              <a:rPr lang="el-GR" noProof="0"/>
              <a:t>‹#›</a:t>
            </a:fld>
            <a:endParaRPr lang="el-GR" noProof="0" dirty="0"/>
          </a:p>
        </p:txBody>
      </p:sp>
    </p:spTree>
    <p:extLst>
      <p:ext uri="{BB962C8B-B14F-4D97-AF65-F5344CB8AC3E}">
        <p14:creationId xmlns:p14="http://schemas.microsoft.com/office/powerpoint/2010/main" val="3338572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274638"/>
            <a:ext cx="2628900" cy="5897562"/>
          </a:xfrm>
        </p:spPr>
        <p:txBody>
          <a:bodyPr vert="eaVert" rtlCol="0"/>
          <a:lstStyle/>
          <a:p>
            <a:pPr rtl="0"/>
            <a:r>
              <a:rPr lang="el-GR" noProof="0"/>
              <a:t>Κάντε κλικ για να επεξεργαστείτε τον τίτλο υποδείγματος</a:t>
            </a:r>
            <a:endParaRPr lang="el-GR" noProof="0" dirty="0"/>
          </a:p>
        </p:txBody>
      </p:sp>
      <p:sp>
        <p:nvSpPr>
          <p:cNvPr id="3" name="Θέση κατακόρυφου κειμένου 2"/>
          <p:cNvSpPr>
            <a:spLocks noGrp="1"/>
          </p:cNvSpPr>
          <p:nvPr>
            <p:ph type="body" orient="vert" idx="1"/>
          </p:nvPr>
        </p:nvSpPr>
        <p:spPr>
          <a:xfrm>
            <a:off x="838200" y="274638"/>
            <a:ext cx="7734300" cy="5897562"/>
          </a:xfrm>
        </p:spPr>
        <p:txBody>
          <a:bodyPr vert="eaVert"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p>
            <a:pPr rtl="0"/>
            <a:fld id="{0472C13E-E3B1-4D60-8E5C-5C9D839CE3D7}" type="datetime1">
              <a:rPr lang="el-GR" noProof="0" smtClean="0"/>
              <a:t>25/11/2022</a:t>
            </a:fld>
            <a:endParaRPr lang="el-GR" noProof="0" dirty="0"/>
          </a:p>
        </p:txBody>
      </p:sp>
      <p:sp>
        <p:nvSpPr>
          <p:cNvPr id="6" name="Θέση αριθμού διαφάνειας 5"/>
          <p:cNvSpPr>
            <a:spLocks noGrp="1"/>
          </p:cNvSpPr>
          <p:nvPr>
            <p:ph type="sldNum" sz="quarter" idx="12"/>
          </p:nvPr>
        </p:nvSpPr>
        <p:spPr/>
        <p:txBody>
          <a:bodyPr rtlCol="0"/>
          <a:lstStyle/>
          <a:p>
            <a:pPr rtl="0"/>
            <a:fld id="{CA8D9AD5-F248-4919-864A-CFD76CC027D6}" type="slidenum">
              <a:rPr lang="el-GR" noProof="0"/>
              <a:t>‹#›</a:t>
            </a:fld>
            <a:endParaRPr lang="el-GR" noProof="0" dirty="0"/>
          </a:p>
        </p:txBody>
      </p:sp>
    </p:spTree>
    <p:extLst>
      <p:ext uri="{BB962C8B-B14F-4D97-AF65-F5344CB8AC3E}">
        <p14:creationId xmlns:p14="http://schemas.microsoft.com/office/powerpoint/2010/main" val="2751558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noProof="0"/>
              <a:t>Κάντε κλικ για να επεξεργαστείτε τον τίτλο υποδείγματος</a:t>
            </a:r>
            <a:endParaRPr lang="el-GR" noProof="0" dirty="0"/>
          </a:p>
        </p:txBody>
      </p:sp>
      <p:sp>
        <p:nvSpPr>
          <p:cNvPr id="3" name="Θέση περιεχομένου 2"/>
          <p:cNvSpPr>
            <a:spLocks noGrp="1"/>
          </p:cNvSpPr>
          <p:nvPr>
            <p:ph idx="1"/>
          </p:nvPr>
        </p:nvSpPr>
        <p:spPr/>
        <p:txBody>
          <a:bodyPr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p>
            <a:pPr rtl="0"/>
            <a:fld id="{97F1EA8A-EDAA-44AC-8676-E823CA0A3FF4}" type="datetime1">
              <a:rPr lang="el-GR" noProof="0" smtClean="0"/>
              <a:t>25/11/2022</a:t>
            </a:fld>
            <a:endParaRPr lang="el-GR" noProof="0" dirty="0"/>
          </a:p>
        </p:txBody>
      </p:sp>
      <p:sp>
        <p:nvSpPr>
          <p:cNvPr id="6" name="Θέση αριθμού διαφάνειας 5"/>
          <p:cNvSpPr>
            <a:spLocks noGrp="1"/>
          </p:cNvSpPr>
          <p:nvPr>
            <p:ph type="sldNum" sz="quarter" idx="12"/>
          </p:nvPr>
        </p:nvSpPr>
        <p:spPr/>
        <p:txBody>
          <a:bodyPr rtlCol="0"/>
          <a:lstStyle/>
          <a:p>
            <a:pPr rtl="0"/>
            <a:fld id="{CA8D9AD5-F248-4919-864A-CFD76CC027D6}" type="slidenum">
              <a:rPr lang="el-GR" noProof="0"/>
              <a:t>‹#›</a:t>
            </a:fld>
            <a:endParaRPr lang="el-GR" noProof="0" dirty="0"/>
          </a:p>
        </p:txBody>
      </p:sp>
    </p:spTree>
    <p:extLst>
      <p:ext uri="{BB962C8B-B14F-4D97-AF65-F5344CB8AC3E}">
        <p14:creationId xmlns:p14="http://schemas.microsoft.com/office/powerpoint/2010/main" val="4159342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7" name="Ορθογώνιο 6"/>
          <p:cNvSpPr/>
          <p:nvPr/>
        </p:nvSpPr>
        <p:spPr>
          <a:xfrm>
            <a:off x="0" y="274320"/>
            <a:ext cx="12192000" cy="63093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dirty="0"/>
          </a:p>
        </p:txBody>
      </p:sp>
      <p:sp>
        <p:nvSpPr>
          <p:cNvPr id="2" name="Τίτλος 1"/>
          <p:cNvSpPr>
            <a:spLocks noGrp="1"/>
          </p:cNvSpPr>
          <p:nvPr>
            <p:ph type="title"/>
          </p:nvPr>
        </p:nvSpPr>
        <p:spPr>
          <a:xfrm>
            <a:off x="1295400" y="2130552"/>
            <a:ext cx="9601200" cy="2359152"/>
          </a:xfrm>
        </p:spPr>
        <p:txBody>
          <a:bodyPr rtlCol="0" anchor="b">
            <a:normAutofit/>
          </a:bodyPr>
          <a:lstStyle>
            <a:lvl1pPr algn="ctr">
              <a:defRPr sz="5400" b="0" baseline="0">
                <a:solidFill>
                  <a:schemeClr val="bg1">
                    <a:lumMod val="75000"/>
                  </a:schemeClr>
                </a:solidFill>
              </a:defRPr>
            </a:lvl1pPr>
          </a:lstStyle>
          <a:p>
            <a:pPr rtl="0"/>
            <a:r>
              <a:rPr lang="el-GR" noProof="0"/>
              <a:t>Κάντε κλικ για να επεξεργαστείτε τον τίτλο υποδείγματος</a:t>
            </a:r>
            <a:endParaRPr lang="el-GR" noProof="0" dirty="0"/>
          </a:p>
        </p:txBody>
      </p:sp>
      <p:sp>
        <p:nvSpPr>
          <p:cNvPr id="3" name="Θέση κειμένου 2"/>
          <p:cNvSpPr>
            <a:spLocks noGrp="1"/>
          </p:cNvSpPr>
          <p:nvPr>
            <p:ph type="body" idx="1"/>
          </p:nvPr>
        </p:nvSpPr>
        <p:spPr>
          <a:xfrm>
            <a:off x="1295400" y="4572000"/>
            <a:ext cx="9601200" cy="841248"/>
          </a:xfrm>
        </p:spPr>
        <p:txBody>
          <a:bodyPr rtlCol="0" anchor="t"/>
          <a:lstStyle>
            <a:lvl1pPr marL="0" indent="0" algn="ctr">
              <a:spcBef>
                <a:spcPts val="0"/>
              </a:spcBef>
              <a:buNone/>
              <a:defRPr sz="2000" cap="all" baseline="0">
                <a:solidFill>
                  <a:schemeClr val="bg1">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p>
            <a:pPr rtl="0"/>
            <a:fld id="{EB59FFF8-2BB9-4885-8B4C-9264BD3E73BE}" type="datetime1">
              <a:rPr lang="el-GR" noProof="0" smtClean="0"/>
              <a:t>25/11/2022</a:t>
            </a:fld>
            <a:endParaRPr lang="el-GR" noProof="0" dirty="0"/>
          </a:p>
        </p:txBody>
      </p:sp>
      <p:sp>
        <p:nvSpPr>
          <p:cNvPr id="6" name="Θέση αριθμού διαφάνειας 5"/>
          <p:cNvSpPr>
            <a:spLocks noGrp="1"/>
          </p:cNvSpPr>
          <p:nvPr>
            <p:ph type="sldNum" sz="quarter" idx="12"/>
          </p:nvPr>
        </p:nvSpPr>
        <p:spPr/>
        <p:txBody>
          <a:bodyPr rtlCol="0"/>
          <a:lstStyle/>
          <a:p>
            <a:pPr rtl="0"/>
            <a:fld id="{CA8D9AD5-F248-4919-864A-CFD76CC027D6}" type="slidenum">
              <a:rPr lang="el-GR" noProof="0"/>
              <a:t>‹#›</a:t>
            </a:fld>
            <a:endParaRPr lang="el-GR" noProof="0" dirty="0"/>
          </a:p>
        </p:txBody>
      </p:sp>
    </p:spTree>
    <p:extLst>
      <p:ext uri="{BB962C8B-B14F-4D97-AF65-F5344CB8AC3E}">
        <p14:creationId xmlns:p14="http://schemas.microsoft.com/office/powerpoint/2010/main" val="2715843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lvl1pPr rtl="0">
              <a:defRPr/>
            </a:lvl1pPr>
          </a:lstStyle>
          <a:p>
            <a:pPr rtl="0"/>
            <a:r>
              <a:rPr lang="el-GR" noProof="0" dirty="0"/>
              <a:t>Κάντε κλικ για να επεξεργαστείτε το Στυλ κύριου τίτλου</a:t>
            </a:r>
          </a:p>
        </p:txBody>
      </p:sp>
      <p:sp>
        <p:nvSpPr>
          <p:cNvPr id="3" name="Θέση περιεχομένου 2"/>
          <p:cNvSpPr>
            <a:spLocks noGrp="1"/>
          </p:cNvSpPr>
          <p:nvPr>
            <p:ph sz="half" idx="1"/>
          </p:nvPr>
        </p:nvSpPr>
        <p:spPr>
          <a:xfrm>
            <a:off x="1341120" y="1901952"/>
            <a:ext cx="4572000" cy="4123944"/>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GR" noProof="0" dirty="0"/>
          </a:p>
        </p:txBody>
      </p:sp>
      <p:sp>
        <p:nvSpPr>
          <p:cNvPr id="4" name="Θέση περιεχομένου 3"/>
          <p:cNvSpPr>
            <a:spLocks noGrp="1"/>
          </p:cNvSpPr>
          <p:nvPr>
            <p:ph sz="half" idx="2"/>
          </p:nvPr>
        </p:nvSpPr>
        <p:spPr>
          <a:xfrm>
            <a:off x="6278880" y="1901952"/>
            <a:ext cx="4572000" cy="4123944"/>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GR" noProof="0" dirty="0"/>
          </a:p>
        </p:txBody>
      </p:sp>
      <p:sp>
        <p:nvSpPr>
          <p:cNvPr id="6" name="Θέση υποσέλιδου 5"/>
          <p:cNvSpPr>
            <a:spLocks noGrp="1"/>
          </p:cNvSpPr>
          <p:nvPr>
            <p:ph type="ftr" sz="quarter" idx="11"/>
          </p:nvPr>
        </p:nvSpPr>
        <p:spPr/>
        <p:txBody>
          <a:bodyPr rtlCol="0"/>
          <a:lstStyle/>
          <a:p>
            <a:pPr rtl="0"/>
            <a:r>
              <a:rPr lang="el-GR" noProof="0" dirty="0"/>
              <a:t>Προσθήκη υποσέλιδου</a:t>
            </a:r>
          </a:p>
        </p:txBody>
      </p:sp>
      <p:sp>
        <p:nvSpPr>
          <p:cNvPr id="5" name="Θέση ημερομηνίας 4"/>
          <p:cNvSpPr>
            <a:spLocks noGrp="1"/>
          </p:cNvSpPr>
          <p:nvPr>
            <p:ph type="dt" sz="half" idx="10"/>
          </p:nvPr>
        </p:nvSpPr>
        <p:spPr/>
        <p:txBody>
          <a:bodyPr rtlCol="0"/>
          <a:lstStyle/>
          <a:p>
            <a:pPr rtl="0"/>
            <a:fld id="{9CC1A92C-C879-4BC9-BE5F-433AB8770439}" type="datetime1">
              <a:rPr lang="el-GR" noProof="0" smtClean="0"/>
              <a:t>25/11/2022</a:t>
            </a:fld>
            <a:endParaRPr lang="el-GR" noProof="0" dirty="0"/>
          </a:p>
        </p:txBody>
      </p:sp>
      <p:sp>
        <p:nvSpPr>
          <p:cNvPr id="7" name="Θέση αριθμού διαφάνειας 6"/>
          <p:cNvSpPr>
            <a:spLocks noGrp="1"/>
          </p:cNvSpPr>
          <p:nvPr>
            <p:ph type="sldNum" sz="quarter" idx="12"/>
          </p:nvPr>
        </p:nvSpPr>
        <p:spPr/>
        <p:txBody>
          <a:bodyPr rtlCol="0"/>
          <a:lstStyle/>
          <a:p>
            <a:pPr rtl="0"/>
            <a:fld id="{0D06EF73-9DB8-4763-865F-2F88181A4732}" type="slidenum">
              <a:rPr lang="el-GR" noProof="0"/>
              <a:t>‹#›</a:t>
            </a:fld>
            <a:endParaRPr lang="el-GR" noProof="0" dirty="0"/>
          </a:p>
        </p:txBody>
      </p:sp>
    </p:spTree>
    <p:extLst>
      <p:ext uri="{BB962C8B-B14F-4D97-AF65-F5344CB8AC3E}">
        <p14:creationId xmlns:p14="http://schemas.microsoft.com/office/powerpoint/2010/main" val="2923056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lvl1pPr rtl="0">
              <a:defRPr/>
            </a:lvl1pPr>
          </a:lstStyle>
          <a:p>
            <a:pPr rtl="0"/>
            <a:r>
              <a:rPr lang="el-GR" noProof="0" dirty="0"/>
              <a:t>Κάντε κλικ για να επεξεργαστείτε το Στυλ κύριου τίτλου</a:t>
            </a:r>
          </a:p>
        </p:txBody>
      </p:sp>
      <p:sp>
        <p:nvSpPr>
          <p:cNvPr id="3" name="Θέση κειμένου 2"/>
          <p:cNvSpPr>
            <a:spLocks noGrp="1"/>
          </p:cNvSpPr>
          <p:nvPr>
            <p:ph type="body" idx="1"/>
          </p:nvPr>
        </p:nvSpPr>
        <p:spPr>
          <a:xfrm>
            <a:off x="1341120" y="1837464"/>
            <a:ext cx="4572000" cy="766588"/>
          </a:xfrm>
        </p:spPr>
        <p:txBody>
          <a:bodyPr rtlCol="0"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p:cNvSpPr>
            <a:spLocks noGrp="1"/>
          </p:cNvSpPr>
          <p:nvPr>
            <p:ph sz="half" idx="2"/>
          </p:nvPr>
        </p:nvSpPr>
        <p:spPr>
          <a:xfrm>
            <a:off x="1341120" y="2740732"/>
            <a:ext cx="4572000" cy="3288847"/>
          </a:xfrm>
        </p:spPr>
        <p:txBody>
          <a:bodyPr rtlCol="0">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GR" noProof="0" dirty="0"/>
          </a:p>
        </p:txBody>
      </p:sp>
      <p:sp>
        <p:nvSpPr>
          <p:cNvPr id="5" name="Θέση κειμένου 4"/>
          <p:cNvSpPr>
            <a:spLocks noGrp="1"/>
          </p:cNvSpPr>
          <p:nvPr>
            <p:ph type="body" sz="quarter" idx="3"/>
          </p:nvPr>
        </p:nvSpPr>
        <p:spPr>
          <a:xfrm>
            <a:off x="6278880" y="1837464"/>
            <a:ext cx="4572000" cy="766588"/>
          </a:xfrm>
        </p:spPr>
        <p:txBody>
          <a:bodyPr rtlCol="0"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p:cNvSpPr>
            <a:spLocks noGrp="1"/>
          </p:cNvSpPr>
          <p:nvPr>
            <p:ph sz="quarter" idx="4"/>
          </p:nvPr>
        </p:nvSpPr>
        <p:spPr>
          <a:xfrm>
            <a:off x="6278880" y="2740732"/>
            <a:ext cx="4572000" cy="3288847"/>
          </a:xfrm>
        </p:spPr>
        <p:txBody>
          <a:bodyPr rtlCol="0">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GR" noProof="0" dirty="0"/>
          </a:p>
        </p:txBody>
      </p:sp>
      <p:sp>
        <p:nvSpPr>
          <p:cNvPr id="8" name="Θέση υποσέλιδου 7"/>
          <p:cNvSpPr>
            <a:spLocks noGrp="1"/>
          </p:cNvSpPr>
          <p:nvPr>
            <p:ph type="ftr" sz="quarter" idx="11"/>
          </p:nvPr>
        </p:nvSpPr>
        <p:spPr/>
        <p:txBody>
          <a:bodyPr rtlCol="0"/>
          <a:lstStyle/>
          <a:p>
            <a:pPr rtl="0"/>
            <a:r>
              <a:rPr lang="el-GR" noProof="0" dirty="0"/>
              <a:t>Προσθήκη υποσέλιδου</a:t>
            </a:r>
          </a:p>
        </p:txBody>
      </p:sp>
      <p:sp>
        <p:nvSpPr>
          <p:cNvPr id="7" name="Θέση ημερομηνίας 6"/>
          <p:cNvSpPr>
            <a:spLocks noGrp="1"/>
          </p:cNvSpPr>
          <p:nvPr>
            <p:ph type="dt" sz="half" idx="10"/>
          </p:nvPr>
        </p:nvSpPr>
        <p:spPr/>
        <p:txBody>
          <a:bodyPr rtlCol="0"/>
          <a:lstStyle/>
          <a:p>
            <a:pPr rtl="0"/>
            <a:fld id="{1AE020F2-7034-4CDB-A7BA-2110742726C6}" type="datetime1">
              <a:rPr lang="el-GR" noProof="0" smtClean="0"/>
              <a:t>25/11/2022</a:t>
            </a:fld>
            <a:endParaRPr lang="el-GR" noProof="0" dirty="0"/>
          </a:p>
        </p:txBody>
      </p:sp>
      <p:sp>
        <p:nvSpPr>
          <p:cNvPr id="9" name="Θέση αριθμού διαφάνειας 8"/>
          <p:cNvSpPr>
            <a:spLocks noGrp="1"/>
          </p:cNvSpPr>
          <p:nvPr>
            <p:ph type="sldNum" sz="quarter" idx="12"/>
          </p:nvPr>
        </p:nvSpPr>
        <p:spPr/>
        <p:txBody>
          <a:bodyPr rtlCol="0"/>
          <a:lstStyle/>
          <a:p>
            <a:pPr rtl="0"/>
            <a:fld id="{CA8D9AD5-F248-4919-864A-CFD76CC027D6}" type="slidenum">
              <a:rPr lang="el-GR" noProof="0"/>
              <a:t>‹#›</a:t>
            </a:fld>
            <a:endParaRPr lang="el-GR" noProof="0" dirty="0"/>
          </a:p>
        </p:txBody>
      </p:sp>
    </p:spTree>
    <p:extLst>
      <p:ext uri="{BB962C8B-B14F-4D97-AF65-F5344CB8AC3E}">
        <p14:creationId xmlns:p14="http://schemas.microsoft.com/office/powerpoint/2010/main" val="4057080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lvl1pPr rtl="0">
              <a:defRPr/>
            </a:lvl1pPr>
          </a:lstStyle>
          <a:p>
            <a:pPr rtl="0"/>
            <a:r>
              <a:rPr lang="el-GR" noProof="0" dirty="0"/>
              <a:t>Κάντε κλικ για να επεξεργαστείτε το Στυλ κύριου τίτλου</a:t>
            </a:r>
          </a:p>
        </p:txBody>
      </p:sp>
      <p:sp>
        <p:nvSpPr>
          <p:cNvPr id="4" name="Θέση υποσέλιδου 3"/>
          <p:cNvSpPr>
            <a:spLocks noGrp="1"/>
          </p:cNvSpPr>
          <p:nvPr>
            <p:ph type="ftr" sz="quarter" idx="11"/>
          </p:nvPr>
        </p:nvSpPr>
        <p:spPr/>
        <p:txBody>
          <a:bodyPr rtlCol="0"/>
          <a:lstStyle/>
          <a:p>
            <a:pPr rtl="0"/>
            <a:r>
              <a:rPr lang="el-GR" noProof="0" dirty="0"/>
              <a:t>Προσθήκη υποσέλιδου</a:t>
            </a:r>
          </a:p>
        </p:txBody>
      </p:sp>
      <p:sp>
        <p:nvSpPr>
          <p:cNvPr id="3" name="Θέση ημερομηνίας 2"/>
          <p:cNvSpPr>
            <a:spLocks noGrp="1"/>
          </p:cNvSpPr>
          <p:nvPr>
            <p:ph type="dt" sz="half" idx="10"/>
          </p:nvPr>
        </p:nvSpPr>
        <p:spPr/>
        <p:txBody>
          <a:bodyPr rtlCol="0"/>
          <a:lstStyle/>
          <a:p>
            <a:pPr rtl="0"/>
            <a:fld id="{D1523998-81DB-4285-B3FE-E274D73D669C}" type="datetime1">
              <a:rPr lang="el-GR" noProof="0" smtClean="0"/>
              <a:t>25/11/2022</a:t>
            </a:fld>
            <a:endParaRPr lang="el-GR" noProof="0" dirty="0"/>
          </a:p>
        </p:txBody>
      </p:sp>
      <p:sp>
        <p:nvSpPr>
          <p:cNvPr id="5" name="Θέση αριθμού διαφάνειας 4"/>
          <p:cNvSpPr>
            <a:spLocks noGrp="1"/>
          </p:cNvSpPr>
          <p:nvPr>
            <p:ph type="sldNum" sz="quarter" idx="12"/>
          </p:nvPr>
        </p:nvSpPr>
        <p:spPr/>
        <p:txBody>
          <a:bodyPr rtlCol="0"/>
          <a:lstStyle/>
          <a:p>
            <a:pPr rtl="0"/>
            <a:fld id="{CA8D9AD5-F248-4919-864A-CFD76CC027D6}" type="slidenum">
              <a:rPr lang="el-GR" noProof="0"/>
              <a:t>‹#›</a:t>
            </a:fld>
            <a:endParaRPr lang="el-GR" noProof="0" dirty="0"/>
          </a:p>
        </p:txBody>
      </p:sp>
    </p:spTree>
    <p:extLst>
      <p:ext uri="{BB962C8B-B14F-4D97-AF65-F5344CB8AC3E}">
        <p14:creationId xmlns:p14="http://schemas.microsoft.com/office/powerpoint/2010/main" val="842011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5" name="Ορθογώνιο 4"/>
          <p:cNvSpPr/>
          <p:nvPr/>
        </p:nvSpPr>
        <p:spPr>
          <a:xfrm>
            <a:off x="0" y="0"/>
            <a:ext cx="12188826" cy="27432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rtl="0"/>
            <a:endParaRPr lang="el-GR" noProof="0" dirty="0"/>
          </a:p>
        </p:txBody>
      </p:sp>
      <p:sp>
        <p:nvSpPr>
          <p:cNvPr id="3" name="Θέση υποσέλιδου 2"/>
          <p:cNvSpPr>
            <a:spLocks noGrp="1"/>
          </p:cNvSpPr>
          <p:nvPr>
            <p:ph type="ftr" sz="quarter" idx="11"/>
          </p:nvPr>
        </p:nvSpPr>
        <p:spPr/>
        <p:txBody>
          <a:bodyPr rtlCol="0"/>
          <a:lstStyle/>
          <a:p>
            <a:pPr rtl="0"/>
            <a:r>
              <a:rPr lang="el-GR" noProof="0" dirty="0"/>
              <a:t>Προσθήκη υποσέλιδου</a:t>
            </a:r>
          </a:p>
        </p:txBody>
      </p:sp>
      <p:sp>
        <p:nvSpPr>
          <p:cNvPr id="2" name="Θέση ημερομηνίας 1"/>
          <p:cNvSpPr>
            <a:spLocks noGrp="1"/>
          </p:cNvSpPr>
          <p:nvPr>
            <p:ph type="dt" sz="half" idx="10"/>
          </p:nvPr>
        </p:nvSpPr>
        <p:spPr/>
        <p:txBody>
          <a:bodyPr rtlCol="0"/>
          <a:lstStyle/>
          <a:p>
            <a:pPr rtl="0"/>
            <a:fld id="{2C767E40-ABAB-4AAA-A8EF-3926485C2FCB}" type="datetime1">
              <a:rPr lang="el-GR" noProof="0" smtClean="0"/>
              <a:t>25/11/2022</a:t>
            </a:fld>
            <a:endParaRPr lang="el-GR" noProof="0" dirty="0"/>
          </a:p>
        </p:txBody>
      </p:sp>
      <p:sp>
        <p:nvSpPr>
          <p:cNvPr id="4" name="Θέση αριθμού διαφάνειας 3"/>
          <p:cNvSpPr>
            <a:spLocks noGrp="1"/>
          </p:cNvSpPr>
          <p:nvPr>
            <p:ph type="sldNum" sz="quarter" idx="12"/>
          </p:nvPr>
        </p:nvSpPr>
        <p:spPr/>
        <p:txBody>
          <a:bodyPr rtlCol="0"/>
          <a:lstStyle/>
          <a:p>
            <a:pPr rtl="0"/>
            <a:fld id="{CA8D9AD5-F248-4919-864A-CFD76CC027D6}" type="slidenum">
              <a:rPr lang="el-GR" noProof="0"/>
              <a:t>‹#›</a:t>
            </a:fld>
            <a:endParaRPr lang="el-GR" noProof="0" dirty="0"/>
          </a:p>
        </p:txBody>
      </p:sp>
    </p:spTree>
    <p:extLst>
      <p:ext uri="{BB962C8B-B14F-4D97-AF65-F5344CB8AC3E}">
        <p14:creationId xmlns:p14="http://schemas.microsoft.com/office/powerpoint/2010/main" val="2559003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7470648" y="2350008"/>
            <a:ext cx="4206240" cy="1993392"/>
          </a:xfrm>
        </p:spPr>
        <p:txBody>
          <a:bodyPr rtlCol="0" anchor="b">
            <a:normAutofit/>
          </a:bodyPr>
          <a:lstStyle>
            <a:lvl1pPr>
              <a:defRPr sz="3400" b="0"/>
            </a:lvl1pPr>
          </a:lstStyle>
          <a:p>
            <a:pPr rtl="0"/>
            <a:r>
              <a:rPr lang="el-GR" noProof="0"/>
              <a:t>Κάντε κλικ για να επεξεργαστείτε τον τίτλο υποδείγματος</a:t>
            </a:r>
            <a:endParaRPr lang="el-GR" noProof="0" dirty="0"/>
          </a:p>
        </p:txBody>
      </p:sp>
      <p:sp>
        <p:nvSpPr>
          <p:cNvPr id="3" name="Θέση περιεχομένου 2"/>
          <p:cNvSpPr>
            <a:spLocks noGrp="1"/>
          </p:cNvSpPr>
          <p:nvPr>
            <p:ph idx="1"/>
          </p:nvPr>
        </p:nvSpPr>
        <p:spPr>
          <a:xfrm>
            <a:off x="457200" y="758952"/>
            <a:ext cx="6629400" cy="5330952"/>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GR" noProof="0" dirty="0"/>
          </a:p>
        </p:txBody>
      </p:sp>
      <p:sp>
        <p:nvSpPr>
          <p:cNvPr id="4" name="Θέση κειμένου 3"/>
          <p:cNvSpPr>
            <a:spLocks noGrp="1"/>
          </p:cNvSpPr>
          <p:nvPr>
            <p:ph type="body" sz="half" idx="2"/>
          </p:nvPr>
        </p:nvSpPr>
        <p:spPr>
          <a:xfrm>
            <a:off x="7470648" y="4361688"/>
            <a:ext cx="4206240" cy="1728216"/>
          </a:xfrm>
        </p:spPr>
        <p:txBody>
          <a:bodyPr rtlCol="0">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6" name="Θέση υποσέλιδου 5"/>
          <p:cNvSpPr>
            <a:spLocks noGrp="1"/>
          </p:cNvSpPr>
          <p:nvPr>
            <p:ph type="ftr" sz="quarter" idx="11"/>
          </p:nvPr>
        </p:nvSpPr>
        <p:spPr/>
        <p:txBody>
          <a:bodyPr rtlCol="0"/>
          <a:lstStyle/>
          <a:p>
            <a:pPr rtl="0"/>
            <a:r>
              <a:rPr lang="el-GR" noProof="0" dirty="0"/>
              <a:t>Προσθήκη υποσέλιδου</a:t>
            </a:r>
          </a:p>
        </p:txBody>
      </p:sp>
      <p:sp>
        <p:nvSpPr>
          <p:cNvPr id="5" name="Θέση ημερομηνίας 4"/>
          <p:cNvSpPr>
            <a:spLocks noGrp="1"/>
          </p:cNvSpPr>
          <p:nvPr>
            <p:ph type="dt" sz="half" idx="10"/>
          </p:nvPr>
        </p:nvSpPr>
        <p:spPr/>
        <p:txBody>
          <a:bodyPr rtlCol="0"/>
          <a:lstStyle/>
          <a:p>
            <a:pPr rtl="0"/>
            <a:fld id="{2ABFEE4F-327C-46D4-8741-49B3AE5E92FC}" type="datetime1">
              <a:rPr lang="el-GR" noProof="0" smtClean="0"/>
              <a:t>25/11/2022</a:t>
            </a:fld>
            <a:endParaRPr lang="el-GR" noProof="0" dirty="0"/>
          </a:p>
        </p:txBody>
      </p:sp>
      <p:sp>
        <p:nvSpPr>
          <p:cNvPr id="7" name="Θέση αριθμού διαφάνειας 6"/>
          <p:cNvSpPr>
            <a:spLocks noGrp="1"/>
          </p:cNvSpPr>
          <p:nvPr>
            <p:ph type="sldNum" sz="quarter" idx="12"/>
          </p:nvPr>
        </p:nvSpPr>
        <p:spPr/>
        <p:txBody>
          <a:bodyPr rtlCol="0"/>
          <a:lstStyle/>
          <a:p>
            <a:pPr rtl="0"/>
            <a:fld id="{CA8D9AD5-F248-4919-864A-CFD76CC027D6}" type="slidenum">
              <a:rPr lang="el-GR" noProof="0"/>
              <a:t>‹#›</a:t>
            </a:fld>
            <a:endParaRPr lang="el-GR" noProof="0" dirty="0"/>
          </a:p>
        </p:txBody>
      </p:sp>
    </p:spTree>
    <p:extLst>
      <p:ext uri="{BB962C8B-B14F-4D97-AF65-F5344CB8AC3E}">
        <p14:creationId xmlns:p14="http://schemas.microsoft.com/office/powerpoint/2010/main" val="1435946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7470648" y="2350008"/>
            <a:ext cx="4206240" cy="1993392"/>
          </a:xfrm>
        </p:spPr>
        <p:txBody>
          <a:bodyPr rtlCol="0" anchor="b">
            <a:normAutofit/>
          </a:bodyPr>
          <a:lstStyle>
            <a:lvl1pPr>
              <a:defRPr sz="3400" b="0"/>
            </a:lvl1pPr>
          </a:lstStyle>
          <a:p>
            <a:pPr rtl="0"/>
            <a:r>
              <a:rPr lang="el-GR" noProof="0"/>
              <a:t>Κάντε κλικ για να επεξεργαστείτε τον τίτλο υποδείγματος</a:t>
            </a:r>
            <a:endParaRPr lang="el-GR" noProof="0" dirty="0"/>
          </a:p>
        </p:txBody>
      </p:sp>
      <p:sp>
        <p:nvSpPr>
          <p:cNvPr id="3" name="Θέση εικόνας 2" descr="Ένα 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idx="1"/>
          </p:nvPr>
        </p:nvSpPr>
        <p:spPr>
          <a:xfrm>
            <a:off x="301752" y="502920"/>
            <a:ext cx="6702552" cy="5843016"/>
          </a:xfrm>
          <a:solidFill>
            <a:schemeClr val="accent1">
              <a:lumMod val="40000"/>
              <a:lumOff val="60000"/>
            </a:schemeClr>
          </a:solidFill>
        </p:spPr>
        <p:txBody>
          <a:bodyPr rtlCol="0"/>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l-GR" noProof="0"/>
              <a:t>Κάντε κλικ στο εικονίδιο για να προσθέσετε εικόνα</a:t>
            </a:r>
            <a:endParaRPr lang="el-GR" noProof="0" dirty="0"/>
          </a:p>
        </p:txBody>
      </p:sp>
      <p:sp>
        <p:nvSpPr>
          <p:cNvPr id="4" name="Θέση κειμένου 3"/>
          <p:cNvSpPr>
            <a:spLocks noGrp="1"/>
          </p:cNvSpPr>
          <p:nvPr>
            <p:ph type="body" sz="half" idx="2"/>
          </p:nvPr>
        </p:nvSpPr>
        <p:spPr>
          <a:xfrm>
            <a:off x="7470648" y="4361688"/>
            <a:ext cx="4206240" cy="1728216"/>
          </a:xfrm>
        </p:spPr>
        <p:txBody>
          <a:bodyPr rtlCol="0">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6" name="Θέση υποσέλιδου 5"/>
          <p:cNvSpPr>
            <a:spLocks noGrp="1"/>
          </p:cNvSpPr>
          <p:nvPr>
            <p:ph type="ftr" sz="quarter" idx="11"/>
          </p:nvPr>
        </p:nvSpPr>
        <p:spPr/>
        <p:txBody>
          <a:bodyPr rtlCol="0"/>
          <a:lstStyle/>
          <a:p>
            <a:pPr rtl="0"/>
            <a:r>
              <a:rPr lang="el-GR" noProof="0" dirty="0"/>
              <a:t>Προσθήκη υποσέλιδου</a:t>
            </a:r>
          </a:p>
        </p:txBody>
      </p:sp>
      <p:sp>
        <p:nvSpPr>
          <p:cNvPr id="5" name="Θέση ημερομηνίας 4"/>
          <p:cNvSpPr>
            <a:spLocks noGrp="1"/>
          </p:cNvSpPr>
          <p:nvPr>
            <p:ph type="dt" sz="half" idx="10"/>
          </p:nvPr>
        </p:nvSpPr>
        <p:spPr/>
        <p:txBody>
          <a:bodyPr rtlCol="0"/>
          <a:lstStyle/>
          <a:p>
            <a:pPr rtl="0"/>
            <a:fld id="{311AF644-21E3-461A-BE34-7DBED3049D99}" type="datetime1">
              <a:rPr lang="el-GR" noProof="0" smtClean="0"/>
              <a:t>25/11/2022</a:t>
            </a:fld>
            <a:endParaRPr lang="el-GR" noProof="0" dirty="0"/>
          </a:p>
        </p:txBody>
      </p:sp>
      <p:sp>
        <p:nvSpPr>
          <p:cNvPr id="7" name="Θέση αριθμού διαφάνειας 6"/>
          <p:cNvSpPr>
            <a:spLocks noGrp="1"/>
          </p:cNvSpPr>
          <p:nvPr>
            <p:ph type="sldNum" sz="quarter" idx="12"/>
          </p:nvPr>
        </p:nvSpPr>
        <p:spPr/>
        <p:txBody>
          <a:bodyPr rtlCol="0"/>
          <a:lstStyle/>
          <a:p>
            <a:pPr rtl="0"/>
            <a:fld id="{CA8D9AD5-F248-4919-864A-CFD76CC027D6}" type="slidenum">
              <a:rPr lang="el-GR" noProof="0"/>
              <a:t>‹#›</a:t>
            </a:fld>
            <a:endParaRPr lang="el-GR" noProof="0" dirty="0"/>
          </a:p>
        </p:txBody>
      </p:sp>
    </p:spTree>
    <p:extLst>
      <p:ext uri="{BB962C8B-B14F-4D97-AF65-F5344CB8AC3E}">
        <p14:creationId xmlns:p14="http://schemas.microsoft.com/office/powerpoint/2010/main" val="1371734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7" name="Ορθογώνιο 6"/>
          <p:cNvSpPr/>
          <p:nvPr/>
        </p:nvSpPr>
        <p:spPr>
          <a:xfrm>
            <a:off x="0" y="6583680"/>
            <a:ext cx="12188826" cy="27432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rtl="0"/>
            <a:endParaRPr lang="el-GR" noProof="0" dirty="0"/>
          </a:p>
        </p:txBody>
      </p:sp>
      <p:sp>
        <p:nvSpPr>
          <p:cNvPr id="2" name="Θέση τίτλου 1"/>
          <p:cNvSpPr>
            <a:spLocks noGrp="1"/>
          </p:cNvSpPr>
          <p:nvPr>
            <p:ph type="title"/>
          </p:nvPr>
        </p:nvSpPr>
        <p:spPr>
          <a:xfrm>
            <a:off x="1341120" y="467360"/>
            <a:ext cx="9509760" cy="1233424"/>
          </a:xfrm>
          <a:prstGeom prst="rect">
            <a:avLst/>
          </a:prstGeom>
        </p:spPr>
        <p:txBody>
          <a:bodyPr vert="horz" lIns="91440" tIns="45720" rIns="91440" bIns="45720" rtlCol="0" anchor="b">
            <a:normAutofit/>
          </a:bodyPr>
          <a:lstStyle/>
          <a:p>
            <a:pPr rtl="0"/>
            <a:r>
              <a:rPr lang="el-GR" noProof="0" dirty="0"/>
              <a:t>Κάντε κλικ για να επεξεργαστείτε το Στυλ κύριου τίτλου</a:t>
            </a:r>
          </a:p>
        </p:txBody>
      </p:sp>
      <p:sp>
        <p:nvSpPr>
          <p:cNvPr id="3" name="Θέση κειμένου 2"/>
          <p:cNvSpPr>
            <a:spLocks noGrp="1"/>
          </p:cNvSpPr>
          <p:nvPr>
            <p:ph type="body" idx="1"/>
          </p:nvPr>
        </p:nvSpPr>
        <p:spPr>
          <a:xfrm>
            <a:off x="1341120" y="1901952"/>
            <a:ext cx="9509760" cy="4127627"/>
          </a:xfrm>
          <a:prstGeom prst="rect">
            <a:avLst/>
          </a:prstGeom>
        </p:spPr>
        <p:txBody>
          <a:bodyPr vert="horz" lIns="91440" tIns="45720" rIns="91440" bIns="45720" rtlCol="0">
            <a:normAutofit/>
          </a:bodyPr>
          <a:lstStyle/>
          <a:p>
            <a:pPr lvl="0"/>
            <a:r>
              <a:rPr lang="el-GR" dirty="0"/>
              <a:t>Επεξεργασία στυλ υποδείγματος κειμένου</a:t>
            </a:r>
          </a:p>
          <a:p>
            <a:pPr lvl="1" rtl="0"/>
            <a:r>
              <a:rPr lang="el-GR" noProof="0" dirty="0"/>
              <a:t>Δεύτερου επιπέδου</a:t>
            </a:r>
          </a:p>
          <a:p>
            <a:pPr lvl="2" rtl="0"/>
            <a:r>
              <a:rPr lang="el-GR" noProof="0" dirty="0"/>
              <a:t>Τρίτου επιπέδου</a:t>
            </a:r>
          </a:p>
          <a:p>
            <a:pPr lvl="3" rtl="0"/>
            <a:r>
              <a:rPr lang="el-GR" noProof="0" dirty="0"/>
              <a:t>Τέταρτου επιπέδου</a:t>
            </a:r>
          </a:p>
          <a:p>
            <a:pPr lvl="4" rtl="0"/>
            <a:r>
              <a:rPr lang="el-GR" noProof="0" dirty="0"/>
              <a:t>Πέμπτου επιπέδου</a:t>
            </a:r>
          </a:p>
        </p:txBody>
      </p:sp>
      <p:sp>
        <p:nvSpPr>
          <p:cNvPr id="5" name="Θέση υποσέλιδου 4"/>
          <p:cNvSpPr>
            <a:spLocks noGrp="1"/>
          </p:cNvSpPr>
          <p:nvPr>
            <p:ph type="ftr" sz="quarter" idx="3"/>
          </p:nvPr>
        </p:nvSpPr>
        <p:spPr>
          <a:xfrm>
            <a:off x="1341120" y="6601968"/>
            <a:ext cx="7159752" cy="237744"/>
          </a:xfrm>
          <a:prstGeom prst="rect">
            <a:avLst/>
          </a:prstGeom>
        </p:spPr>
        <p:txBody>
          <a:bodyPr vert="horz" lIns="91440" tIns="45720" rIns="91440" bIns="45720" rtlCol="0" anchor="ctr"/>
          <a:lstStyle>
            <a:lvl1pPr algn="l">
              <a:defRPr sz="1100" cap="all" baseline="0">
                <a:solidFill>
                  <a:schemeClr val="bg1">
                    <a:lumMod val="75000"/>
                  </a:schemeClr>
                </a:solidFill>
              </a:defRPr>
            </a:lvl1pPr>
          </a:lstStyle>
          <a:p>
            <a:pPr rtl="0"/>
            <a:r>
              <a:rPr lang="el-GR" noProof="0" dirty="0"/>
              <a:t>Προσθήκη υποσέλιδου</a:t>
            </a:r>
          </a:p>
        </p:txBody>
      </p:sp>
      <p:sp>
        <p:nvSpPr>
          <p:cNvPr id="4" name="Θέση ημερομηνίας 3"/>
          <p:cNvSpPr>
            <a:spLocks noGrp="1"/>
          </p:cNvSpPr>
          <p:nvPr>
            <p:ph type="dt" sz="half" idx="2"/>
          </p:nvPr>
        </p:nvSpPr>
        <p:spPr>
          <a:xfrm>
            <a:off x="8625840" y="6601968"/>
            <a:ext cx="1484376" cy="237744"/>
          </a:xfrm>
          <a:prstGeom prst="rect">
            <a:avLst/>
          </a:prstGeom>
        </p:spPr>
        <p:txBody>
          <a:bodyPr vert="horz" lIns="91440" tIns="45720" rIns="91440" bIns="45720" rtlCol="0" anchor="ctr"/>
          <a:lstStyle>
            <a:lvl1pPr algn="r">
              <a:lnSpc>
                <a:spcPct val="75000"/>
              </a:lnSpc>
              <a:defRPr sz="1100" baseline="0">
                <a:solidFill>
                  <a:schemeClr val="bg1">
                    <a:lumMod val="75000"/>
                  </a:schemeClr>
                </a:solidFill>
              </a:defRPr>
            </a:lvl1pPr>
          </a:lstStyle>
          <a:p>
            <a:fld id="{1F2EEC00-FDEC-465B-9320-1A92ABA9CD65}" type="datetime1">
              <a:rPr lang="el-GR" smtClean="0"/>
              <a:t>25/11/2022</a:t>
            </a:fld>
            <a:endParaRPr lang="el-GR" dirty="0"/>
          </a:p>
        </p:txBody>
      </p:sp>
      <p:sp>
        <p:nvSpPr>
          <p:cNvPr id="6" name="Θέση αριθμού διαφάνειας 5"/>
          <p:cNvSpPr>
            <a:spLocks noGrp="1"/>
          </p:cNvSpPr>
          <p:nvPr>
            <p:ph type="sldNum" sz="quarter" idx="4"/>
          </p:nvPr>
        </p:nvSpPr>
        <p:spPr>
          <a:xfrm>
            <a:off x="10210800" y="6601968"/>
            <a:ext cx="640080" cy="237744"/>
          </a:xfrm>
          <a:prstGeom prst="rect">
            <a:avLst/>
          </a:prstGeom>
        </p:spPr>
        <p:txBody>
          <a:bodyPr vert="horz" lIns="91440" tIns="45720" rIns="91440" bIns="45720" rtlCol="0" anchor="ctr"/>
          <a:lstStyle>
            <a:lvl1pPr algn="r">
              <a:defRPr sz="1100" baseline="0">
                <a:solidFill>
                  <a:schemeClr val="bg1">
                    <a:lumMod val="75000"/>
                  </a:schemeClr>
                </a:solidFill>
              </a:defRPr>
            </a:lvl1pPr>
          </a:lstStyle>
          <a:p>
            <a:pPr rtl="0"/>
            <a:fld id="{CA8D9AD5-F248-4919-864A-CFD76CC027D6}" type="slidenum">
              <a:rPr lang="el-GR" noProof="0" smtClean="0"/>
              <a:pPr/>
              <a:t>‹#›</a:t>
            </a:fld>
            <a:endParaRPr lang="el-GR" noProof="0" dirty="0"/>
          </a:p>
        </p:txBody>
      </p:sp>
    </p:spTree>
    <p:extLst>
      <p:ext uri="{BB962C8B-B14F-4D97-AF65-F5344CB8AC3E}">
        <p14:creationId xmlns:p14="http://schemas.microsoft.com/office/powerpoint/2010/main" val="2563760958"/>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marL="0" indent="0" algn="l" defTabSz="914400" rtl="0" eaLnBrk="1" latinLnBrk="0" hangingPunct="1">
        <a:lnSpc>
          <a:spcPct val="90000"/>
        </a:lnSpc>
        <a:spcBef>
          <a:spcPct val="0"/>
        </a:spcBef>
        <a:buFont typeface="Arial" pitchFamily="34" charset="0"/>
        <a:buNone/>
        <a:defRPr sz="3400" kern="1200">
          <a:solidFill>
            <a:schemeClr val="tx1"/>
          </a:solidFill>
          <a:latin typeface="+mj-lt"/>
          <a:ea typeface="+mj-ea"/>
          <a:cs typeface="+mj-cs"/>
        </a:defRPr>
      </a:lvl1pPr>
    </p:titleStyle>
    <p:bodyStyle>
      <a:lvl1pPr marL="274320" indent="-228600" algn="l" defTabSz="914400" rtl="0" eaLnBrk="1" latinLnBrk="0" hangingPunct="1">
        <a:lnSpc>
          <a:spcPct val="90000"/>
        </a:lnSpc>
        <a:spcBef>
          <a:spcPts val="1800"/>
        </a:spcBef>
        <a:buSzPct val="80000"/>
        <a:buFont typeface="Arial" pitchFamily="34" charset="0"/>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Arial"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Arial" pitchFamily="34" charset="0"/>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Font typeface="Arial"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Font typeface="Arial" pitchFamily="34" charset="0"/>
        <a:buChar char="•"/>
        <a:defRPr sz="1400" kern="1200" baseline="0">
          <a:solidFill>
            <a:schemeClr val="tx1"/>
          </a:solidFill>
          <a:latin typeface="+mn-lt"/>
          <a:ea typeface="+mn-ea"/>
          <a:cs typeface="+mn-cs"/>
        </a:defRPr>
      </a:lvl7pPr>
      <a:lvl8pPr marL="2514600" indent="-228600" algn="l" defTabSz="914400" rtl="0" eaLnBrk="1" latinLnBrk="0" hangingPunct="1">
        <a:lnSpc>
          <a:spcPct val="90000"/>
        </a:lnSpc>
        <a:spcBef>
          <a:spcPts val="800"/>
        </a:spcBef>
        <a:buFont typeface="Arial" pitchFamily="34" charset="0"/>
        <a:buChar char="•"/>
        <a:defRPr sz="1400" kern="1200" baseline="0">
          <a:solidFill>
            <a:schemeClr val="tx1"/>
          </a:solidFill>
          <a:latin typeface="+mn-lt"/>
          <a:ea typeface="+mn-ea"/>
          <a:cs typeface="+mn-cs"/>
        </a:defRPr>
      </a:lvl8pPr>
      <a:lvl9pPr marL="2834640" indent="-228600" algn="l" defTabSz="914400" rtl="0" eaLnBrk="1" latinLnBrk="0" hangingPunct="1">
        <a:lnSpc>
          <a:spcPct val="90000"/>
        </a:lnSpc>
        <a:spcBef>
          <a:spcPts val="800"/>
        </a:spcBef>
        <a:buFont typeface="Arial" pitchFamily="34" charset="0"/>
        <a:buChar char="•"/>
        <a:defRPr sz="14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6.png"/><Relationship Id="rId2" Type="http://schemas.openxmlformats.org/officeDocument/2006/relationships/notesSlide" Target="../notesSlides/notesSlide30.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7150" y="4722591"/>
            <a:ext cx="11947553" cy="50369"/>
          </a:xfrm>
        </p:spPr>
        <p:txBody>
          <a:bodyPr rtlCol="0">
            <a:noAutofit/>
          </a:bodyPr>
          <a:lstStyle/>
          <a:p>
            <a:pPr algn="ctr"/>
            <a:br>
              <a:rPr lang="en-US" sz="3600" dirty="0">
                <a:solidFill>
                  <a:schemeClr val="accent1">
                    <a:lumMod val="50000"/>
                  </a:schemeClr>
                </a:solidFill>
              </a:rPr>
            </a:br>
            <a:br>
              <a:rPr lang="en-US" sz="3600" dirty="0">
                <a:solidFill>
                  <a:schemeClr val="accent1">
                    <a:lumMod val="50000"/>
                  </a:schemeClr>
                </a:solidFill>
              </a:rPr>
            </a:br>
            <a:br>
              <a:rPr lang="en-US" sz="3600" dirty="0">
                <a:solidFill>
                  <a:schemeClr val="accent1">
                    <a:lumMod val="50000"/>
                  </a:schemeClr>
                </a:solidFill>
              </a:rPr>
            </a:br>
            <a:br>
              <a:rPr lang="el-GR" sz="1800" b="0" i="0" u="none" strike="noStrike" baseline="0" dirty="0">
                <a:solidFill>
                  <a:srgbClr val="000000"/>
                </a:solidFill>
                <a:latin typeface="Calibri" panose="020F0502020204030204" pitchFamily="34" charset="0"/>
              </a:rPr>
            </a:br>
            <a:br>
              <a:rPr lang="el-GR" sz="1800" b="0" i="0" u="none" strike="noStrike" baseline="0" dirty="0">
                <a:solidFill>
                  <a:srgbClr val="000000"/>
                </a:solidFill>
                <a:latin typeface="Calibri" panose="020F0502020204030204" pitchFamily="34" charset="0"/>
              </a:rPr>
            </a:br>
            <a:br>
              <a:rPr lang="el-GR" sz="1800" b="0" i="0" u="none" strike="noStrike" baseline="0" dirty="0">
                <a:solidFill>
                  <a:srgbClr val="000000"/>
                </a:solidFill>
                <a:latin typeface="Calibri" panose="020F0502020204030204" pitchFamily="34" charset="0"/>
              </a:rPr>
            </a:br>
            <a:br>
              <a:rPr lang="el-GR" sz="1800" b="0" i="0" u="none" strike="noStrike" baseline="0" dirty="0">
                <a:solidFill>
                  <a:srgbClr val="000000"/>
                </a:solidFill>
                <a:latin typeface="Calibri" panose="020F0502020204030204" pitchFamily="34" charset="0"/>
              </a:rPr>
            </a:br>
            <a:br>
              <a:rPr lang="el-GR" sz="1800" b="0" i="0" u="none" strike="noStrike" baseline="0" dirty="0">
                <a:solidFill>
                  <a:srgbClr val="000000"/>
                </a:solidFill>
                <a:latin typeface="Calibri" panose="020F0502020204030204" pitchFamily="34" charset="0"/>
              </a:rPr>
            </a:br>
            <a:br>
              <a:rPr lang="el-GR" sz="1800" b="0" i="0" u="none" strike="noStrike" baseline="0" dirty="0">
                <a:solidFill>
                  <a:srgbClr val="000000"/>
                </a:solidFill>
                <a:latin typeface="Calibri" panose="020F0502020204030204" pitchFamily="34" charset="0"/>
              </a:rPr>
            </a:br>
            <a:r>
              <a:rPr lang="el-GR" sz="2800" b="1" dirty="0">
                <a:solidFill>
                  <a:schemeClr val="bg1"/>
                </a:solidFill>
                <a:effectLst/>
                <a:latin typeface="Tahoma" panose="020B0604030504040204" pitchFamily="34" charset="0"/>
                <a:ea typeface="Times New Roman" panose="02020603050405020304" pitchFamily="18" charset="0"/>
              </a:rPr>
              <a:t>1η Συνεδρίαση Επιτροπής Παρακολούθησης</a:t>
            </a:r>
            <a:br>
              <a:rPr lang="el-GR" sz="4000" dirty="0">
                <a:solidFill>
                  <a:schemeClr val="bg1"/>
                </a:solidFill>
                <a:effectLst/>
                <a:latin typeface="Times New Roman" panose="02020603050405020304" pitchFamily="18" charset="0"/>
                <a:ea typeface="Times New Roman" panose="02020603050405020304" pitchFamily="18" charset="0"/>
              </a:rPr>
            </a:br>
            <a:r>
              <a:rPr lang="el-GR" sz="2800" b="1" dirty="0">
                <a:solidFill>
                  <a:schemeClr val="bg1"/>
                </a:solidFill>
                <a:effectLst/>
                <a:latin typeface="Tahoma" panose="020B0604030504040204" pitchFamily="34" charset="0"/>
              </a:rPr>
              <a:t>Περιφερειακού Προγράμματος  </a:t>
            </a:r>
            <a:br>
              <a:rPr lang="el-GR" sz="4400" b="1" dirty="0">
                <a:solidFill>
                  <a:schemeClr val="bg1"/>
                </a:solidFill>
                <a:effectLst/>
                <a:latin typeface="Arial" panose="020B0604020202020204" pitchFamily="34" charset="0"/>
              </a:rPr>
            </a:br>
            <a:r>
              <a:rPr lang="el-GR" sz="2800" b="1" dirty="0">
                <a:solidFill>
                  <a:schemeClr val="bg1"/>
                </a:solidFill>
                <a:effectLst/>
                <a:latin typeface="Tahoma" panose="020B0604030504040204" pitchFamily="34" charset="0"/>
              </a:rPr>
              <a:t>«Ανατολική Μακεδονία, Θράκη» 2021 - 2027</a:t>
            </a:r>
            <a:br>
              <a:rPr lang="el-GR" sz="2800" b="1" dirty="0">
                <a:solidFill>
                  <a:srgbClr val="1D5759"/>
                </a:solidFill>
                <a:effectLst/>
                <a:latin typeface="Calibri" panose="020F0502020204030204" pitchFamily="34" charset="0"/>
                <a:ea typeface="Calibri" panose="020F0502020204030204" pitchFamily="34" charset="0"/>
                <a:cs typeface="Times New Roman" panose="02020603050405020304" pitchFamily="18" charset="0"/>
              </a:rPr>
            </a:br>
            <a:br>
              <a:rPr lang="el-GR" sz="2800" b="1" dirty="0">
                <a:solidFill>
                  <a:srgbClr val="1D5759"/>
                </a:solidFill>
                <a:effectLst/>
                <a:latin typeface="Calibri" panose="020F0502020204030204" pitchFamily="34" charset="0"/>
                <a:ea typeface="Calibri" panose="020F0502020204030204" pitchFamily="34" charset="0"/>
                <a:cs typeface="Times New Roman" panose="02020603050405020304" pitchFamily="18" charset="0"/>
              </a:rPr>
            </a:br>
            <a:endParaRPr lang="el-GR" sz="2600" dirty="0">
              <a:solidFill>
                <a:schemeClr val="accent1">
                  <a:lumMod val="50000"/>
                </a:schemeClr>
              </a:solidFill>
            </a:endParaRPr>
          </a:p>
        </p:txBody>
      </p:sp>
      <p:sp>
        <p:nvSpPr>
          <p:cNvPr id="4" name="TextBox 3">
            <a:extLst>
              <a:ext uri="{FF2B5EF4-FFF2-40B4-BE49-F238E27FC236}">
                <a16:creationId xmlns:a16="http://schemas.microsoft.com/office/drawing/2014/main" id="{F303EB11-704E-4355-8D64-C002A00770C1}"/>
              </a:ext>
            </a:extLst>
          </p:cNvPr>
          <p:cNvSpPr txBox="1"/>
          <p:nvPr/>
        </p:nvSpPr>
        <p:spPr>
          <a:xfrm>
            <a:off x="2818313" y="140515"/>
            <a:ext cx="6147887" cy="1702774"/>
          </a:xfrm>
          <a:prstGeom prst="rect">
            <a:avLst/>
          </a:prstGeom>
          <a:noFill/>
        </p:spPr>
        <p:txBody>
          <a:bodyPr wrap="square" rtlCol="0">
            <a:spAutoFit/>
          </a:bodyPr>
          <a:lstStyle/>
          <a:p>
            <a:pPr marL="228600" indent="-228600" algn="ctr">
              <a:lnSpc>
                <a:spcPct val="107000"/>
              </a:lnSpc>
              <a:spcAft>
                <a:spcPts val="800"/>
              </a:spcAft>
            </a:pPr>
            <a:r>
              <a:rPr lang="el-GR" sz="2000" b="1" dirty="0">
                <a:solidFill>
                  <a:schemeClr val="accent4"/>
                </a:solidFill>
                <a:effectLst/>
                <a:latin typeface="Calibri" panose="020F0502020204030204" pitchFamily="34" charset="0"/>
                <a:ea typeface="Calibri" panose="020F0502020204030204" pitchFamily="34" charset="0"/>
                <a:cs typeface="Times New Roman" panose="02020603050405020304" pitchFamily="18" charset="0"/>
              </a:rPr>
              <a:t>ΠΕΡΙΦΕΡΕΙΑ ΑΝΑΤΟΛΙΚΗΣ ΜΑΚΕΔΟΝΙΑΣ ΚΑΙ ΘΡΑΚΗΣ</a:t>
            </a:r>
            <a:endParaRPr lang="el-GR" sz="2000" dirty="0">
              <a:solidFill>
                <a:schemeClr val="accent4"/>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l-GR" sz="2000" b="1" kern="1400" spc="25" dirty="0">
                <a:solidFill>
                  <a:schemeClr val="accent4"/>
                </a:solidFill>
                <a:effectLst/>
                <a:latin typeface="Calibri" panose="020F0502020204030204" pitchFamily="34" charset="0"/>
                <a:ea typeface="Calibri" panose="020F0502020204030204" pitchFamily="34" charset="0"/>
                <a:cs typeface="Cambria" panose="02040503050406030204" pitchFamily="18" charset="0"/>
              </a:rPr>
              <a:t>ΕΙΔΙΚΗ ΥΠΗΡΕΣΙΑ ΔΙΑΧΕΙΡΙΣΗΣ </a:t>
            </a:r>
            <a:endParaRPr lang="en-US" sz="2000" b="1" kern="1400" spc="25" dirty="0">
              <a:solidFill>
                <a:schemeClr val="accent4"/>
              </a:solidFill>
              <a:effectLst/>
              <a:latin typeface="Calibri" panose="020F0502020204030204" pitchFamily="34" charset="0"/>
              <a:ea typeface="Calibri" panose="020F0502020204030204" pitchFamily="34" charset="0"/>
              <a:cs typeface="Cambria" panose="02040503050406030204" pitchFamily="18" charset="0"/>
            </a:endParaRPr>
          </a:p>
          <a:p>
            <a:pPr algn="ctr">
              <a:lnSpc>
                <a:spcPct val="107000"/>
              </a:lnSpc>
              <a:spcAft>
                <a:spcPts val="800"/>
              </a:spcAft>
            </a:pPr>
            <a:r>
              <a:rPr lang="el-GR" sz="2000" b="1" kern="1400" spc="25" dirty="0">
                <a:solidFill>
                  <a:schemeClr val="accent4"/>
                </a:solidFill>
                <a:latin typeface="Calibri" panose="020F0502020204030204" pitchFamily="34" charset="0"/>
                <a:ea typeface="Calibri" panose="020F0502020204030204" pitchFamily="34" charset="0"/>
                <a:cs typeface="Cambria" panose="02040503050406030204" pitchFamily="18" charset="0"/>
              </a:rPr>
              <a:t>ΠΡΟΓΡΑΜΜΑΤΟΣ</a:t>
            </a:r>
            <a:r>
              <a:rPr lang="el-GR" sz="2000" b="1" kern="1400" spc="25" dirty="0">
                <a:solidFill>
                  <a:schemeClr val="accent4"/>
                </a:solidFill>
                <a:effectLst/>
                <a:latin typeface="Calibri" panose="020F0502020204030204" pitchFamily="34" charset="0"/>
                <a:ea typeface="Calibri" panose="020F0502020204030204" pitchFamily="34" charset="0"/>
                <a:cs typeface="Cambria" panose="02040503050406030204" pitchFamily="18" charset="0"/>
              </a:rPr>
              <a:t> </a:t>
            </a:r>
            <a:endParaRPr lang="el-GR" sz="2000" dirty="0">
              <a:solidFill>
                <a:schemeClr val="accent4"/>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l-GR" sz="2000" b="1" kern="1400" spc="25" dirty="0">
                <a:solidFill>
                  <a:schemeClr val="accent4"/>
                </a:solidFill>
                <a:effectLst/>
                <a:latin typeface="Calibri" panose="020F0502020204030204" pitchFamily="34" charset="0"/>
                <a:ea typeface="Calibri" panose="020F0502020204030204" pitchFamily="34" charset="0"/>
                <a:cs typeface="Cambria" panose="02040503050406030204" pitchFamily="18" charset="0"/>
              </a:rPr>
              <a:t>ΑΝΑΤΟΛΙΚΗ ΜΑΚΕΔΟΝΙΑ, ΘΡΑΚΗ</a:t>
            </a:r>
            <a:endParaRPr lang="el-GR" dirty="0"/>
          </a:p>
        </p:txBody>
      </p:sp>
      <p:pic>
        <p:nvPicPr>
          <p:cNvPr id="8" name="Εικόνα 7">
            <a:extLst>
              <a:ext uri="{FF2B5EF4-FFF2-40B4-BE49-F238E27FC236}">
                <a16:creationId xmlns:a16="http://schemas.microsoft.com/office/drawing/2014/main" id="{4CDAF767-5A49-4046-A7AB-ECAC1FF37F82}"/>
              </a:ext>
            </a:extLst>
          </p:cNvPr>
          <p:cNvPicPr>
            <a:picLocks noChangeAspect="1"/>
          </p:cNvPicPr>
          <p:nvPr/>
        </p:nvPicPr>
        <p:blipFill>
          <a:blip r:embed="rId3">
            <a:alphaModFix/>
          </a:blip>
          <a:stretch>
            <a:fillRect/>
          </a:stretch>
        </p:blipFill>
        <p:spPr>
          <a:xfrm>
            <a:off x="11274048" y="140515"/>
            <a:ext cx="800506" cy="532701"/>
          </a:xfrm>
          <a:prstGeom prst="rect">
            <a:avLst/>
          </a:prstGeom>
        </p:spPr>
      </p:pic>
      <p:pic>
        <p:nvPicPr>
          <p:cNvPr id="9" name="Εικόνα 8">
            <a:extLst>
              <a:ext uri="{FF2B5EF4-FFF2-40B4-BE49-F238E27FC236}">
                <a16:creationId xmlns:a16="http://schemas.microsoft.com/office/drawing/2014/main" id="{99E014A5-8BB7-4C07-84DC-B8985B6DBC00}"/>
              </a:ext>
            </a:extLst>
          </p:cNvPr>
          <p:cNvPicPr>
            <a:picLocks noChangeAspect="1"/>
          </p:cNvPicPr>
          <p:nvPr/>
        </p:nvPicPr>
        <p:blipFill>
          <a:blip r:embed="rId4">
            <a:alphaModFix/>
          </a:blip>
          <a:stretch>
            <a:fillRect/>
          </a:stretch>
        </p:blipFill>
        <p:spPr>
          <a:xfrm>
            <a:off x="10096094" y="105159"/>
            <a:ext cx="800506" cy="532701"/>
          </a:xfrm>
          <a:prstGeom prst="rect">
            <a:avLst/>
          </a:prstGeom>
        </p:spPr>
      </p:pic>
      <p:pic>
        <p:nvPicPr>
          <p:cNvPr id="7" name="Εικόνα 6">
            <a:extLst>
              <a:ext uri="{FF2B5EF4-FFF2-40B4-BE49-F238E27FC236}">
                <a16:creationId xmlns:a16="http://schemas.microsoft.com/office/drawing/2014/main" id="{C2A404D4-83DA-463B-B707-806D3DD8A66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446456"/>
            <a:ext cx="1613241" cy="1129003"/>
          </a:xfrm>
          <a:prstGeom prst="rect">
            <a:avLst/>
          </a:prstGeom>
        </p:spPr>
      </p:pic>
      <p:sp>
        <p:nvSpPr>
          <p:cNvPr id="6" name="Υπότιτλος 5">
            <a:extLst>
              <a:ext uri="{FF2B5EF4-FFF2-40B4-BE49-F238E27FC236}">
                <a16:creationId xmlns:a16="http://schemas.microsoft.com/office/drawing/2014/main" id="{4B8127C1-C9B5-46BA-97F4-EDF561486C33}"/>
              </a:ext>
            </a:extLst>
          </p:cNvPr>
          <p:cNvSpPr>
            <a:spLocks noGrp="1"/>
          </p:cNvSpPr>
          <p:nvPr>
            <p:ph type="subTitle" idx="1"/>
          </p:nvPr>
        </p:nvSpPr>
        <p:spPr>
          <a:xfrm>
            <a:off x="4334932" y="5520280"/>
            <a:ext cx="4523459" cy="1181100"/>
          </a:xfrm>
        </p:spPr>
        <p:txBody>
          <a:bodyPr>
            <a:normAutofit/>
          </a:bodyPr>
          <a:lstStyle/>
          <a:p>
            <a:pPr marL="0" marR="0" lvl="0" indent="0" algn="ctr" defTabSz="914400" rtl="0" eaLnBrk="1" fontAlgn="auto" latinLnBrk="0" hangingPunct="1">
              <a:lnSpc>
                <a:spcPct val="90000"/>
              </a:lnSpc>
              <a:spcBef>
                <a:spcPts val="0"/>
              </a:spcBef>
              <a:spcAft>
                <a:spcPts val="0"/>
              </a:spcAft>
              <a:buClrTx/>
              <a:buSzPct val="80000"/>
              <a:buFont typeface="Arial" pitchFamily="34" charset="0"/>
              <a:buNone/>
              <a:tabLst/>
              <a:defRPr/>
            </a:pPr>
            <a:endParaRPr kumimoji="0" lang="en-US" sz="2200" b="0" i="0" u="none" strike="noStrike" kern="1200" cap="all" spc="0" normalizeH="0" baseline="0" noProof="0" dirty="0">
              <a:ln>
                <a:noFill/>
              </a:ln>
              <a:solidFill>
                <a:prstClr val="white"/>
              </a:solidFill>
              <a:effectLst/>
              <a:uLnTx/>
              <a:uFillTx/>
              <a:latin typeface="Calibri"/>
              <a:ea typeface="+mn-ea"/>
              <a:cs typeface="+mn-cs"/>
            </a:endParaRPr>
          </a:p>
          <a:p>
            <a:pPr marL="0" marR="0" lvl="0" indent="0" algn="ctr" defTabSz="914400" rtl="0" eaLnBrk="1" fontAlgn="auto" latinLnBrk="0" hangingPunct="1">
              <a:lnSpc>
                <a:spcPct val="90000"/>
              </a:lnSpc>
              <a:spcBef>
                <a:spcPts val="0"/>
              </a:spcBef>
              <a:spcAft>
                <a:spcPts val="0"/>
              </a:spcAft>
              <a:buClrTx/>
              <a:buSzPct val="80000"/>
              <a:buFont typeface="Arial" pitchFamily="34" charset="0"/>
              <a:buNone/>
              <a:tabLst/>
              <a:defRPr/>
            </a:pPr>
            <a:r>
              <a:rPr kumimoji="0" lang="el-GR" sz="2200" b="0" i="0" u="none" strike="noStrike" kern="1200" cap="all" spc="0" normalizeH="0" baseline="0" noProof="0" dirty="0" err="1">
                <a:ln>
                  <a:noFill/>
                </a:ln>
                <a:solidFill>
                  <a:prstClr val="white"/>
                </a:solidFill>
                <a:effectLst/>
                <a:uLnTx/>
                <a:uFillTx/>
                <a:latin typeface="Calibri"/>
                <a:ea typeface="+mn-ea"/>
                <a:cs typeface="+mn-cs"/>
              </a:rPr>
              <a:t>αλεξανδρουπολη</a:t>
            </a:r>
            <a:r>
              <a:rPr kumimoji="0" lang="en-US" sz="2200" b="0" i="0" u="none" strike="noStrike" kern="1200" cap="all" spc="0" normalizeH="0" baseline="0" noProof="0" dirty="0">
                <a:ln>
                  <a:noFill/>
                </a:ln>
                <a:solidFill>
                  <a:prstClr val="white"/>
                </a:solidFill>
                <a:effectLst/>
                <a:uLnTx/>
                <a:uFillTx/>
                <a:latin typeface="Calibri"/>
                <a:ea typeface="+mn-ea"/>
                <a:cs typeface="+mn-cs"/>
              </a:rPr>
              <a:t> 25.11.202</a:t>
            </a:r>
            <a:r>
              <a:rPr kumimoji="0" lang="el-GR" sz="2200" b="0" i="0" u="none" strike="noStrike" kern="1200" cap="all" spc="0" normalizeH="0" baseline="0" noProof="0" dirty="0">
                <a:ln>
                  <a:noFill/>
                </a:ln>
                <a:solidFill>
                  <a:prstClr val="white"/>
                </a:solidFill>
                <a:effectLst/>
                <a:uLnTx/>
                <a:uFillTx/>
                <a:latin typeface="Calibri"/>
                <a:ea typeface="+mn-ea"/>
                <a:cs typeface="+mn-cs"/>
              </a:rPr>
              <a:t>2</a:t>
            </a:r>
          </a:p>
          <a:p>
            <a:endParaRPr lang="el-GR" sz="2800" dirty="0">
              <a:solidFill>
                <a:schemeClr val="accent4"/>
              </a:solidFill>
              <a:effectLst/>
              <a:latin typeface="Calibri" panose="020F0502020204030204" pitchFamily="34" charset="0"/>
              <a:ea typeface="Calibri" panose="020F0502020204030204" pitchFamily="34" charset="0"/>
              <a:cs typeface="Times New Roman" panose="02020603050405020304" pitchFamily="18" charset="0"/>
            </a:endParaRPr>
          </a:p>
          <a:p>
            <a:endParaRPr lang="el-GR" sz="2800" dirty="0"/>
          </a:p>
        </p:txBody>
      </p:sp>
      <p:pic>
        <p:nvPicPr>
          <p:cNvPr id="3" name="Picture 2">
            <a:extLst>
              <a:ext uri="{FF2B5EF4-FFF2-40B4-BE49-F238E27FC236}">
                <a16:creationId xmlns:a16="http://schemas.microsoft.com/office/drawing/2014/main" id="{9F74A4C0-7005-64B6-7A40-7C531D5DF47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7150" y="5880372"/>
            <a:ext cx="4152900" cy="95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3323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a:xfrm>
            <a:off x="791308" y="124461"/>
            <a:ext cx="10121118" cy="459739"/>
          </a:xfrm>
        </p:spPr>
        <p:txBody>
          <a:bodyPr rtlCol="0">
            <a:normAutofit fontScale="90000"/>
          </a:bodyPr>
          <a:lstStyle/>
          <a:p>
            <a:pPr rtl="0"/>
            <a:r>
              <a:rPr lang="el-GR" u="sng" dirty="0">
                <a:solidFill>
                  <a:schemeClr val="accent5"/>
                </a:solidFill>
              </a:rPr>
              <a:t>Λογική της Παρέμβασης    </a:t>
            </a:r>
            <a:r>
              <a:rPr lang="el-GR" dirty="0">
                <a:solidFill>
                  <a:schemeClr val="accent5"/>
                </a:solidFill>
              </a:rPr>
              <a:t>Στόχος Πολιτικής 1</a:t>
            </a:r>
          </a:p>
        </p:txBody>
      </p:sp>
      <p:sp>
        <p:nvSpPr>
          <p:cNvPr id="14" name="Θέση περιεχομένου 13"/>
          <p:cNvSpPr>
            <a:spLocks noGrp="1"/>
          </p:cNvSpPr>
          <p:nvPr>
            <p:ph idx="1"/>
          </p:nvPr>
        </p:nvSpPr>
        <p:spPr>
          <a:xfrm>
            <a:off x="642571" y="584200"/>
            <a:ext cx="10269855" cy="361272"/>
          </a:xfrm>
        </p:spPr>
        <p:txBody>
          <a:bodyPr rtlCol="0">
            <a:normAutofit lnSpcReduction="10000"/>
          </a:bodyPr>
          <a:lstStyle/>
          <a:p>
            <a:pPr marL="45720" indent="0" algn="just" rtl="0">
              <a:buNone/>
            </a:pPr>
            <a:r>
              <a:rPr lang="el-GR" b="1" dirty="0">
                <a:solidFill>
                  <a:schemeClr val="accent1"/>
                </a:solidFill>
              </a:rPr>
              <a:t>Προτεραιότητα 1: Προώθηση Επιχειρηματικότητας &amp; Καινοτομίας </a:t>
            </a:r>
          </a:p>
        </p:txBody>
      </p:sp>
      <p:graphicFrame>
        <p:nvGraphicFramePr>
          <p:cNvPr id="2" name="Πίνακας 1">
            <a:extLst>
              <a:ext uri="{FF2B5EF4-FFF2-40B4-BE49-F238E27FC236}">
                <a16:creationId xmlns:a16="http://schemas.microsoft.com/office/drawing/2014/main" id="{6FD80B7B-C6F8-4FD4-BA50-8B638F10DFA0}"/>
              </a:ext>
            </a:extLst>
          </p:cNvPr>
          <p:cNvGraphicFramePr>
            <a:graphicFrameLocks noGrp="1"/>
          </p:cNvGraphicFramePr>
          <p:nvPr/>
        </p:nvGraphicFramePr>
        <p:xfrm>
          <a:off x="228600" y="945472"/>
          <a:ext cx="11734800" cy="5638446"/>
        </p:xfrm>
        <a:graphic>
          <a:graphicData uri="http://schemas.openxmlformats.org/drawingml/2006/table">
            <a:tbl>
              <a:tblPr firstRow="1" firstCol="1" bandRow="1">
                <a:tableStyleId>{B301B821-A1FF-4177-AEE7-76D212191A09}</a:tableStyleId>
              </a:tblPr>
              <a:tblGrid>
                <a:gridCol w="5291667">
                  <a:extLst>
                    <a:ext uri="{9D8B030D-6E8A-4147-A177-3AD203B41FA5}">
                      <a16:colId xmlns:a16="http://schemas.microsoft.com/office/drawing/2014/main" val="278042349"/>
                    </a:ext>
                  </a:extLst>
                </a:gridCol>
                <a:gridCol w="6443133">
                  <a:extLst>
                    <a:ext uri="{9D8B030D-6E8A-4147-A177-3AD203B41FA5}">
                      <a16:colId xmlns:a16="http://schemas.microsoft.com/office/drawing/2014/main" val="636755295"/>
                    </a:ext>
                  </a:extLst>
                </a:gridCol>
              </a:tblGrid>
              <a:tr h="201091">
                <a:tc>
                  <a:txBody>
                    <a:bodyPr/>
                    <a:lstStyle/>
                    <a:p>
                      <a:pPr algn="ctr">
                        <a:lnSpc>
                          <a:spcPct val="107000"/>
                        </a:lnSpc>
                        <a:spcAft>
                          <a:spcPts val="800"/>
                        </a:spcAft>
                      </a:pPr>
                      <a:r>
                        <a:rPr lang="el-GR" sz="1300" dirty="0">
                          <a:effectLst/>
                        </a:rPr>
                        <a:t>Ειδικοί  Στόχοι  </a:t>
                      </a:r>
                      <a:endParaRPr lang="el-G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l-GR" sz="1300" dirty="0">
                          <a:effectLst/>
                        </a:rPr>
                        <a:t>Ενδεικτικές Δράσεις </a:t>
                      </a:r>
                      <a:endParaRPr lang="el-G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32050630"/>
                  </a:ext>
                </a:extLst>
              </a:tr>
              <a:tr h="1634961">
                <a:tc>
                  <a:txBody>
                    <a:bodyPr/>
                    <a:lstStyle/>
                    <a:p>
                      <a:pPr marL="0" indent="0" algn="just">
                        <a:lnSpc>
                          <a:spcPct val="100000"/>
                        </a:lnSpc>
                        <a:spcAft>
                          <a:spcPts val="0"/>
                        </a:spcAft>
                        <a:buNone/>
                      </a:pPr>
                      <a:r>
                        <a:rPr lang="el-GR" sz="2000" dirty="0">
                          <a:solidFill>
                            <a:schemeClr val="accent1">
                              <a:lumMod val="50000"/>
                            </a:schemeClr>
                          </a:solidFill>
                          <a:effectLst/>
                        </a:rPr>
                        <a:t>1</a:t>
                      </a:r>
                      <a:r>
                        <a:rPr lang="en-US" sz="2000" dirty="0" err="1">
                          <a:solidFill>
                            <a:schemeClr val="accent1">
                              <a:lumMod val="50000"/>
                            </a:schemeClr>
                          </a:solidFill>
                          <a:effectLst/>
                        </a:rPr>
                        <a:t>i</a:t>
                      </a:r>
                      <a:r>
                        <a:rPr lang="en-US" sz="2000" dirty="0">
                          <a:solidFill>
                            <a:schemeClr val="accent1">
                              <a:lumMod val="50000"/>
                            </a:schemeClr>
                          </a:solidFill>
                          <a:effectLst/>
                        </a:rPr>
                        <a:t>. </a:t>
                      </a:r>
                      <a:r>
                        <a:rPr lang="el-GR" sz="2000" dirty="0">
                          <a:solidFill>
                            <a:schemeClr val="accent1">
                              <a:lumMod val="50000"/>
                            </a:schemeClr>
                          </a:solidFill>
                          <a:effectLst/>
                        </a:rPr>
                        <a:t>Ανάπτυξη και ενίσχυση των ικανοτήτων έρευνας &amp; </a:t>
                      </a:r>
                      <a:r>
                        <a:rPr lang="el-GR" sz="2000">
                          <a:solidFill>
                            <a:schemeClr val="accent1">
                              <a:lumMod val="50000"/>
                            </a:schemeClr>
                          </a:solidFill>
                          <a:effectLst/>
                        </a:rPr>
                        <a:t>καινοτομίας  </a:t>
                      </a:r>
                      <a:r>
                        <a:rPr lang="el-GR" sz="2000" dirty="0">
                          <a:solidFill>
                            <a:schemeClr val="accent1">
                              <a:lumMod val="50000"/>
                            </a:schemeClr>
                          </a:solidFill>
                          <a:effectLst/>
                        </a:rPr>
                        <a:t>και αξιοποίηση των προηγμένων τεχνολογιών</a:t>
                      </a:r>
                      <a:endParaRPr lang="el-GR" sz="20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87313" lvl="0" indent="-87313" algn="l">
                        <a:lnSpc>
                          <a:spcPct val="100000"/>
                        </a:lnSpc>
                        <a:spcAft>
                          <a:spcPts val="0"/>
                        </a:spcAft>
                        <a:buFont typeface="Arial" panose="020B0604020202020204" pitchFamily="34" charset="0"/>
                        <a:buChar char="•"/>
                      </a:pPr>
                      <a:r>
                        <a:rPr lang="el-GR" sz="2200" kern="1200" dirty="0">
                          <a:solidFill>
                            <a:schemeClr val="accent1">
                              <a:lumMod val="50000"/>
                            </a:schemeClr>
                          </a:solidFill>
                          <a:effectLst/>
                          <a:latin typeface="+mn-lt"/>
                          <a:ea typeface="+mn-ea"/>
                          <a:cs typeface="+mn-cs"/>
                        </a:rPr>
                        <a:t>Στήριξη επιχειρήσεων για την ενίσχυση των επιδόσεών τους στην έρευνα, ανάπτυξη και καινοτομία καθώς και για τη συνεργασία τους με ερευνητικούς / ακαδημαϊκούς φορείς.</a:t>
                      </a:r>
                      <a:endParaRPr lang="en-US" sz="2200" kern="1200" dirty="0">
                        <a:solidFill>
                          <a:schemeClr val="accent1">
                            <a:lumMod val="50000"/>
                          </a:schemeClr>
                        </a:solidFill>
                        <a:effectLst/>
                        <a:latin typeface="+mn-lt"/>
                        <a:ea typeface="+mn-ea"/>
                        <a:cs typeface="+mn-cs"/>
                      </a:endParaRPr>
                    </a:p>
                    <a:p>
                      <a:pPr marL="87313" lvl="0" indent="-87313" algn="l">
                        <a:lnSpc>
                          <a:spcPct val="100000"/>
                        </a:lnSpc>
                        <a:spcAft>
                          <a:spcPts val="0"/>
                        </a:spcAft>
                        <a:buFont typeface="Arial" panose="020B0604020202020204" pitchFamily="34" charset="0"/>
                        <a:buChar char="•"/>
                      </a:pPr>
                      <a:endParaRPr lang="el-GR" sz="2200" kern="1200" dirty="0">
                        <a:solidFill>
                          <a:schemeClr val="accent1">
                            <a:lumMod val="50000"/>
                          </a:schemeClr>
                        </a:solidFill>
                        <a:effectLst/>
                        <a:latin typeface="+mn-lt"/>
                        <a:ea typeface="+mn-ea"/>
                        <a:cs typeface="+mn-cs"/>
                      </a:endParaRPr>
                    </a:p>
                  </a:txBody>
                  <a:tcPr marL="68580" marR="68580" marT="0" marB="0"/>
                </a:tc>
                <a:extLst>
                  <a:ext uri="{0D108BD9-81ED-4DB2-BD59-A6C34878D82A}">
                    <a16:rowId xmlns:a16="http://schemas.microsoft.com/office/drawing/2014/main" val="982171063"/>
                  </a:ext>
                </a:extLst>
              </a:tr>
              <a:tr h="1189062">
                <a:tc>
                  <a:txBody>
                    <a:bodyPr/>
                    <a:lstStyle/>
                    <a:p>
                      <a:pPr algn="just">
                        <a:lnSpc>
                          <a:spcPct val="100000"/>
                        </a:lnSpc>
                        <a:spcAft>
                          <a:spcPts val="0"/>
                        </a:spcAft>
                      </a:pPr>
                      <a:r>
                        <a:rPr lang="en-US" sz="2000" dirty="0">
                          <a:solidFill>
                            <a:schemeClr val="accent1">
                              <a:lumMod val="50000"/>
                            </a:schemeClr>
                          </a:solidFill>
                          <a:effectLst/>
                        </a:rPr>
                        <a:t>1ii. </a:t>
                      </a:r>
                      <a:r>
                        <a:rPr lang="el-GR" sz="2000" dirty="0">
                          <a:solidFill>
                            <a:schemeClr val="accent1">
                              <a:lumMod val="50000"/>
                            </a:schemeClr>
                          </a:solidFill>
                          <a:effectLst/>
                        </a:rPr>
                        <a:t>Εκμετάλλευση των οφελών της ψηφιοποίησης για τους πολίτες, τις επιχειρήσεις, τους ερευνητικούς οργανισμούς και τις δημόσιες αρχές</a:t>
                      </a:r>
                      <a:endParaRPr lang="el-GR" sz="20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87313" lvl="0" indent="-87313" algn="just">
                        <a:lnSpc>
                          <a:spcPct val="100000"/>
                        </a:lnSpc>
                        <a:spcAft>
                          <a:spcPts val="0"/>
                        </a:spcAft>
                        <a:buFont typeface="Arial" panose="020B0604020202020204" pitchFamily="34" charset="0"/>
                        <a:buChar char="•"/>
                      </a:pPr>
                      <a:r>
                        <a:rPr lang="el-GR" sz="2200" kern="1200" dirty="0">
                          <a:solidFill>
                            <a:schemeClr val="accent1">
                              <a:lumMod val="50000"/>
                            </a:schemeClr>
                          </a:solidFill>
                          <a:effectLst/>
                          <a:latin typeface="+mn-lt"/>
                          <a:ea typeface="+mn-ea"/>
                          <a:cs typeface="+mn-cs"/>
                        </a:rPr>
                        <a:t>Δράσεις Ψηφιοποίησης (Δημόσιων, Πολιτιστικών, Κοινωνικών, κ.ά., Φορέων).</a:t>
                      </a:r>
                    </a:p>
                  </a:txBody>
                  <a:tcPr marL="68580" marR="68580" marT="0" marB="0"/>
                </a:tc>
                <a:extLst>
                  <a:ext uri="{0D108BD9-81ED-4DB2-BD59-A6C34878D82A}">
                    <a16:rowId xmlns:a16="http://schemas.microsoft.com/office/drawing/2014/main" val="502130152"/>
                  </a:ext>
                </a:extLst>
              </a:tr>
              <a:tr h="2540281">
                <a:tc>
                  <a:txBody>
                    <a:bodyPr/>
                    <a:lstStyle/>
                    <a:p>
                      <a:pPr algn="just">
                        <a:lnSpc>
                          <a:spcPct val="100000"/>
                        </a:lnSpc>
                        <a:spcAft>
                          <a:spcPts val="0"/>
                        </a:spcAft>
                      </a:pPr>
                      <a:r>
                        <a:rPr lang="en-US" sz="2000" dirty="0">
                          <a:solidFill>
                            <a:schemeClr val="accent1">
                              <a:lumMod val="50000"/>
                            </a:schemeClr>
                          </a:solidFill>
                          <a:effectLst/>
                        </a:rPr>
                        <a:t>1iii. </a:t>
                      </a:r>
                      <a:r>
                        <a:rPr lang="el-GR" sz="2000" dirty="0">
                          <a:solidFill>
                            <a:schemeClr val="accent1">
                              <a:lumMod val="50000"/>
                            </a:schemeClr>
                          </a:solidFill>
                          <a:effectLst/>
                        </a:rPr>
                        <a:t>Ενίσχυση της βιώσιμης ανάπτυξης και της ανταγωνιστικότητας των ΜΜΕ και δημιουργία θέσεων εργασίας στις ΜΜΕ, μέσω παραγωγικών επενδύσεων</a:t>
                      </a:r>
                      <a:endParaRPr lang="el-GR" sz="20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285750" lvl="0" indent="-285750">
                        <a:lnSpc>
                          <a:spcPct val="100000"/>
                        </a:lnSpc>
                        <a:buFont typeface="Arial" panose="020B0604020202020204" pitchFamily="34" charset="0"/>
                        <a:buChar char="•"/>
                      </a:pPr>
                      <a:r>
                        <a:rPr lang="el-GR" sz="2200" kern="1200" dirty="0">
                          <a:solidFill>
                            <a:schemeClr val="accent1">
                              <a:lumMod val="50000"/>
                            </a:schemeClr>
                          </a:solidFill>
                          <a:effectLst/>
                          <a:latin typeface="+mn-lt"/>
                          <a:ea typeface="+mn-ea"/>
                          <a:cs typeface="+mn-cs"/>
                        </a:rPr>
                        <a:t>Ενίσχυση υφιστάμενων και ίδρυση επιχειρήσεων κατά προτεραιότητα σε τομείς της στρατηγικής RIS3, </a:t>
                      </a:r>
                    </a:p>
                    <a:p>
                      <a:pPr marL="285750" lvl="0" indent="-285750">
                        <a:lnSpc>
                          <a:spcPct val="100000"/>
                        </a:lnSpc>
                        <a:buFont typeface="Arial" panose="020B0604020202020204" pitchFamily="34" charset="0"/>
                        <a:buChar char="•"/>
                      </a:pPr>
                      <a:r>
                        <a:rPr lang="el-GR" sz="2200" kern="1200" dirty="0">
                          <a:solidFill>
                            <a:schemeClr val="accent1">
                              <a:lumMod val="50000"/>
                            </a:schemeClr>
                          </a:solidFill>
                          <a:effectLst/>
                          <a:latin typeface="+mn-lt"/>
                          <a:ea typeface="+mn-ea"/>
                          <a:cs typeface="+mn-cs"/>
                        </a:rPr>
                        <a:t>Ενίσχυση της εξωστρέφειας των επιχειρήσεων και στήριξη των εξαγωγών κατά προτεραιότητα σε τομείς της στρατηγικής RIS3</a:t>
                      </a:r>
                    </a:p>
                    <a:p>
                      <a:pPr marL="285750" indent="-285750">
                        <a:lnSpc>
                          <a:spcPct val="100000"/>
                        </a:lnSpc>
                        <a:buFont typeface="Arial" panose="020B0604020202020204" pitchFamily="34" charset="0"/>
                        <a:buChar char="•"/>
                      </a:pPr>
                      <a:r>
                        <a:rPr lang="el-GR" sz="2200" kern="1200" dirty="0">
                          <a:solidFill>
                            <a:schemeClr val="accent1">
                              <a:lumMod val="50000"/>
                            </a:schemeClr>
                          </a:solidFill>
                          <a:effectLst/>
                          <a:latin typeface="+mn-lt"/>
                          <a:ea typeface="+mn-ea"/>
                          <a:cs typeface="+mn-cs"/>
                        </a:rPr>
                        <a:t>Ανάπτυξη / αναβάθμιση μηχανισμών και δομών στήριξης επιχειρήσεων.</a:t>
                      </a:r>
                    </a:p>
                  </a:txBody>
                  <a:tcPr marL="68580" marR="68580" marT="0" marB="0"/>
                </a:tc>
                <a:extLst>
                  <a:ext uri="{0D108BD9-81ED-4DB2-BD59-A6C34878D82A}">
                    <a16:rowId xmlns:a16="http://schemas.microsoft.com/office/drawing/2014/main" val="1689579496"/>
                  </a:ext>
                </a:extLst>
              </a:tr>
            </a:tbl>
          </a:graphicData>
        </a:graphic>
      </p:graphicFrame>
    </p:spTree>
    <p:extLst>
      <p:ext uri="{BB962C8B-B14F-4D97-AF65-F5344CB8AC3E}">
        <p14:creationId xmlns:p14="http://schemas.microsoft.com/office/powerpoint/2010/main" val="3841390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Τίτλος 12">
            <a:extLst>
              <a:ext uri="{FF2B5EF4-FFF2-40B4-BE49-F238E27FC236}">
                <a16:creationId xmlns:a16="http://schemas.microsoft.com/office/drawing/2014/main" id="{0301C37F-6D4F-4547-9E55-E0C66230CC31}"/>
              </a:ext>
            </a:extLst>
          </p:cNvPr>
          <p:cNvSpPr>
            <a:spLocks noGrp="1"/>
          </p:cNvSpPr>
          <p:nvPr>
            <p:ph type="title"/>
          </p:nvPr>
        </p:nvSpPr>
        <p:spPr>
          <a:xfrm>
            <a:off x="1056953" y="96715"/>
            <a:ext cx="9509760" cy="923896"/>
          </a:xfrm>
        </p:spPr>
        <p:txBody>
          <a:bodyPr rtlCol="0">
            <a:normAutofit fontScale="90000"/>
          </a:bodyPr>
          <a:lstStyle/>
          <a:p>
            <a:pPr algn="ctr" rtl="0"/>
            <a:r>
              <a:rPr lang="el-GR" dirty="0">
                <a:solidFill>
                  <a:schemeClr val="accent5"/>
                </a:solidFill>
              </a:rPr>
              <a:t>Αποτύπωση Συνολικής Δημόσιας Δαπάνης Προγράμματος ΑΜΘ 2021-2027 ανά Ειδικό Στόχο και Προτεραιότητα</a:t>
            </a:r>
          </a:p>
        </p:txBody>
      </p:sp>
      <p:graphicFrame>
        <p:nvGraphicFramePr>
          <p:cNvPr id="6" name="Γράφημα 5">
            <a:extLst>
              <a:ext uri="{FF2B5EF4-FFF2-40B4-BE49-F238E27FC236}">
                <a16:creationId xmlns:a16="http://schemas.microsoft.com/office/drawing/2014/main" id="{E8D97113-D5D9-442A-9B65-9C42A8EAF91E}"/>
              </a:ext>
            </a:extLst>
          </p:cNvPr>
          <p:cNvGraphicFramePr>
            <a:graphicFrameLocks/>
          </p:cNvGraphicFramePr>
          <p:nvPr/>
        </p:nvGraphicFramePr>
        <p:xfrm>
          <a:off x="5811833" y="1497329"/>
          <a:ext cx="5857876" cy="386334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Γράφημα 8">
            <a:extLst>
              <a:ext uri="{FF2B5EF4-FFF2-40B4-BE49-F238E27FC236}">
                <a16:creationId xmlns:a16="http://schemas.microsoft.com/office/drawing/2014/main" id="{F4E84159-03A9-4495-8564-C2717B867F6E}"/>
              </a:ext>
            </a:extLst>
          </p:cNvPr>
          <p:cNvGraphicFramePr>
            <a:graphicFrameLocks/>
          </p:cNvGraphicFramePr>
          <p:nvPr>
            <p:extLst>
              <p:ext uri="{D42A27DB-BD31-4B8C-83A1-F6EECF244321}">
                <p14:modId xmlns:p14="http://schemas.microsoft.com/office/powerpoint/2010/main" val="841251491"/>
              </p:ext>
            </p:extLst>
          </p:nvPr>
        </p:nvGraphicFramePr>
        <p:xfrm>
          <a:off x="522291" y="1020611"/>
          <a:ext cx="11147418" cy="537172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33036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a:xfrm>
            <a:off x="961071" y="50093"/>
            <a:ext cx="9509760" cy="508663"/>
          </a:xfrm>
        </p:spPr>
        <p:txBody>
          <a:bodyPr rtlCol="0">
            <a:normAutofit fontScale="90000"/>
          </a:bodyPr>
          <a:lstStyle/>
          <a:p>
            <a:pPr rtl="0"/>
            <a:r>
              <a:rPr lang="el-GR" u="sng" dirty="0">
                <a:solidFill>
                  <a:schemeClr val="accent5"/>
                </a:solidFill>
              </a:rPr>
              <a:t>Λογική της Παρέμβασης    </a:t>
            </a:r>
            <a:r>
              <a:rPr lang="el-GR" dirty="0">
                <a:solidFill>
                  <a:schemeClr val="accent5"/>
                </a:solidFill>
              </a:rPr>
              <a:t>Στόχος Πολιτικής 2</a:t>
            </a:r>
          </a:p>
        </p:txBody>
      </p:sp>
      <p:sp>
        <p:nvSpPr>
          <p:cNvPr id="14" name="Θέση περιεχομένου 13"/>
          <p:cNvSpPr>
            <a:spLocks noGrp="1"/>
          </p:cNvSpPr>
          <p:nvPr>
            <p:ph idx="1"/>
          </p:nvPr>
        </p:nvSpPr>
        <p:spPr>
          <a:xfrm>
            <a:off x="948372" y="661520"/>
            <a:ext cx="10269855" cy="337547"/>
          </a:xfrm>
        </p:spPr>
        <p:txBody>
          <a:bodyPr rtlCol="0">
            <a:normAutofit fontScale="92500" lnSpcReduction="10000"/>
          </a:bodyPr>
          <a:lstStyle/>
          <a:p>
            <a:pPr marL="45720" indent="0" algn="just" rtl="0">
              <a:buNone/>
            </a:pPr>
            <a:r>
              <a:rPr lang="el-GR" b="1" dirty="0">
                <a:solidFill>
                  <a:schemeClr val="accent1"/>
                </a:solidFill>
              </a:rPr>
              <a:t>Προτεραιότητα 2:  Βιώσιμη διαχείριση πόρων και υποδομών </a:t>
            </a:r>
          </a:p>
        </p:txBody>
      </p:sp>
      <p:graphicFrame>
        <p:nvGraphicFramePr>
          <p:cNvPr id="3" name="Πίνακας 2">
            <a:extLst>
              <a:ext uri="{FF2B5EF4-FFF2-40B4-BE49-F238E27FC236}">
                <a16:creationId xmlns:a16="http://schemas.microsoft.com/office/drawing/2014/main" id="{CE12ED29-0CE0-4E06-8A62-A6B4E2F2D98E}"/>
              </a:ext>
            </a:extLst>
          </p:cNvPr>
          <p:cNvGraphicFramePr>
            <a:graphicFrameLocks noGrp="1"/>
          </p:cNvGraphicFramePr>
          <p:nvPr>
            <p:extLst>
              <p:ext uri="{D42A27DB-BD31-4B8C-83A1-F6EECF244321}">
                <p14:modId xmlns:p14="http://schemas.microsoft.com/office/powerpoint/2010/main" val="1143757615"/>
              </p:ext>
            </p:extLst>
          </p:nvPr>
        </p:nvGraphicFramePr>
        <p:xfrm>
          <a:off x="321733" y="999068"/>
          <a:ext cx="11523134" cy="5564831"/>
        </p:xfrm>
        <a:graphic>
          <a:graphicData uri="http://schemas.openxmlformats.org/drawingml/2006/table">
            <a:tbl>
              <a:tblPr firstRow="1" firstCol="1" bandRow="1">
                <a:tableStyleId>{B301B821-A1FF-4177-AEE7-76D212191A09}</a:tableStyleId>
              </a:tblPr>
              <a:tblGrid>
                <a:gridCol w="5230107">
                  <a:extLst>
                    <a:ext uri="{9D8B030D-6E8A-4147-A177-3AD203B41FA5}">
                      <a16:colId xmlns:a16="http://schemas.microsoft.com/office/drawing/2014/main" val="3365892649"/>
                    </a:ext>
                  </a:extLst>
                </a:gridCol>
                <a:gridCol w="6293027">
                  <a:extLst>
                    <a:ext uri="{9D8B030D-6E8A-4147-A177-3AD203B41FA5}">
                      <a16:colId xmlns:a16="http://schemas.microsoft.com/office/drawing/2014/main" val="1603891862"/>
                    </a:ext>
                  </a:extLst>
                </a:gridCol>
              </a:tblGrid>
              <a:tr h="312848">
                <a:tc>
                  <a:txBody>
                    <a:bodyPr/>
                    <a:lstStyle/>
                    <a:p>
                      <a:pPr algn="ctr">
                        <a:lnSpc>
                          <a:spcPct val="100000"/>
                        </a:lnSpc>
                        <a:spcAft>
                          <a:spcPts val="0"/>
                        </a:spcAft>
                      </a:pPr>
                      <a:r>
                        <a:rPr lang="el-GR" sz="1300" dirty="0">
                          <a:effectLst/>
                        </a:rPr>
                        <a:t>Ειδικοί Στόχοι</a:t>
                      </a:r>
                      <a:endParaRPr lang="el-G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6470" marR="46470" marT="0" marB="0" anchor="ctr"/>
                </a:tc>
                <a:tc>
                  <a:txBody>
                    <a:bodyPr/>
                    <a:lstStyle/>
                    <a:p>
                      <a:pPr algn="ctr">
                        <a:lnSpc>
                          <a:spcPct val="100000"/>
                        </a:lnSpc>
                        <a:spcAft>
                          <a:spcPts val="0"/>
                        </a:spcAft>
                      </a:pPr>
                      <a:r>
                        <a:rPr lang="el-GR" sz="1300" dirty="0">
                          <a:effectLst/>
                        </a:rPr>
                        <a:t>Ενδεικτικές Δράσεις</a:t>
                      </a:r>
                      <a:endParaRPr lang="el-G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6470" marR="46470" marT="0" marB="0" anchor="ctr"/>
                </a:tc>
                <a:extLst>
                  <a:ext uri="{0D108BD9-81ED-4DB2-BD59-A6C34878D82A}">
                    <a16:rowId xmlns:a16="http://schemas.microsoft.com/office/drawing/2014/main" val="248509747"/>
                  </a:ext>
                </a:extLst>
              </a:tr>
              <a:tr h="1400100">
                <a:tc>
                  <a:txBody>
                    <a:bodyPr/>
                    <a:lstStyle/>
                    <a:p>
                      <a:pPr algn="just">
                        <a:lnSpc>
                          <a:spcPct val="100000"/>
                        </a:lnSpc>
                        <a:spcAft>
                          <a:spcPts val="0"/>
                        </a:spcAft>
                      </a:pPr>
                      <a:r>
                        <a:rPr lang="el-GR" sz="2000" dirty="0">
                          <a:solidFill>
                            <a:schemeClr val="accent1">
                              <a:lumMod val="50000"/>
                            </a:schemeClr>
                          </a:solidFill>
                          <a:effectLst/>
                        </a:rPr>
                        <a:t>2i. Προώθηση της ενεργειακής απόδοσης και μείωση των εκπομπών αερίων του θερμοκηπίου</a:t>
                      </a:r>
                      <a:endParaRPr lang="en-US" sz="2000" dirty="0">
                        <a:solidFill>
                          <a:schemeClr val="accent1">
                            <a:lumMod val="50000"/>
                          </a:schemeClr>
                        </a:solidFill>
                        <a:effectLst/>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Δημόσια Δαπάνη </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40</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000</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000</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 </a:t>
                      </a:r>
                      <a:r>
                        <a:rPr kumimoji="0" lang="el-GR" sz="2400" b="1" i="0" u="none" strike="noStrike" kern="1200" cap="none" spc="0" normalizeH="0" baseline="0" noProof="0" dirty="0">
                          <a:ln>
                            <a:noFill/>
                          </a:ln>
                          <a:solidFill>
                            <a:prstClr val="black"/>
                          </a:solidFill>
                          <a:effectLst/>
                          <a:uLnTx/>
                          <a:uFillTx/>
                          <a:latin typeface="+mn-lt"/>
                          <a:ea typeface="+mn-ea"/>
                          <a:cs typeface="+mn-cs"/>
                        </a:rPr>
                        <a:t>€</a:t>
                      </a:r>
                      <a:endParaRPr lang="el-GR" sz="20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46470" marR="46470" marT="0" marB="0" anchor="ctr"/>
                </a:tc>
                <a:tc>
                  <a:txBody>
                    <a:bodyPr/>
                    <a:lstStyle/>
                    <a:p>
                      <a:pPr marL="87313" marR="0" lvl="0" indent="-87313" algn="just"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l-GR" sz="2000" kern="1200" dirty="0">
                          <a:solidFill>
                            <a:schemeClr val="accent1">
                              <a:lumMod val="50000"/>
                            </a:schemeClr>
                          </a:solidFill>
                          <a:effectLst/>
                          <a:latin typeface="+mn-lt"/>
                          <a:ea typeface="+mn-ea"/>
                          <a:cs typeface="+mn-cs"/>
                        </a:rPr>
                        <a:t>Δράσεις εξοικονόμησης ενέργειας σε δημόσια / δημοτικά κτίρια</a:t>
                      </a:r>
                      <a:r>
                        <a:rPr lang="en-US" sz="2000" kern="1200" dirty="0">
                          <a:solidFill>
                            <a:schemeClr val="accent1">
                              <a:lumMod val="50000"/>
                            </a:schemeClr>
                          </a:solidFill>
                          <a:effectLst/>
                          <a:latin typeface="+mn-lt"/>
                          <a:ea typeface="+mn-ea"/>
                          <a:cs typeface="+mn-cs"/>
                        </a:rPr>
                        <a:t> </a:t>
                      </a:r>
                      <a:r>
                        <a:rPr lang="el-GR" sz="2000" kern="1200" dirty="0">
                          <a:solidFill>
                            <a:schemeClr val="accent1">
                              <a:lumMod val="50000"/>
                            </a:schemeClr>
                          </a:solidFill>
                          <a:effectLst/>
                          <a:latin typeface="+mn-lt"/>
                          <a:ea typeface="+mn-ea"/>
                          <a:cs typeface="+mn-cs"/>
                        </a:rPr>
                        <a:t>περιφερειακής και τοπικής αρμοδιότητας σε τομείς όπως υγεία, εκπαίδευση, αθλητισμός, πολιτισμός, δημόσια διοίκηση και αυτοδιοίκηση κ.α.</a:t>
                      </a:r>
                    </a:p>
                  </a:txBody>
                  <a:tcPr marL="46470" marR="46470" marT="0" marB="0" anchor="ctr"/>
                </a:tc>
                <a:extLst>
                  <a:ext uri="{0D108BD9-81ED-4DB2-BD59-A6C34878D82A}">
                    <a16:rowId xmlns:a16="http://schemas.microsoft.com/office/drawing/2014/main" val="1986304474"/>
                  </a:ext>
                </a:extLst>
              </a:tr>
              <a:tr h="1565794">
                <a:tc>
                  <a:txBody>
                    <a:bodyPr/>
                    <a:lstStyle/>
                    <a:p>
                      <a:pPr algn="just">
                        <a:lnSpc>
                          <a:spcPct val="100000"/>
                        </a:lnSpc>
                        <a:spcAft>
                          <a:spcPts val="0"/>
                        </a:spcAft>
                      </a:pPr>
                      <a:r>
                        <a:rPr lang="el-GR" sz="2000" dirty="0">
                          <a:solidFill>
                            <a:schemeClr val="accent1">
                              <a:lumMod val="50000"/>
                            </a:schemeClr>
                          </a:solidFill>
                          <a:effectLst/>
                        </a:rPr>
                        <a:t>2ii. Προώθηση των Ανανεώσιμων Πηγών Ενέργειας σύμφωνα με την Οδηγία (ΕΕ) 2018/2001, συμπεριλαμβανομένων των κριτηρίων βιωσιμότητας που καθορίζονται σε αυτήν.</a:t>
                      </a:r>
                      <a:r>
                        <a:rPr lang="en-US" sz="2000" dirty="0">
                          <a:solidFill>
                            <a:schemeClr val="accent1">
                              <a:lumMod val="50000"/>
                            </a:schemeClr>
                          </a:solidFill>
                          <a:effectLst/>
                        </a:rPr>
                        <a:t>   </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Δημόσια Δαπάνη </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10</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000</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000</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 </a:t>
                      </a:r>
                      <a:r>
                        <a:rPr kumimoji="0" lang="el-GR" sz="2400" b="1" i="0" u="none" strike="noStrike" kern="1200" cap="none" spc="0" normalizeH="0" baseline="0" noProof="0" dirty="0">
                          <a:ln>
                            <a:noFill/>
                          </a:ln>
                          <a:solidFill>
                            <a:prstClr val="black"/>
                          </a:solidFill>
                          <a:effectLst/>
                          <a:uLnTx/>
                          <a:uFillTx/>
                          <a:latin typeface="+mn-lt"/>
                          <a:ea typeface="+mn-ea"/>
                          <a:cs typeface="+mn-cs"/>
                        </a:rPr>
                        <a:t>€</a:t>
                      </a:r>
                      <a:endParaRPr lang="el-GR" sz="20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46470" marR="46470" marT="0" marB="0" anchor="ctr"/>
                </a:tc>
                <a:tc>
                  <a:txBody>
                    <a:bodyPr/>
                    <a:lstStyle/>
                    <a:p>
                      <a:pPr marL="87313" lvl="0" indent="-87313" algn="just">
                        <a:lnSpc>
                          <a:spcPct val="100000"/>
                        </a:lnSpc>
                        <a:spcAft>
                          <a:spcPts val="0"/>
                        </a:spcAft>
                        <a:buFont typeface="Symbol" panose="05050102010706020507" pitchFamily="18" charset="2"/>
                        <a:buChar char=""/>
                      </a:pPr>
                      <a:r>
                        <a:rPr lang="el-GR" sz="2000" dirty="0">
                          <a:solidFill>
                            <a:schemeClr val="accent1">
                              <a:lumMod val="50000"/>
                            </a:schemeClr>
                          </a:solidFill>
                          <a:effectLst/>
                        </a:rPr>
                        <a:t>Ανάπτυξη βασικών υποδομών και εφαρμογών για την αξιοποίηση της γεωθερμίας σε αστικές, αγροτικές και βιομηχανικές περιοχές.</a:t>
                      </a:r>
                      <a:endParaRPr lang="en-US" sz="2000" dirty="0">
                        <a:solidFill>
                          <a:schemeClr val="accent1">
                            <a:lumMod val="50000"/>
                          </a:schemeClr>
                        </a:solidFill>
                        <a:effectLst/>
                      </a:endParaRPr>
                    </a:p>
                    <a:p>
                      <a:pPr marL="0" lvl="0" indent="0" algn="l">
                        <a:lnSpc>
                          <a:spcPct val="100000"/>
                        </a:lnSpc>
                        <a:spcAft>
                          <a:spcPts val="0"/>
                        </a:spcAft>
                        <a:buFont typeface="Symbol" panose="05050102010706020507" pitchFamily="18" charset="2"/>
                        <a:buNone/>
                      </a:pPr>
                      <a:endParaRPr lang="el-GR" sz="2000" dirty="0">
                        <a:solidFill>
                          <a:schemeClr val="accent1">
                            <a:lumMod val="50000"/>
                          </a:schemeClr>
                        </a:solidFill>
                        <a:effectLst/>
                      </a:endParaRPr>
                    </a:p>
                  </a:txBody>
                  <a:tcPr marL="46470" marR="46470" marT="0" marB="0" anchor="ctr"/>
                </a:tc>
                <a:extLst>
                  <a:ext uri="{0D108BD9-81ED-4DB2-BD59-A6C34878D82A}">
                    <a16:rowId xmlns:a16="http://schemas.microsoft.com/office/drawing/2014/main" val="3397764744"/>
                  </a:ext>
                </a:extLst>
              </a:tr>
              <a:tr h="2266923">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l-GR" sz="2000" dirty="0">
                          <a:solidFill>
                            <a:schemeClr val="accent1">
                              <a:lumMod val="50000"/>
                            </a:schemeClr>
                          </a:solidFill>
                          <a:effectLst/>
                        </a:rPr>
                        <a:t>2iv. Προώθηση της προσαρμογής στην κλιματική αλλαγή και της πρόληψης του κινδύνου καταστροφών, της ανθεκτικότητας, λαμβάνοντας υπόψη προσεγγίσεις που βασίζονται στο οικοσύστημα.</a:t>
                      </a:r>
                      <a:r>
                        <a:rPr lang="en-US" sz="2000" dirty="0">
                          <a:solidFill>
                            <a:schemeClr val="accent1">
                              <a:lumMod val="50000"/>
                            </a:schemeClr>
                          </a:solidFill>
                          <a:effectLst/>
                        </a:rPr>
                        <a:t>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Δημόσια Δαπάνη </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25</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000</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000</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 </a:t>
                      </a:r>
                      <a:r>
                        <a:rPr kumimoji="0" lang="el-GR" sz="2400" b="1" i="0" u="none" strike="noStrike" kern="1200" cap="none" spc="0" normalizeH="0" baseline="0" noProof="0" dirty="0">
                          <a:ln>
                            <a:noFill/>
                          </a:ln>
                          <a:solidFill>
                            <a:prstClr val="black"/>
                          </a:solidFill>
                          <a:effectLst/>
                          <a:uLnTx/>
                          <a:uFillTx/>
                          <a:latin typeface="+mn-lt"/>
                          <a:ea typeface="+mn-ea"/>
                          <a:cs typeface="+mn-cs"/>
                        </a:rPr>
                        <a:t>€</a:t>
                      </a:r>
                      <a:endParaRPr lang="el-GR" sz="2000" dirty="0">
                        <a:solidFill>
                          <a:schemeClr val="accent1">
                            <a:lumMod val="50000"/>
                          </a:schemeClr>
                        </a:solidFill>
                        <a:effectLst/>
                      </a:endParaRPr>
                    </a:p>
                  </a:txBody>
                  <a:tcPr marL="46470" marR="46470" marT="0" marB="0" anchor="ctr"/>
                </a:tc>
                <a:tc>
                  <a:txBody>
                    <a:bodyPr/>
                    <a:lstStyle/>
                    <a:p>
                      <a:pPr marL="285750" lvl="0" indent="-285750" algn="just">
                        <a:lnSpc>
                          <a:spcPct val="100000"/>
                        </a:lnSpc>
                        <a:buFont typeface="Arial" panose="020B0604020202020204" pitchFamily="34" charset="0"/>
                        <a:buChar char="•"/>
                      </a:pPr>
                      <a:r>
                        <a:rPr lang="el-GR" sz="2000" kern="1200" dirty="0">
                          <a:solidFill>
                            <a:schemeClr val="accent1">
                              <a:lumMod val="50000"/>
                            </a:schemeClr>
                          </a:solidFill>
                          <a:effectLst/>
                          <a:latin typeface="+mn-lt"/>
                          <a:ea typeface="+mn-ea"/>
                          <a:cs typeface="+mn-cs"/>
                        </a:rPr>
                        <a:t>Κατασκευή έργων αντιπλημμυρικής προστασίας, συμπεριλαμβανομένων των πράσινων υποδομών, </a:t>
                      </a:r>
                    </a:p>
                    <a:p>
                      <a:pPr marL="285750" indent="-285750" algn="just">
                        <a:lnSpc>
                          <a:spcPct val="100000"/>
                        </a:lnSpc>
                        <a:buFont typeface="Arial" panose="020B0604020202020204" pitchFamily="34" charset="0"/>
                        <a:buChar char="•"/>
                      </a:pPr>
                      <a:r>
                        <a:rPr lang="el-GR" sz="2000" kern="1200" dirty="0">
                          <a:solidFill>
                            <a:schemeClr val="accent1">
                              <a:lumMod val="50000"/>
                            </a:schemeClr>
                          </a:solidFill>
                          <a:effectLst/>
                          <a:latin typeface="+mn-lt"/>
                          <a:ea typeface="+mn-ea"/>
                          <a:cs typeface="+mn-cs"/>
                        </a:rPr>
                        <a:t>Ενίσχυση υποδομών πολιτικής προστασίας για πρόληψη και διαχείριση κινδύνων που συνδέονται με το κλίμα..</a:t>
                      </a:r>
                    </a:p>
                  </a:txBody>
                  <a:tcPr marL="46470" marR="46470" marT="0" marB="0" anchor="ctr"/>
                </a:tc>
                <a:extLst>
                  <a:ext uri="{0D108BD9-81ED-4DB2-BD59-A6C34878D82A}">
                    <a16:rowId xmlns:a16="http://schemas.microsoft.com/office/drawing/2014/main" val="191287069"/>
                  </a:ext>
                </a:extLst>
              </a:tr>
            </a:tbl>
          </a:graphicData>
        </a:graphic>
      </p:graphicFrame>
    </p:spTree>
    <p:extLst>
      <p:ext uri="{BB962C8B-B14F-4D97-AF65-F5344CB8AC3E}">
        <p14:creationId xmlns:p14="http://schemas.microsoft.com/office/powerpoint/2010/main" val="58942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a:xfrm>
            <a:off x="649817" y="52098"/>
            <a:ext cx="9509760" cy="500616"/>
          </a:xfrm>
        </p:spPr>
        <p:txBody>
          <a:bodyPr rtlCol="0">
            <a:normAutofit fontScale="90000"/>
          </a:bodyPr>
          <a:lstStyle/>
          <a:p>
            <a:pPr rtl="0"/>
            <a:r>
              <a:rPr lang="el-GR" u="sng" dirty="0">
                <a:solidFill>
                  <a:schemeClr val="accent5"/>
                </a:solidFill>
              </a:rPr>
              <a:t>Λογική της Παρέμβασης    </a:t>
            </a:r>
            <a:r>
              <a:rPr lang="el-GR" dirty="0">
                <a:solidFill>
                  <a:schemeClr val="accent5"/>
                </a:solidFill>
              </a:rPr>
              <a:t>Στόχος Πολιτικής 2</a:t>
            </a:r>
          </a:p>
        </p:txBody>
      </p:sp>
      <p:sp>
        <p:nvSpPr>
          <p:cNvPr id="14" name="Θέση περιεχομένου 13"/>
          <p:cNvSpPr>
            <a:spLocks noGrp="1"/>
          </p:cNvSpPr>
          <p:nvPr>
            <p:ph idx="1"/>
          </p:nvPr>
        </p:nvSpPr>
        <p:spPr>
          <a:xfrm>
            <a:off x="581350" y="524975"/>
            <a:ext cx="10269855" cy="373661"/>
          </a:xfrm>
        </p:spPr>
        <p:txBody>
          <a:bodyPr rtlCol="0">
            <a:normAutofit/>
          </a:bodyPr>
          <a:lstStyle/>
          <a:p>
            <a:pPr marL="45720" indent="0" algn="just" rtl="0">
              <a:buNone/>
            </a:pPr>
            <a:r>
              <a:rPr lang="el-GR" b="1" dirty="0">
                <a:solidFill>
                  <a:schemeClr val="accent1"/>
                </a:solidFill>
              </a:rPr>
              <a:t>Προτεραιότητα 2:  Βιώσιμη διαχείριση πόρων και υποδομών </a:t>
            </a:r>
          </a:p>
        </p:txBody>
      </p:sp>
      <p:graphicFrame>
        <p:nvGraphicFramePr>
          <p:cNvPr id="3" name="Πίνακας 2">
            <a:extLst>
              <a:ext uri="{FF2B5EF4-FFF2-40B4-BE49-F238E27FC236}">
                <a16:creationId xmlns:a16="http://schemas.microsoft.com/office/drawing/2014/main" id="{CE12ED29-0CE0-4E06-8A62-A6B4E2F2D98E}"/>
              </a:ext>
            </a:extLst>
          </p:cNvPr>
          <p:cNvGraphicFramePr>
            <a:graphicFrameLocks noGrp="1"/>
          </p:cNvGraphicFramePr>
          <p:nvPr>
            <p:extLst>
              <p:ext uri="{D42A27DB-BD31-4B8C-83A1-F6EECF244321}">
                <p14:modId xmlns:p14="http://schemas.microsoft.com/office/powerpoint/2010/main" val="1516590743"/>
              </p:ext>
            </p:extLst>
          </p:nvPr>
        </p:nvGraphicFramePr>
        <p:xfrm>
          <a:off x="279400" y="855102"/>
          <a:ext cx="11633199" cy="5545697"/>
        </p:xfrm>
        <a:graphic>
          <a:graphicData uri="http://schemas.openxmlformats.org/drawingml/2006/table">
            <a:tbl>
              <a:tblPr firstRow="1" firstCol="1" bandRow="1">
                <a:tableStyleId>{B301B821-A1FF-4177-AEE7-76D212191A09}</a:tableStyleId>
              </a:tblPr>
              <a:tblGrid>
                <a:gridCol w="3234267">
                  <a:extLst>
                    <a:ext uri="{9D8B030D-6E8A-4147-A177-3AD203B41FA5}">
                      <a16:colId xmlns:a16="http://schemas.microsoft.com/office/drawing/2014/main" val="3365892649"/>
                    </a:ext>
                  </a:extLst>
                </a:gridCol>
                <a:gridCol w="8398932">
                  <a:extLst>
                    <a:ext uri="{9D8B030D-6E8A-4147-A177-3AD203B41FA5}">
                      <a16:colId xmlns:a16="http://schemas.microsoft.com/office/drawing/2014/main" val="1603891862"/>
                    </a:ext>
                  </a:extLst>
                </a:gridCol>
              </a:tblGrid>
              <a:tr h="315772">
                <a:tc>
                  <a:txBody>
                    <a:bodyPr/>
                    <a:lstStyle/>
                    <a:p>
                      <a:pPr algn="ctr">
                        <a:lnSpc>
                          <a:spcPct val="100000"/>
                        </a:lnSpc>
                        <a:spcAft>
                          <a:spcPts val="0"/>
                        </a:spcAft>
                      </a:pPr>
                      <a:r>
                        <a:rPr lang="el-GR" sz="1300" dirty="0">
                          <a:effectLst/>
                        </a:rPr>
                        <a:t>Ειδικοί Στόχοι</a:t>
                      </a:r>
                      <a:endParaRPr lang="el-G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6470" marR="46470" marT="0" marB="0" anchor="ctr"/>
                </a:tc>
                <a:tc>
                  <a:txBody>
                    <a:bodyPr/>
                    <a:lstStyle/>
                    <a:p>
                      <a:pPr algn="ctr">
                        <a:lnSpc>
                          <a:spcPct val="100000"/>
                        </a:lnSpc>
                        <a:spcAft>
                          <a:spcPts val="0"/>
                        </a:spcAft>
                      </a:pPr>
                      <a:r>
                        <a:rPr lang="el-GR" sz="1300" dirty="0">
                          <a:effectLst/>
                        </a:rPr>
                        <a:t>Ενδεικτικές Δράσεις</a:t>
                      </a:r>
                      <a:endParaRPr lang="el-G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6470" marR="46470" marT="0" marB="0" anchor="ctr"/>
                </a:tc>
                <a:extLst>
                  <a:ext uri="{0D108BD9-81ED-4DB2-BD59-A6C34878D82A}">
                    <a16:rowId xmlns:a16="http://schemas.microsoft.com/office/drawing/2014/main" val="248509747"/>
                  </a:ext>
                </a:extLst>
              </a:tr>
              <a:tr h="5229925">
                <a:tc>
                  <a:txBody>
                    <a:bodyPr/>
                    <a:lstStyle/>
                    <a:p>
                      <a:pPr algn="just">
                        <a:lnSpc>
                          <a:spcPct val="100000"/>
                        </a:lnSpc>
                        <a:spcAft>
                          <a:spcPts val="0"/>
                        </a:spcAft>
                      </a:pPr>
                      <a:r>
                        <a:rPr lang="en-US" sz="1800" dirty="0">
                          <a:solidFill>
                            <a:schemeClr val="accent1">
                              <a:lumMod val="50000"/>
                            </a:schemeClr>
                          </a:solidFill>
                          <a:effectLst/>
                        </a:rPr>
                        <a:t>2</a:t>
                      </a:r>
                      <a:r>
                        <a:rPr lang="el-GR" sz="1800" dirty="0">
                          <a:solidFill>
                            <a:schemeClr val="accent1">
                              <a:lumMod val="50000"/>
                            </a:schemeClr>
                          </a:solidFill>
                          <a:effectLst/>
                        </a:rPr>
                        <a:t>v. Προαγωγή της πρόσβασης στο νερό και</a:t>
                      </a:r>
                      <a:r>
                        <a:rPr lang="en-US" sz="1800" dirty="0">
                          <a:solidFill>
                            <a:schemeClr val="accent1">
                              <a:lumMod val="50000"/>
                            </a:schemeClr>
                          </a:solidFill>
                          <a:effectLst/>
                        </a:rPr>
                        <a:t> </a:t>
                      </a:r>
                      <a:r>
                        <a:rPr lang="el-GR" sz="1800" dirty="0">
                          <a:solidFill>
                            <a:schemeClr val="accent1">
                              <a:lumMod val="50000"/>
                            </a:schemeClr>
                          </a:solidFill>
                          <a:effectLst/>
                        </a:rPr>
                        <a:t> της βιώσιμης διαχείρισης του νερού.</a:t>
                      </a:r>
                    </a:p>
                    <a:p>
                      <a:pPr algn="l">
                        <a:lnSpc>
                          <a:spcPct val="100000"/>
                        </a:lnSpc>
                        <a:spcAft>
                          <a:spcPts val="0"/>
                        </a:spcAft>
                      </a:pPr>
                      <a:r>
                        <a:rPr lang="el-GR" sz="1800" dirty="0">
                          <a:solidFill>
                            <a:schemeClr val="accent1">
                              <a:lumMod val="50000"/>
                            </a:schemeClr>
                          </a:solidFill>
                          <a:effectLst/>
                        </a:rPr>
                        <a:t> </a:t>
                      </a:r>
                      <a:endParaRPr lang="en-US" sz="1800" dirty="0">
                        <a:solidFill>
                          <a:schemeClr val="accent1">
                            <a:lumMod val="50000"/>
                          </a:schemeClr>
                        </a:solidFill>
                        <a:effectLst/>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Δημόσια Δαπάνη </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54</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018</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926</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 </a:t>
                      </a:r>
                      <a:r>
                        <a:rPr kumimoji="0" lang="el-GR" sz="2400" b="1" i="0" u="none" strike="noStrike" kern="1200" cap="none" spc="0" normalizeH="0" baseline="0" noProof="0" dirty="0">
                          <a:ln>
                            <a:noFill/>
                          </a:ln>
                          <a:solidFill>
                            <a:prstClr val="black"/>
                          </a:solidFill>
                          <a:effectLst/>
                          <a:uLnTx/>
                          <a:uFillTx/>
                          <a:latin typeface="+mn-lt"/>
                          <a:ea typeface="+mn-ea"/>
                          <a:cs typeface="+mn-cs"/>
                        </a:rPr>
                        <a:t>€</a:t>
                      </a:r>
                    </a:p>
                    <a:p>
                      <a:pPr algn="l">
                        <a:lnSpc>
                          <a:spcPct val="100000"/>
                        </a:lnSpc>
                        <a:spcAft>
                          <a:spcPts val="0"/>
                        </a:spcAft>
                      </a:pPr>
                      <a:endParaRPr lang="el-GR" sz="18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46470" marR="46470" marT="0" marB="0" anchor="ctr"/>
                </a:tc>
                <a:tc>
                  <a:txBody>
                    <a:bodyPr/>
                    <a:lstStyle/>
                    <a:p>
                      <a:pPr marL="285750" lvl="0" indent="-285750" defTabSz="914400" rtl="0" eaLnBrk="1" latinLnBrk="0" hangingPunct="1">
                        <a:lnSpc>
                          <a:spcPct val="100000"/>
                        </a:lnSpc>
                        <a:spcAft>
                          <a:spcPts val="0"/>
                        </a:spcAft>
                        <a:buFont typeface="Arial" panose="020B0604020202020204" pitchFamily="34" charset="0"/>
                        <a:buChar char="•"/>
                      </a:pPr>
                      <a:r>
                        <a:rPr lang="el-GR" sz="2000" kern="1200" dirty="0">
                          <a:solidFill>
                            <a:schemeClr val="accent1">
                              <a:lumMod val="50000"/>
                            </a:schemeClr>
                          </a:solidFill>
                          <a:effectLst/>
                          <a:latin typeface="+mn-lt"/>
                          <a:ea typeface="+mn-ea"/>
                          <a:cs typeface="+mn-cs"/>
                        </a:rPr>
                        <a:t>Κατασκευή ή/και αναβάθμιση υποδομών ύδρευσης</a:t>
                      </a:r>
                    </a:p>
                    <a:p>
                      <a:pPr marL="285750" lvl="0" indent="-285750" defTabSz="914400" rtl="0" eaLnBrk="1" latinLnBrk="0" hangingPunct="1">
                        <a:lnSpc>
                          <a:spcPct val="100000"/>
                        </a:lnSpc>
                        <a:spcAft>
                          <a:spcPts val="0"/>
                        </a:spcAft>
                        <a:buFont typeface="Arial" panose="020B0604020202020204" pitchFamily="34" charset="0"/>
                        <a:buChar char="•"/>
                      </a:pPr>
                      <a:r>
                        <a:rPr lang="el-GR" sz="2000" kern="1200" dirty="0">
                          <a:solidFill>
                            <a:schemeClr val="accent1">
                              <a:lumMod val="50000"/>
                            </a:schemeClr>
                          </a:solidFill>
                          <a:effectLst/>
                          <a:latin typeface="+mn-lt"/>
                          <a:ea typeface="+mn-ea"/>
                          <a:cs typeface="+mn-cs"/>
                        </a:rPr>
                        <a:t>Αναβάθμιση των δικτύων ύδρευσης με εφαρμογή συστημάτων </a:t>
                      </a:r>
                      <a:r>
                        <a:rPr lang="el-GR" sz="2000" kern="1200" dirty="0" err="1">
                          <a:solidFill>
                            <a:schemeClr val="accent1">
                              <a:lumMod val="50000"/>
                            </a:schemeClr>
                          </a:solidFill>
                          <a:effectLst/>
                          <a:latin typeface="+mn-lt"/>
                          <a:ea typeface="+mn-ea"/>
                          <a:cs typeface="+mn-cs"/>
                        </a:rPr>
                        <a:t>τηλεελέγχου</a:t>
                      </a:r>
                      <a:r>
                        <a:rPr lang="el-GR" sz="2000" kern="1200" dirty="0">
                          <a:solidFill>
                            <a:schemeClr val="accent1">
                              <a:lumMod val="50000"/>
                            </a:schemeClr>
                          </a:solidFill>
                          <a:effectLst/>
                          <a:latin typeface="+mn-lt"/>
                          <a:ea typeface="+mn-ea"/>
                          <a:cs typeface="+mn-cs"/>
                        </a:rPr>
                        <a:t> – τηλεχειρισμού  - Περιορισμός των διαρροών</a:t>
                      </a:r>
                    </a:p>
                    <a:p>
                      <a:pPr marL="285750" lvl="0" indent="-285750" defTabSz="914400" rtl="0" eaLnBrk="1" latinLnBrk="0" hangingPunct="1">
                        <a:lnSpc>
                          <a:spcPct val="100000"/>
                        </a:lnSpc>
                        <a:spcAft>
                          <a:spcPts val="0"/>
                        </a:spcAft>
                        <a:buFont typeface="Arial" panose="020B0604020202020204" pitchFamily="34" charset="0"/>
                        <a:buChar char="•"/>
                      </a:pPr>
                      <a:r>
                        <a:rPr lang="el-GR" sz="2000" kern="1200" dirty="0">
                          <a:solidFill>
                            <a:schemeClr val="accent1">
                              <a:lumMod val="50000"/>
                            </a:schemeClr>
                          </a:solidFill>
                          <a:effectLst/>
                          <a:latin typeface="+mn-lt"/>
                          <a:ea typeface="+mn-ea"/>
                          <a:cs typeface="+mn-cs"/>
                        </a:rPr>
                        <a:t>Σχέδια Διαχείρισης Λεκανών Απορροής Ποταμών - Δράσεις Θαλάσσιας Στρατηγικής &amp; Ολοκλήρωση Θαλάσσιων Χωροταξικών Πλαισίων. Συμπεριλαμβάνονται σχέδια και παρεμβάσεις για την διασφάλιση της πρόσβαση σε ποιοτικούς πόρους πόσιμου νερού (</a:t>
                      </a:r>
                      <a:r>
                        <a:rPr lang="el-GR" sz="2000" kern="1200" dirty="0" err="1">
                          <a:solidFill>
                            <a:schemeClr val="accent1">
                              <a:lumMod val="50000"/>
                            </a:schemeClr>
                          </a:solidFill>
                          <a:effectLst/>
                          <a:latin typeface="+mn-lt"/>
                          <a:ea typeface="+mn-ea"/>
                          <a:cs typeface="+mn-cs"/>
                        </a:rPr>
                        <a:t>Master</a:t>
                      </a:r>
                      <a:r>
                        <a:rPr lang="el-GR" sz="2000" kern="1200" dirty="0">
                          <a:solidFill>
                            <a:schemeClr val="accent1">
                              <a:lumMod val="50000"/>
                            </a:schemeClr>
                          </a:solidFill>
                          <a:effectLst/>
                          <a:latin typeface="+mn-lt"/>
                          <a:ea typeface="+mn-ea"/>
                          <a:cs typeface="+mn-cs"/>
                        </a:rPr>
                        <a:t> </a:t>
                      </a:r>
                      <a:r>
                        <a:rPr lang="el-GR" sz="2000" kern="1200" dirty="0" err="1">
                          <a:solidFill>
                            <a:schemeClr val="accent1">
                              <a:lumMod val="50000"/>
                            </a:schemeClr>
                          </a:solidFill>
                          <a:effectLst/>
                          <a:latin typeface="+mn-lt"/>
                          <a:ea typeface="+mn-ea"/>
                          <a:cs typeface="+mn-cs"/>
                        </a:rPr>
                        <a:t>Plan</a:t>
                      </a:r>
                      <a:r>
                        <a:rPr lang="el-GR" sz="2000" kern="1200" dirty="0">
                          <a:solidFill>
                            <a:schemeClr val="accent1">
                              <a:lumMod val="50000"/>
                            </a:schemeClr>
                          </a:solidFill>
                          <a:effectLst/>
                          <a:latin typeface="+mn-lt"/>
                          <a:ea typeface="+mn-ea"/>
                          <a:cs typeface="+mn-cs"/>
                        </a:rPr>
                        <a:t>, Σχέδια Ασφάλειας Νερού, κ.α.) καθώς και των ακτών κολύμβησης</a:t>
                      </a:r>
                    </a:p>
                    <a:p>
                      <a:pPr marL="285750" lvl="0" indent="-285750" defTabSz="914400" rtl="0" eaLnBrk="1" latinLnBrk="0" hangingPunct="1">
                        <a:lnSpc>
                          <a:spcPct val="100000"/>
                        </a:lnSpc>
                        <a:spcAft>
                          <a:spcPts val="0"/>
                        </a:spcAft>
                        <a:buFont typeface="Arial" panose="020B0604020202020204" pitchFamily="34" charset="0"/>
                        <a:buChar char="•"/>
                      </a:pPr>
                      <a:r>
                        <a:rPr lang="el-GR" sz="2000" kern="1200" dirty="0">
                          <a:solidFill>
                            <a:schemeClr val="accent1">
                              <a:lumMod val="50000"/>
                            </a:schemeClr>
                          </a:solidFill>
                          <a:effectLst/>
                          <a:latin typeface="+mn-lt"/>
                          <a:ea typeface="+mn-ea"/>
                          <a:cs typeface="+mn-cs"/>
                        </a:rPr>
                        <a:t>Ανάπτυξη δικτύου παρακολούθησης επιφανειακών και υπογείων υδάτων.</a:t>
                      </a:r>
                    </a:p>
                  </a:txBody>
                  <a:tcPr marL="46470" marR="46470" marT="0" marB="0" anchor="ctr"/>
                </a:tc>
                <a:extLst>
                  <a:ext uri="{0D108BD9-81ED-4DB2-BD59-A6C34878D82A}">
                    <a16:rowId xmlns:a16="http://schemas.microsoft.com/office/drawing/2014/main" val="3497550955"/>
                  </a:ext>
                </a:extLst>
              </a:tr>
            </a:tbl>
          </a:graphicData>
        </a:graphic>
      </p:graphicFrame>
    </p:spTree>
    <p:extLst>
      <p:ext uri="{BB962C8B-B14F-4D97-AF65-F5344CB8AC3E}">
        <p14:creationId xmlns:p14="http://schemas.microsoft.com/office/powerpoint/2010/main" val="26794171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Τίτλος 12">
            <a:extLst>
              <a:ext uri="{FF2B5EF4-FFF2-40B4-BE49-F238E27FC236}">
                <a16:creationId xmlns:a16="http://schemas.microsoft.com/office/drawing/2014/main" id="{0301C37F-6D4F-4547-9E55-E0C66230CC31}"/>
              </a:ext>
            </a:extLst>
          </p:cNvPr>
          <p:cNvSpPr>
            <a:spLocks noGrp="1"/>
          </p:cNvSpPr>
          <p:nvPr>
            <p:ph type="title"/>
          </p:nvPr>
        </p:nvSpPr>
        <p:spPr>
          <a:xfrm>
            <a:off x="1056953" y="96715"/>
            <a:ext cx="9509760" cy="923896"/>
          </a:xfrm>
        </p:spPr>
        <p:txBody>
          <a:bodyPr rtlCol="0">
            <a:normAutofit fontScale="90000"/>
          </a:bodyPr>
          <a:lstStyle/>
          <a:p>
            <a:pPr algn="ctr" rtl="0"/>
            <a:r>
              <a:rPr lang="el-GR" dirty="0">
                <a:solidFill>
                  <a:schemeClr val="accent5"/>
                </a:solidFill>
              </a:rPr>
              <a:t>Αποτύπωση Συνολικής Δημόσιας Δαπάνης Προγράμματος ΑΜΘ 2021-2027 ανά Ειδικό Στόχο και Προτεραιότητα 2</a:t>
            </a:r>
          </a:p>
        </p:txBody>
      </p:sp>
      <p:graphicFrame>
        <p:nvGraphicFramePr>
          <p:cNvPr id="5" name="Γράφημα 4">
            <a:extLst>
              <a:ext uri="{FF2B5EF4-FFF2-40B4-BE49-F238E27FC236}">
                <a16:creationId xmlns:a16="http://schemas.microsoft.com/office/drawing/2014/main" id="{2A579B22-E379-40AF-A8BE-78CB48CCA308}"/>
              </a:ext>
            </a:extLst>
          </p:cNvPr>
          <p:cNvGraphicFramePr>
            <a:graphicFrameLocks/>
          </p:cNvGraphicFramePr>
          <p:nvPr>
            <p:extLst>
              <p:ext uri="{D42A27DB-BD31-4B8C-83A1-F6EECF244321}">
                <p14:modId xmlns:p14="http://schemas.microsoft.com/office/powerpoint/2010/main" val="1602069821"/>
              </p:ext>
            </p:extLst>
          </p:nvPr>
        </p:nvGraphicFramePr>
        <p:xfrm>
          <a:off x="262467" y="1020611"/>
          <a:ext cx="11819466" cy="535478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14667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a:xfrm>
            <a:off x="1039179" y="171027"/>
            <a:ext cx="9509760" cy="574040"/>
          </a:xfrm>
        </p:spPr>
        <p:txBody>
          <a:bodyPr rtlCol="0">
            <a:normAutofit/>
          </a:bodyPr>
          <a:lstStyle/>
          <a:p>
            <a:pPr rtl="0"/>
            <a:r>
              <a:rPr lang="el-GR" u="sng" dirty="0">
                <a:solidFill>
                  <a:schemeClr val="accent5"/>
                </a:solidFill>
              </a:rPr>
              <a:t>Λογική της Παρέμβασης:   </a:t>
            </a:r>
            <a:r>
              <a:rPr lang="el-GR" dirty="0">
                <a:solidFill>
                  <a:schemeClr val="accent5"/>
                </a:solidFill>
              </a:rPr>
              <a:t>Στόχος Πολιτικής 3</a:t>
            </a:r>
          </a:p>
        </p:txBody>
      </p:sp>
      <p:sp>
        <p:nvSpPr>
          <p:cNvPr id="14" name="Θέση περιεχομένου 13"/>
          <p:cNvSpPr>
            <a:spLocks noGrp="1"/>
          </p:cNvSpPr>
          <p:nvPr>
            <p:ph idx="1"/>
          </p:nvPr>
        </p:nvSpPr>
        <p:spPr>
          <a:xfrm>
            <a:off x="1115379" y="745067"/>
            <a:ext cx="10269855" cy="466779"/>
          </a:xfrm>
        </p:spPr>
        <p:txBody>
          <a:bodyPr rtlCol="0">
            <a:normAutofit/>
          </a:bodyPr>
          <a:lstStyle/>
          <a:p>
            <a:pPr marL="45720" indent="0" algn="just" rtl="0">
              <a:buNone/>
            </a:pPr>
            <a:r>
              <a:rPr lang="el-GR" b="1" dirty="0">
                <a:solidFill>
                  <a:schemeClr val="accent1"/>
                </a:solidFill>
              </a:rPr>
              <a:t>Προτεραιότητα 3: Βελτίωση της συνδεσιμότητας της Π-ΑΜΘ</a:t>
            </a:r>
          </a:p>
        </p:txBody>
      </p:sp>
      <p:graphicFrame>
        <p:nvGraphicFramePr>
          <p:cNvPr id="2" name="Πίνακας 1">
            <a:extLst>
              <a:ext uri="{FF2B5EF4-FFF2-40B4-BE49-F238E27FC236}">
                <a16:creationId xmlns:a16="http://schemas.microsoft.com/office/drawing/2014/main" id="{04CFF2BE-4E53-4440-9678-104B675B1209}"/>
              </a:ext>
            </a:extLst>
          </p:cNvPr>
          <p:cNvGraphicFramePr>
            <a:graphicFrameLocks noGrp="1"/>
          </p:cNvGraphicFramePr>
          <p:nvPr>
            <p:extLst>
              <p:ext uri="{D42A27DB-BD31-4B8C-83A1-F6EECF244321}">
                <p14:modId xmlns:p14="http://schemas.microsoft.com/office/powerpoint/2010/main" val="323580555"/>
              </p:ext>
            </p:extLst>
          </p:nvPr>
        </p:nvGraphicFramePr>
        <p:xfrm>
          <a:off x="440268" y="1211846"/>
          <a:ext cx="11269132" cy="5053458"/>
        </p:xfrm>
        <a:graphic>
          <a:graphicData uri="http://schemas.openxmlformats.org/drawingml/2006/table">
            <a:tbl>
              <a:tblPr firstRow="1" firstCol="1" bandRow="1">
                <a:tableStyleId>{B301B821-A1FF-4177-AEE7-76D212191A09}</a:tableStyleId>
              </a:tblPr>
              <a:tblGrid>
                <a:gridCol w="6384815">
                  <a:extLst>
                    <a:ext uri="{9D8B030D-6E8A-4147-A177-3AD203B41FA5}">
                      <a16:colId xmlns:a16="http://schemas.microsoft.com/office/drawing/2014/main" val="1575862880"/>
                    </a:ext>
                  </a:extLst>
                </a:gridCol>
                <a:gridCol w="4884317">
                  <a:extLst>
                    <a:ext uri="{9D8B030D-6E8A-4147-A177-3AD203B41FA5}">
                      <a16:colId xmlns:a16="http://schemas.microsoft.com/office/drawing/2014/main" val="3790777853"/>
                    </a:ext>
                  </a:extLst>
                </a:gridCol>
              </a:tblGrid>
              <a:tr h="519251">
                <a:tc>
                  <a:txBody>
                    <a:bodyPr/>
                    <a:lstStyle/>
                    <a:p>
                      <a:pPr algn="ctr">
                        <a:lnSpc>
                          <a:spcPct val="107000"/>
                        </a:lnSpc>
                        <a:spcAft>
                          <a:spcPts val="800"/>
                        </a:spcAft>
                      </a:pPr>
                      <a:r>
                        <a:rPr lang="el-GR" sz="1400" dirty="0">
                          <a:effectLst/>
                        </a:rPr>
                        <a:t>Ειδικοί Στόχοι</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l-GR" sz="1400">
                          <a:effectLst/>
                        </a:rPr>
                        <a:t>Ενδεικτικές Δράσεις</a:t>
                      </a:r>
                      <a:endParaRPr lang="el-G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39505358"/>
                  </a:ext>
                </a:extLst>
              </a:tr>
              <a:tr h="1896563">
                <a:tc>
                  <a:txBody>
                    <a:bodyPr/>
                    <a:lstStyle/>
                    <a:p>
                      <a:pPr algn="just">
                        <a:lnSpc>
                          <a:spcPct val="100000"/>
                        </a:lnSpc>
                        <a:spcAft>
                          <a:spcPts val="800"/>
                        </a:spcAft>
                      </a:pPr>
                      <a:r>
                        <a:rPr lang="el-GR" sz="2400" dirty="0">
                          <a:solidFill>
                            <a:schemeClr val="accent1">
                              <a:lumMod val="50000"/>
                            </a:schemeClr>
                          </a:solidFill>
                          <a:effectLst/>
                        </a:rPr>
                        <a:t>3i. Ανάπτυξη ενός ανθεκτικού στην κλιματική αλλαγή, έξυπνου, ασφαλούς, βιώσιμου και </a:t>
                      </a:r>
                      <a:r>
                        <a:rPr lang="el-GR" sz="2400" dirty="0" err="1">
                          <a:solidFill>
                            <a:schemeClr val="accent1">
                              <a:lumMod val="50000"/>
                            </a:schemeClr>
                          </a:solidFill>
                          <a:effectLst/>
                        </a:rPr>
                        <a:t>διατροπικού</a:t>
                      </a:r>
                      <a:r>
                        <a:rPr lang="el-GR" sz="2400" dirty="0">
                          <a:solidFill>
                            <a:schemeClr val="accent1">
                              <a:lumMod val="50000"/>
                            </a:schemeClr>
                          </a:solidFill>
                          <a:effectLst/>
                        </a:rPr>
                        <a:t> ΔΕΔ-Μ</a:t>
                      </a:r>
                      <a:endParaRPr lang="en-US" sz="2400" dirty="0">
                        <a:solidFill>
                          <a:schemeClr val="accent1">
                            <a:lumMod val="50000"/>
                          </a:schemeClr>
                        </a:solidFill>
                        <a:effectLst/>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Δημόσια Δαπάνη </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36</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194</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034</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 </a:t>
                      </a:r>
                      <a:r>
                        <a:rPr kumimoji="0" lang="el-GR" sz="2400" b="1" i="0" u="none" strike="noStrike" kern="1200" cap="none" spc="0" normalizeH="0" baseline="0" noProof="0" dirty="0">
                          <a:ln>
                            <a:noFill/>
                          </a:ln>
                          <a:solidFill>
                            <a:prstClr val="black"/>
                          </a:solidFill>
                          <a:effectLst/>
                          <a:uLnTx/>
                          <a:uFillTx/>
                          <a:latin typeface="+mn-lt"/>
                          <a:ea typeface="+mn-ea"/>
                          <a:cs typeface="+mn-cs"/>
                        </a:rPr>
                        <a:t>€</a:t>
                      </a:r>
                    </a:p>
                    <a:p>
                      <a:pPr algn="just">
                        <a:lnSpc>
                          <a:spcPct val="100000"/>
                        </a:lnSpc>
                        <a:spcAft>
                          <a:spcPts val="800"/>
                        </a:spcAft>
                      </a:pPr>
                      <a:endParaRPr lang="el-GR" sz="24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285750" lvl="0" indent="-285750">
                        <a:lnSpc>
                          <a:spcPct val="100000"/>
                        </a:lnSpc>
                        <a:buFont typeface="Arial" panose="020B0604020202020204" pitchFamily="34" charset="0"/>
                        <a:buChar char="•"/>
                      </a:pPr>
                      <a:r>
                        <a:rPr lang="el-GR" sz="2400" kern="1200" dirty="0">
                          <a:solidFill>
                            <a:schemeClr val="accent1">
                              <a:lumMod val="50000"/>
                            </a:schemeClr>
                          </a:solidFill>
                          <a:effectLst/>
                          <a:latin typeface="+mn-lt"/>
                          <a:ea typeface="+mn-ea"/>
                          <a:cs typeface="+mn-cs"/>
                        </a:rPr>
                        <a:t>Κατασκευή / αναβάθμιση αναλυτικού οδικού ΔΕΔ-Μ, </a:t>
                      </a:r>
                    </a:p>
                    <a:p>
                      <a:pPr marL="285750" lvl="0" indent="-285750">
                        <a:lnSpc>
                          <a:spcPct val="100000"/>
                        </a:lnSpc>
                        <a:buFont typeface="Arial" panose="020B0604020202020204" pitchFamily="34" charset="0"/>
                        <a:buChar char="•"/>
                      </a:pPr>
                      <a:r>
                        <a:rPr lang="el-GR" sz="2400" kern="1200" dirty="0">
                          <a:solidFill>
                            <a:schemeClr val="accent1">
                              <a:lumMod val="50000"/>
                            </a:schemeClr>
                          </a:solidFill>
                          <a:effectLst/>
                          <a:latin typeface="+mn-lt"/>
                          <a:ea typeface="+mn-ea"/>
                          <a:cs typeface="+mn-cs"/>
                        </a:rPr>
                        <a:t>Ανάπτυξη / αναβάθμιση Συνοριακών Σταθμών.</a:t>
                      </a:r>
                    </a:p>
                    <a:p>
                      <a:pPr marL="0" lvl="0" indent="0" algn="just">
                        <a:lnSpc>
                          <a:spcPct val="100000"/>
                        </a:lnSpc>
                        <a:spcAft>
                          <a:spcPts val="800"/>
                        </a:spcAft>
                        <a:buFont typeface="Symbol" panose="05050102010706020507" pitchFamily="18" charset="2"/>
                        <a:buNone/>
                      </a:pPr>
                      <a:endParaRPr lang="en-US" sz="2400" dirty="0">
                        <a:solidFill>
                          <a:schemeClr val="accent1">
                            <a:lumMod val="50000"/>
                          </a:schemeClr>
                        </a:solidFill>
                        <a:effectLst/>
                      </a:endParaRPr>
                    </a:p>
                  </a:txBody>
                  <a:tcPr marL="68580" marR="68580" marT="0" marB="0" anchor="ctr"/>
                </a:tc>
                <a:extLst>
                  <a:ext uri="{0D108BD9-81ED-4DB2-BD59-A6C34878D82A}">
                    <a16:rowId xmlns:a16="http://schemas.microsoft.com/office/drawing/2014/main" val="1530244574"/>
                  </a:ext>
                </a:extLst>
              </a:tr>
              <a:tr h="2603807">
                <a:tc>
                  <a:txBody>
                    <a:bodyPr/>
                    <a:lstStyle/>
                    <a:p>
                      <a:pPr algn="just">
                        <a:lnSpc>
                          <a:spcPct val="100000"/>
                        </a:lnSpc>
                        <a:spcBef>
                          <a:spcPts val="600"/>
                        </a:spcBef>
                        <a:spcAft>
                          <a:spcPts val="600"/>
                        </a:spcAft>
                      </a:pPr>
                      <a:r>
                        <a:rPr lang="el-GR" sz="2400" dirty="0">
                          <a:solidFill>
                            <a:schemeClr val="accent1">
                              <a:lumMod val="50000"/>
                            </a:schemeClr>
                          </a:solidFill>
                          <a:effectLst/>
                        </a:rPr>
                        <a:t>3ii. Ανάπτυξη και ενίσχυση της βιώσιμης, ανθεκτικής στην κλιματική αλλαγή, έξυπνης και </a:t>
                      </a:r>
                      <a:r>
                        <a:rPr lang="el-GR" sz="2400" dirty="0" err="1">
                          <a:solidFill>
                            <a:schemeClr val="accent1">
                              <a:lumMod val="50000"/>
                            </a:schemeClr>
                          </a:solidFill>
                          <a:effectLst/>
                        </a:rPr>
                        <a:t>διατροπικής</a:t>
                      </a:r>
                      <a:r>
                        <a:rPr lang="el-GR" sz="2400" dirty="0">
                          <a:solidFill>
                            <a:schemeClr val="accent1">
                              <a:lumMod val="50000"/>
                            </a:schemeClr>
                          </a:solidFill>
                          <a:effectLst/>
                        </a:rPr>
                        <a:t> εθνικής, περιφερειακής και τοπικής κινητικότητας, με καλύτερη πρόσβαση στην ΔΕΔ-Μ και στην  διασυνοριακή κινητικότητα</a:t>
                      </a:r>
                      <a:endParaRPr lang="el-GR" sz="24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285750" lvl="0" indent="-285750">
                        <a:lnSpc>
                          <a:spcPct val="100000"/>
                        </a:lnSpc>
                        <a:buFont typeface="Arial" panose="020B0604020202020204" pitchFamily="34" charset="0"/>
                        <a:buChar char="•"/>
                      </a:pPr>
                      <a:r>
                        <a:rPr lang="el-GR" sz="2400" kern="1200" dirty="0">
                          <a:solidFill>
                            <a:schemeClr val="accent1">
                              <a:lumMod val="50000"/>
                            </a:schemeClr>
                          </a:solidFill>
                          <a:effectLst/>
                          <a:latin typeface="+mn-lt"/>
                          <a:ea typeface="+mn-ea"/>
                          <a:cs typeface="+mn-cs"/>
                        </a:rPr>
                        <a:t>Παρεμβάσεις βελτίωσης της οδικής ασφάλειας και της προσβασιμότητας των πολιτών</a:t>
                      </a:r>
                    </a:p>
                    <a:p>
                      <a:pPr marL="0" lvl="0" indent="0">
                        <a:lnSpc>
                          <a:spcPct val="100000"/>
                        </a:lnSpc>
                        <a:buFont typeface="Arial" panose="020B0604020202020204" pitchFamily="34" charset="0"/>
                        <a:buNone/>
                      </a:pPr>
                      <a:endParaRPr lang="el-GR" sz="2400" kern="1200" dirty="0">
                        <a:solidFill>
                          <a:schemeClr val="accent1">
                            <a:lumMod val="50000"/>
                          </a:schemeClr>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Δημόσια Δαπάνη </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41</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351</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478</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 </a:t>
                      </a:r>
                      <a:r>
                        <a:rPr kumimoji="0" lang="el-GR" sz="2400" b="1" i="0" u="none" strike="noStrike" kern="1200" cap="none" spc="0" normalizeH="0" baseline="0" noProof="0" dirty="0">
                          <a:ln>
                            <a:noFill/>
                          </a:ln>
                          <a:solidFill>
                            <a:prstClr val="black"/>
                          </a:solidFill>
                          <a:effectLst/>
                          <a:uLnTx/>
                          <a:uFillTx/>
                          <a:latin typeface="+mn-lt"/>
                          <a:ea typeface="+mn-ea"/>
                          <a:cs typeface="+mn-cs"/>
                        </a:rPr>
                        <a:t>€</a:t>
                      </a:r>
                    </a:p>
                    <a:p>
                      <a:pPr marL="0" lvl="0" indent="0" algn="just">
                        <a:lnSpc>
                          <a:spcPct val="100000"/>
                        </a:lnSpc>
                        <a:spcAft>
                          <a:spcPts val="800"/>
                        </a:spcAft>
                        <a:buFont typeface="Symbol" panose="05050102010706020507" pitchFamily="18" charset="2"/>
                        <a:buNone/>
                      </a:pPr>
                      <a:endParaRPr lang="el-GR" sz="2400" dirty="0">
                        <a:solidFill>
                          <a:schemeClr val="accent1">
                            <a:lumMod val="50000"/>
                          </a:schemeClr>
                        </a:solidFill>
                        <a:effectLst/>
                      </a:endParaRPr>
                    </a:p>
                  </a:txBody>
                  <a:tcPr marL="68580" marR="68580" marT="0" marB="0" anchor="ctr"/>
                </a:tc>
                <a:extLst>
                  <a:ext uri="{0D108BD9-81ED-4DB2-BD59-A6C34878D82A}">
                    <a16:rowId xmlns:a16="http://schemas.microsoft.com/office/drawing/2014/main" val="4262408282"/>
                  </a:ext>
                </a:extLst>
              </a:tr>
            </a:tbl>
          </a:graphicData>
        </a:graphic>
      </p:graphicFrame>
    </p:spTree>
    <p:extLst>
      <p:ext uri="{BB962C8B-B14F-4D97-AF65-F5344CB8AC3E}">
        <p14:creationId xmlns:p14="http://schemas.microsoft.com/office/powerpoint/2010/main" val="6532550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Τίτλος 12">
            <a:extLst>
              <a:ext uri="{FF2B5EF4-FFF2-40B4-BE49-F238E27FC236}">
                <a16:creationId xmlns:a16="http://schemas.microsoft.com/office/drawing/2014/main" id="{B2E2621C-481C-4C5B-BA2B-716EAF4A2805}"/>
              </a:ext>
            </a:extLst>
          </p:cNvPr>
          <p:cNvSpPr>
            <a:spLocks noGrp="1"/>
          </p:cNvSpPr>
          <p:nvPr>
            <p:ph type="title"/>
          </p:nvPr>
        </p:nvSpPr>
        <p:spPr>
          <a:xfrm>
            <a:off x="1341437" y="128058"/>
            <a:ext cx="9509125" cy="878498"/>
          </a:xfrm>
        </p:spPr>
        <p:txBody>
          <a:bodyPr rtlCol="0">
            <a:normAutofit fontScale="90000"/>
          </a:bodyPr>
          <a:lstStyle/>
          <a:p>
            <a:pPr algn="ctr" rtl="0"/>
            <a:r>
              <a:rPr lang="el-GR" dirty="0">
                <a:solidFill>
                  <a:schemeClr val="accent5"/>
                </a:solidFill>
              </a:rPr>
              <a:t>Αποτύπωση Συνολικής Δημόσιας Δαπάνης Προγράμματος ΑΜΘ 2021-2027 ανά Ειδικό Στόχο και Προτεραιότητα</a:t>
            </a:r>
          </a:p>
        </p:txBody>
      </p:sp>
      <p:graphicFrame>
        <p:nvGraphicFramePr>
          <p:cNvPr id="10" name="Γράφημα 9">
            <a:extLst>
              <a:ext uri="{FF2B5EF4-FFF2-40B4-BE49-F238E27FC236}">
                <a16:creationId xmlns:a16="http://schemas.microsoft.com/office/drawing/2014/main" id="{1E99E7F7-15F8-47DA-A701-7DA1B02F702A}"/>
              </a:ext>
            </a:extLst>
          </p:cNvPr>
          <p:cNvGraphicFramePr>
            <a:graphicFrameLocks/>
          </p:cNvGraphicFramePr>
          <p:nvPr/>
        </p:nvGraphicFramePr>
        <p:xfrm>
          <a:off x="238124" y="1802130"/>
          <a:ext cx="5857876" cy="36195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Γράφημα 4">
            <a:extLst>
              <a:ext uri="{FF2B5EF4-FFF2-40B4-BE49-F238E27FC236}">
                <a16:creationId xmlns:a16="http://schemas.microsoft.com/office/drawing/2014/main" id="{1E99E7F7-15F8-47DA-A701-7DA1B02F702A}"/>
              </a:ext>
            </a:extLst>
          </p:cNvPr>
          <p:cNvGraphicFramePr>
            <a:graphicFrameLocks/>
          </p:cNvGraphicFramePr>
          <p:nvPr>
            <p:extLst>
              <p:ext uri="{D42A27DB-BD31-4B8C-83A1-F6EECF244321}">
                <p14:modId xmlns:p14="http://schemas.microsoft.com/office/powerpoint/2010/main" val="2873118673"/>
              </p:ext>
            </p:extLst>
          </p:nvPr>
        </p:nvGraphicFramePr>
        <p:xfrm>
          <a:off x="322262" y="1006556"/>
          <a:ext cx="11631613" cy="513177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77231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a:xfrm>
            <a:off x="787857" y="118222"/>
            <a:ext cx="9509760" cy="514688"/>
          </a:xfrm>
        </p:spPr>
        <p:txBody>
          <a:bodyPr rtlCol="0">
            <a:normAutofit fontScale="90000"/>
          </a:bodyPr>
          <a:lstStyle/>
          <a:p>
            <a:pPr rtl="0"/>
            <a:r>
              <a:rPr lang="el-GR" u="sng" dirty="0">
                <a:solidFill>
                  <a:schemeClr val="accent5"/>
                </a:solidFill>
              </a:rPr>
              <a:t>Λογική της Παρέμβασης   </a:t>
            </a:r>
            <a:r>
              <a:rPr lang="el-GR" dirty="0">
                <a:solidFill>
                  <a:schemeClr val="accent5"/>
                </a:solidFill>
              </a:rPr>
              <a:t>Στόχος Πολιτικής 4</a:t>
            </a:r>
          </a:p>
        </p:txBody>
      </p:sp>
      <p:sp>
        <p:nvSpPr>
          <p:cNvPr id="14" name="Θέση περιεχομένου 13"/>
          <p:cNvSpPr>
            <a:spLocks noGrp="1"/>
          </p:cNvSpPr>
          <p:nvPr>
            <p:ph idx="1"/>
          </p:nvPr>
        </p:nvSpPr>
        <p:spPr>
          <a:xfrm>
            <a:off x="622544" y="501313"/>
            <a:ext cx="10032204" cy="514688"/>
          </a:xfrm>
        </p:spPr>
        <p:txBody>
          <a:bodyPr rtlCol="0">
            <a:normAutofit/>
          </a:bodyPr>
          <a:lstStyle/>
          <a:p>
            <a:pPr marL="45720" indent="0" algn="just" rtl="0">
              <a:buNone/>
            </a:pPr>
            <a:r>
              <a:rPr lang="el-GR" b="1" dirty="0">
                <a:solidFill>
                  <a:schemeClr val="accent1"/>
                </a:solidFill>
              </a:rPr>
              <a:t>Προτεραιότητα 4Α: Ενίσχυση της Κοινωνικής Συνοχής   ΤΑΜΕΙΟ ΕΤΠΑ</a:t>
            </a:r>
            <a:r>
              <a:rPr lang="en-US" b="1" dirty="0">
                <a:solidFill>
                  <a:schemeClr val="accent1"/>
                </a:solidFill>
              </a:rPr>
              <a:t> </a:t>
            </a:r>
            <a:endParaRPr lang="el-GR" b="1" dirty="0">
              <a:solidFill>
                <a:schemeClr val="accent1"/>
              </a:solidFill>
            </a:endParaRPr>
          </a:p>
        </p:txBody>
      </p:sp>
      <p:graphicFrame>
        <p:nvGraphicFramePr>
          <p:cNvPr id="3" name="Πίνακας 2">
            <a:extLst>
              <a:ext uri="{FF2B5EF4-FFF2-40B4-BE49-F238E27FC236}">
                <a16:creationId xmlns:a16="http://schemas.microsoft.com/office/drawing/2014/main" id="{1C991D0C-4138-4BC7-BCA8-04843EC164D3}"/>
              </a:ext>
            </a:extLst>
          </p:cNvPr>
          <p:cNvGraphicFramePr>
            <a:graphicFrameLocks noGrp="1"/>
          </p:cNvGraphicFramePr>
          <p:nvPr>
            <p:extLst>
              <p:ext uri="{D42A27DB-BD31-4B8C-83A1-F6EECF244321}">
                <p14:modId xmlns:p14="http://schemas.microsoft.com/office/powerpoint/2010/main" val="4265279487"/>
              </p:ext>
            </p:extLst>
          </p:nvPr>
        </p:nvGraphicFramePr>
        <p:xfrm>
          <a:off x="127000" y="855135"/>
          <a:ext cx="11743267" cy="5481066"/>
        </p:xfrm>
        <a:graphic>
          <a:graphicData uri="http://schemas.openxmlformats.org/drawingml/2006/table">
            <a:tbl>
              <a:tblPr firstRow="1" firstCol="1" bandRow="1">
                <a:tableStyleId>{B301B821-A1FF-4177-AEE7-76D212191A09}</a:tableStyleId>
              </a:tblPr>
              <a:tblGrid>
                <a:gridCol w="5883877">
                  <a:extLst>
                    <a:ext uri="{9D8B030D-6E8A-4147-A177-3AD203B41FA5}">
                      <a16:colId xmlns:a16="http://schemas.microsoft.com/office/drawing/2014/main" val="2210054904"/>
                    </a:ext>
                  </a:extLst>
                </a:gridCol>
                <a:gridCol w="5859390">
                  <a:extLst>
                    <a:ext uri="{9D8B030D-6E8A-4147-A177-3AD203B41FA5}">
                      <a16:colId xmlns:a16="http://schemas.microsoft.com/office/drawing/2014/main" val="2393201671"/>
                    </a:ext>
                  </a:extLst>
                </a:gridCol>
              </a:tblGrid>
              <a:tr h="203039">
                <a:tc>
                  <a:txBody>
                    <a:bodyPr/>
                    <a:lstStyle/>
                    <a:p>
                      <a:pPr algn="ctr">
                        <a:lnSpc>
                          <a:spcPct val="107000"/>
                        </a:lnSpc>
                        <a:spcAft>
                          <a:spcPts val="800"/>
                        </a:spcAft>
                      </a:pPr>
                      <a:r>
                        <a:rPr lang="el-GR" sz="1400" dirty="0">
                          <a:effectLst/>
                        </a:rPr>
                        <a:t>Ειδικοί Στόχοι</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5082" marR="65082" marT="0" marB="0" anchor="ctr"/>
                </a:tc>
                <a:tc>
                  <a:txBody>
                    <a:bodyPr/>
                    <a:lstStyle/>
                    <a:p>
                      <a:pPr algn="ctr">
                        <a:lnSpc>
                          <a:spcPct val="107000"/>
                        </a:lnSpc>
                        <a:spcAft>
                          <a:spcPts val="800"/>
                        </a:spcAft>
                      </a:pPr>
                      <a:r>
                        <a:rPr lang="el-GR" sz="1400">
                          <a:effectLst/>
                        </a:rPr>
                        <a:t>Ενδεικτικές Δράσεις</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65082" marR="65082" marT="0" marB="0" anchor="ctr"/>
                </a:tc>
                <a:extLst>
                  <a:ext uri="{0D108BD9-81ED-4DB2-BD59-A6C34878D82A}">
                    <a16:rowId xmlns:a16="http://schemas.microsoft.com/office/drawing/2014/main" val="2267395170"/>
                  </a:ext>
                </a:extLst>
              </a:tr>
              <a:tr h="2299973">
                <a:tc>
                  <a:txBody>
                    <a:bodyPr/>
                    <a:lstStyle/>
                    <a:p>
                      <a:pPr algn="just">
                        <a:lnSpc>
                          <a:spcPct val="100000"/>
                        </a:lnSpc>
                        <a:spcAft>
                          <a:spcPts val="800"/>
                        </a:spcAft>
                      </a:pPr>
                      <a:r>
                        <a:rPr lang="el-GR" sz="2000" dirty="0">
                          <a:solidFill>
                            <a:schemeClr val="accent1">
                              <a:lumMod val="50000"/>
                            </a:schemeClr>
                          </a:solidFill>
                          <a:effectLst/>
                        </a:rPr>
                        <a:t>4ii. Βελτίωση της ισότιμης πρόσβασης σε χωρίς αποκλεισμούς και ποιοτικές υπηρεσίες εκπαίδευσης, κατάρτισης και διά βίου μάθησης μέσω της ανάπτυξης </a:t>
                      </a:r>
                      <a:r>
                        <a:rPr lang="el-GR" sz="2000" dirty="0" err="1">
                          <a:solidFill>
                            <a:schemeClr val="accent1">
                              <a:lumMod val="50000"/>
                            </a:schemeClr>
                          </a:solidFill>
                          <a:effectLst/>
                        </a:rPr>
                        <a:t>προσβάσιμων</a:t>
                      </a:r>
                      <a:r>
                        <a:rPr lang="el-GR" sz="2000" dirty="0">
                          <a:solidFill>
                            <a:schemeClr val="accent1">
                              <a:lumMod val="50000"/>
                            </a:schemeClr>
                          </a:solidFill>
                          <a:effectLst/>
                        </a:rPr>
                        <a:t> υποδομών, μεταξύ άλλων με την ενίσχυση της ανθεκτικότητας της εξ αποστάσεως και της διαδικτυακής εκπαίδευσης και κατάρτισης</a:t>
                      </a:r>
                      <a:endParaRPr lang="en-US" sz="2000" dirty="0">
                        <a:solidFill>
                          <a:schemeClr val="accent1">
                            <a:lumMod val="50000"/>
                          </a:schemeClr>
                        </a:solidFill>
                        <a:effectLst/>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Δημόσια Δαπάνη </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35</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000</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000</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 </a:t>
                      </a:r>
                      <a:r>
                        <a:rPr kumimoji="0" lang="el-GR" sz="2400" b="1" i="0" u="none" strike="noStrike" kern="1200" cap="none" spc="0" normalizeH="0" baseline="0" noProof="0" dirty="0">
                          <a:ln>
                            <a:noFill/>
                          </a:ln>
                          <a:solidFill>
                            <a:prstClr val="black"/>
                          </a:solidFill>
                          <a:effectLst/>
                          <a:uLnTx/>
                          <a:uFillTx/>
                          <a:latin typeface="+mn-lt"/>
                          <a:ea typeface="+mn-ea"/>
                          <a:cs typeface="+mn-cs"/>
                        </a:rPr>
                        <a:t>€</a:t>
                      </a:r>
                      <a:endParaRPr lang="el-GR" sz="20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5082" marR="65082" marT="0" marB="0" anchor="ctr"/>
                </a:tc>
                <a:tc>
                  <a:txBody>
                    <a:bodyPr/>
                    <a:lstStyle/>
                    <a:p>
                      <a:pPr marL="285750" lvl="0" indent="-285750" algn="just">
                        <a:lnSpc>
                          <a:spcPct val="100000"/>
                        </a:lnSpc>
                        <a:buFont typeface="Arial" panose="020B0604020202020204" pitchFamily="34" charset="0"/>
                        <a:buChar char="•"/>
                      </a:pPr>
                      <a:r>
                        <a:rPr lang="el-GR" sz="2000" kern="1200" dirty="0">
                          <a:solidFill>
                            <a:schemeClr val="accent1">
                              <a:lumMod val="50000"/>
                            </a:schemeClr>
                          </a:solidFill>
                          <a:effectLst/>
                          <a:latin typeface="+mn-lt"/>
                          <a:ea typeface="+mn-ea"/>
                          <a:cs typeface="+mn-cs"/>
                        </a:rPr>
                        <a:t>Δημιουργία, επέκταση και εκσυγχρονισμός μονάδων προσχολικής εκπαίδευσης και φροντίδας.</a:t>
                      </a:r>
                    </a:p>
                    <a:p>
                      <a:pPr marL="285750" lvl="0" indent="-285750" algn="just">
                        <a:lnSpc>
                          <a:spcPct val="100000"/>
                        </a:lnSpc>
                        <a:buFont typeface="Arial" panose="020B0604020202020204" pitchFamily="34" charset="0"/>
                        <a:buChar char="•"/>
                      </a:pPr>
                      <a:r>
                        <a:rPr lang="el-GR" sz="2000" kern="1200" dirty="0">
                          <a:solidFill>
                            <a:schemeClr val="accent1">
                              <a:lumMod val="50000"/>
                            </a:schemeClr>
                          </a:solidFill>
                          <a:effectLst/>
                          <a:latin typeface="+mn-lt"/>
                          <a:ea typeface="+mn-ea"/>
                          <a:cs typeface="+mn-cs"/>
                        </a:rPr>
                        <a:t>Δημιουργία, επέκταση και εκσυγχρονισμός μονάδων πρωτοβάθμιας ή δευτεροβάθμιας εκπαίδευσης</a:t>
                      </a:r>
                    </a:p>
                    <a:p>
                      <a:pPr marL="285750" lvl="0" indent="-285750" algn="just">
                        <a:lnSpc>
                          <a:spcPct val="100000"/>
                        </a:lnSpc>
                        <a:buFont typeface="Arial" panose="020B0604020202020204" pitchFamily="34" charset="0"/>
                        <a:buChar char="•"/>
                      </a:pPr>
                      <a:r>
                        <a:rPr lang="el-GR" sz="2000" kern="1200" dirty="0">
                          <a:solidFill>
                            <a:schemeClr val="accent1">
                              <a:lumMod val="50000"/>
                            </a:schemeClr>
                          </a:solidFill>
                          <a:effectLst/>
                          <a:latin typeface="+mn-lt"/>
                          <a:ea typeface="+mn-ea"/>
                          <a:cs typeface="+mn-cs"/>
                        </a:rPr>
                        <a:t>Δημιουργία, επέκταση και εκσυγχρονισμός ιδρυμάτων τριτοβάθμιας εκπαίδευσης</a:t>
                      </a:r>
                    </a:p>
                  </a:txBody>
                  <a:tcPr marL="65082" marR="65082" marT="0" marB="0" anchor="ctr"/>
                </a:tc>
                <a:extLst>
                  <a:ext uri="{0D108BD9-81ED-4DB2-BD59-A6C34878D82A}">
                    <a16:rowId xmlns:a16="http://schemas.microsoft.com/office/drawing/2014/main" val="1926171790"/>
                  </a:ext>
                </a:extLst>
              </a:tr>
              <a:tr h="2541592">
                <a:tc>
                  <a:txBody>
                    <a:bodyPr/>
                    <a:lstStyle/>
                    <a:p>
                      <a:pPr marL="0" marR="0" lvl="0" indent="0" algn="just" defTabSz="914400" rtl="0" eaLnBrk="1" fontAlgn="auto" latinLnBrk="0" hangingPunct="1">
                        <a:lnSpc>
                          <a:spcPct val="100000"/>
                        </a:lnSpc>
                        <a:spcBef>
                          <a:spcPts val="0"/>
                        </a:spcBef>
                        <a:spcAft>
                          <a:spcPts val="800"/>
                        </a:spcAft>
                        <a:buClrTx/>
                        <a:buSzTx/>
                        <a:buFontTx/>
                        <a:buNone/>
                        <a:tabLst/>
                        <a:defRPr/>
                      </a:pPr>
                      <a:r>
                        <a:rPr lang="el-GR" sz="2000" dirty="0">
                          <a:solidFill>
                            <a:schemeClr val="accent1">
                              <a:lumMod val="50000"/>
                            </a:schemeClr>
                          </a:solidFill>
                          <a:effectLst/>
                        </a:rPr>
                        <a:t>4v. Εξασφάλιση ισότιμης πρόσβασης στην υγειονομική περίθαλψη και ενίσχυση της ανθεκτικότητας των συστημάτων υγείας, συμπεριλαμβανομένης της πρωτοβάθμιας υγειονομικής περίθαλψης, και προώθηση της μετάβασης από την ιδρυματική φροντίδα στη φροντίδα που βασίζεται στην οικογένεια και στην τοπική κοινότητα</a:t>
                      </a:r>
                      <a:endParaRPr lang="el-GR" sz="20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5082" marR="65082" marT="0" marB="0" anchor="ctr"/>
                </a:tc>
                <a:tc>
                  <a:txBody>
                    <a:bodyPr/>
                    <a:lstStyle/>
                    <a:p>
                      <a:pPr marL="87313" lvl="0" indent="-87313" algn="just" defTabSz="914400" rtl="0" eaLnBrk="1" latinLnBrk="0" hangingPunct="1">
                        <a:lnSpc>
                          <a:spcPct val="150000"/>
                        </a:lnSpc>
                        <a:spcAft>
                          <a:spcPts val="400"/>
                        </a:spcAft>
                        <a:buFont typeface="Calibri" panose="020F0502020204030204" pitchFamily="34" charset="0"/>
                        <a:buChar char="•"/>
                      </a:pPr>
                      <a:r>
                        <a:rPr lang="el-GR" sz="2400" kern="1200" dirty="0">
                          <a:solidFill>
                            <a:schemeClr val="accent1">
                              <a:lumMod val="50000"/>
                            </a:schemeClr>
                          </a:solidFill>
                          <a:effectLst/>
                          <a:latin typeface="+mn-lt"/>
                          <a:ea typeface="+mn-ea"/>
                          <a:cs typeface="+mn-cs"/>
                        </a:rPr>
                        <a:t>Υποδομές και εξοπλισμοί στον τομέα της υγείας</a:t>
                      </a:r>
                    </a:p>
                    <a:p>
                      <a:pPr marL="87313" lvl="0" indent="-87313" algn="just" defTabSz="914400" rtl="0" eaLnBrk="1" latinLnBrk="0" hangingPunct="1">
                        <a:lnSpc>
                          <a:spcPct val="150000"/>
                        </a:lnSpc>
                        <a:spcAft>
                          <a:spcPts val="400"/>
                        </a:spcAft>
                        <a:buFont typeface="Calibri" panose="020F0502020204030204" pitchFamily="34" charset="0"/>
                        <a:buChar char="•"/>
                      </a:pPr>
                      <a:r>
                        <a:rPr lang="el-GR" sz="2400" kern="1200" dirty="0">
                          <a:solidFill>
                            <a:schemeClr val="accent1">
                              <a:lumMod val="50000"/>
                            </a:schemeClr>
                          </a:solidFill>
                          <a:effectLst/>
                          <a:latin typeface="+mn-lt"/>
                          <a:ea typeface="+mn-ea"/>
                          <a:cs typeface="+mn-cs"/>
                        </a:rPr>
                        <a:t>Δημιουργία, επέκταση και εκσυγχρονισμός υποδομών κοινωνικής μέριμνας</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Δημόσια Δαπάνη </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38</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702</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958</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 </a:t>
                      </a:r>
                      <a:r>
                        <a:rPr kumimoji="0" lang="el-GR" sz="2400" b="1" i="0" u="none" strike="noStrike" kern="1200" cap="none" spc="0" normalizeH="0" baseline="0" noProof="0" dirty="0">
                          <a:ln>
                            <a:noFill/>
                          </a:ln>
                          <a:solidFill>
                            <a:prstClr val="black"/>
                          </a:solidFill>
                          <a:effectLst/>
                          <a:uLnTx/>
                          <a:uFillTx/>
                          <a:latin typeface="+mn-lt"/>
                          <a:ea typeface="+mn-ea"/>
                          <a:cs typeface="+mn-cs"/>
                        </a:rPr>
                        <a:t>€</a:t>
                      </a:r>
                      <a:endParaRPr lang="el-GR" sz="2000" kern="1200" dirty="0">
                        <a:solidFill>
                          <a:schemeClr val="accent1">
                            <a:lumMod val="50000"/>
                          </a:schemeClr>
                        </a:solidFill>
                        <a:effectLst/>
                        <a:latin typeface="+mn-lt"/>
                        <a:ea typeface="+mn-ea"/>
                        <a:cs typeface="+mn-cs"/>
                      </a:endParaRPr>
                    </a:p>
                  </a:txBody>
                  <a:tcPr marL="65082" marR="65082" marT="0" marB="0" anchor="ctr"/>
                </a:tc>
                <a:extLst>
                  <a:ext uri="{0D108BD9-81ED-4DB2-BD59-A6C34878D82A}">
                    <a16:rowId xmlns:a16="http://schemas.microsoft.com/office/drawing/2014/main" val="717108553"/>
                  </a:ext>
                </a:extLst>
              </a:tr>
            </a:tbl>
          </a:graphicData>
        </a:graphic>
      </p:graphicFrame>
    </p:spTree>
    <p:extLst>
      <p:ext uri="{BB962C8B-B14F-4D97-AF65-F5344CB8AC3E}">
        <p14:creationId xmlns:p14="http://schemas.microsoft.com/office/powerpoint/2010/main" val="1266776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a:xfrm>
            <a:off x="1085850" y="38436"/>
            <a:ext cx="9509760" cy="501748"/>
          </a:xfrm>
        </p:spPr>
        <p:txBody>
          <a:bodyPr rtlCol="0">
            <a:normAutofit fontScale="90000"/>
          </a:bodyPr>
          <a:lstStyle/>
          <a:p>
            <a:pPr rtl="0"/>
            <a:r>
              <a:rPr lang="el-GR" u="sng" dirty="0">
                <a:solidFill>
                  <a:schemeClr val="accent5"/>
                </a:solidFill>
              </a:rPr>
              <a:t>Λογική της Παρέμβασης   </a:t>
            </a:r>
            <a:r>
              <a:rPr lang="el-GR" dirty="0">
                <a:solidFill>
                  <a:schemeClr val="accent5"/>
                </a:solidFill>
              </a:rPr>
              <a:t>Στόχος Πολιτικής 4</a:t>
            </a:r>
          </a:p>
        </p:txBody>
      </p:sp>
      <p:sp>
        <p:nvSpPr>
          <p:cNvPr id="14" name="Θέση περιεχομένου 13"/>
          <p:cNvSpPr>
            <a:spLocks noGrp="1"/>
          </p:cNvSpPr>
          <p:nvPr>
            <p:ph idx="1"/>
          </p:nvPr>
        </p:nvSpPr>
        <p:spPr>
          <a:xfrm>
            <a:off x="981318" y="449492"/>
            <a:ext cx="8107681" cy="304042"/>
          </a:xfrm>
        </p:spPr>
        <p:txBody>
          <a:bodyPr rtlCol="0">
            <a:normAutofit fontScale="85000" lnSpcReduction="10000"/>
          </a:bodyPr>
          <a:lstStyle/>
          <a:p>
            <a:pPr marL="45720" indent="0" algn="just" rtl="0">
              <a:buNone/>
            </a:pPr>
            <a:r>
              <a:rPr lang="el-GR" b="1" dirty="0">
                <a:solidFill>
                  <a:schemeClr val="accent1"/>
                </a:solidFill>
              </a:rPr>
              <a:t>Προτεραιότητα 4Α: Ενίσχυση της Κοινωνικής Συνοχής</a:t>
            </a:r>
          </a:p>
        </p:txBody>
      </p:sp>
      <p:graphicFrame>
        <p:nvGraphicFramePr>
          <p:cNvPr id="3" name="Πίνακας 2">
            <a:extLst>
              <a:ext uri="{FF2B5EF4-FFF2-40B4-BE49-F238E27FC236}">
                <a16:creationId xmlns:a16="http://schemas.microsoft.com/office/drawing/2014/main" id="{1C991D0C-4138-4BC7-BCA8-04843EC164D3}"/>
              </a:ext>
            </a:extLst>
          </p:cNvPr>
          <p:cNvGraphicFramePr>
            <a:graphicFrameLocks noGrp="1"/>
          </p:cNvGraphicFramePr>
          <p:nvPr>
            <p:extLst>
              <p:ext uri="{D42A27DB-BD31-4B8C-83A1-F6EECF244321}">
                <p14:modId xmlns:p14="http://schemas.microsoft.com/office/powerpoint/2010/main" val="3121638647"/>
              </p:ext>
            </p:extLst>
          </p:nvPr>
        </p:nvGraphicFramePr>
        <p:xfrm>
          <a:off x="186266" y="753534"/>
          <a:ext cx="11658600" cy="4707466"/>
        </p:xfrm>
        <a:graphic>
          <a:graphicData uri="http://schemas.openxmlformats.org/drawingml/2006/table">
            <a:tbl>
              <a:tblPr firstRow="1" firstCol="1" bandRow="1">
                <a:tableStyleId>{B301B821-A1FF-4177-AEE7-76D212191A09}</a:tableStyleId>
              </a:tblPr>
              <a:tblGrid>
                <a:gridCol w="5314867">
                  <a:extLst>
                    <a:ext uri="{9D8B030D-6E8A-4147-A177-3AD203B41FA5}">
                      <a16:colId xmlns:a16="http://schemas.microsoft.com/office/drawing/2014/main" val="2210054904"/>
                    </a:ext>
                  </a:extLst>
                </a:gridCol>
                <a:gridCol w="6343733">
                  <a:extLst>
                    <a:ext uri="{9D8B030D-6E8A-4147-A177-3AD203B41FA5}">
                      <a16:colId xmlns:a16="http://schemas.microsoft.com/office/drawing/2014/main" val="2393201671"/>
                    </a:ext>
                  </a:extLst>
                </a:gridCol>
              </a:tblGrid>
              <a:tr h="339834">
                <a:tc>
                  <a:txBody>
                    <a:bodyPr/>
                    <a:lstStyle/>
                    <a:p>
                      <a:pPr algn="ctr">
                        <a:lnSpc>
                          <a:spcPct val="107000"/>
                        </a:lnSpc>
                        <a:spcAft>
                          <a:spcPts val="800"/>
                        </a:spcAft>
                      </a:pPr>
                      <a:r>
                        <a:rPr lang="el-GR" sz="1400" dirty="0">
                          <a:effectLst/>
                        </a:rPr>
                        <a:t>Ειδικοί Στόχοι</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5082" marR="65082" marT="0" marB="0" anchor="ctr"/>
                </a:tc>
                <a:tc>
                  <a:txBody>
                    <a:bodyPr/>
                    <a:lstStyle/>
                    <a:p>
                      <a:pPr algn="ctr">
                        <a:lnSpc>
                          <a:spcPct val="107000"/>
                        </a:lnSpc>
                        <a:spcAft>
                          <a:spcPts val="800"/>
                        </a:spcAft>
                      </a:pPr>
                      <a:r>
                        <a:rPr lang="el-GR" sz="1400" dirty="0">
                          <a:effectLst/>
                        </a:rPr>
                        <a:t>Ενδεικτικές Δράσεις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5082" marR="65082" marT="0" marB="0" anchor="ctr"/>
                </a:tc>
                <a:extLst>
                  <a:ext uri="{0D108BD9-81ED-4DB2-BD59-A6C34878D82A}">
                    <a16:rowId xmlns:a16="http://schemas.microsoft.com/office/drawing/2014/main" val="2267395170"/>
                  </a:ext>
                </a:extLst>
              </a:tr>
              <a:tr h="4367632">
                <a:tc>
                  <a:txBody>
                    <a:bodyPr/>
                    <a:lstStyle/>
                    <a:p>
                      <a:pPr algn="just">
                        <a:lnSpc>
                          <a:spcPct val="100000"/>
                        </a:lnSpc>
                        <a:spcAft>
                          <a:spcPts val="800"/>
                        </a:spcAft>
                      </a:pPr>
                      <a:r>
                        <a:rPr lang="el-GR" sz="1800" dirty="0">
                          <a:solidFill>
                            <a:schemeClr val="accent1">
                              <a:lumMod val="50000"/>
                            </a:schemeClr>
                          </a:solidFill>
                          <a:effectLst/>
                        </a:rPr>
                        <a:t>4v</a:t>
                      </a:r>
                      <a:r>
                        <a:rPr lang="en-US" sz="1800" dirty="0" err="1">
                          <a:solidFill>
                            <a:schemeClr val="accent1">
                              <a:lumMod val="50000"/>
                            </a:schemeClr>
                          </a:solidFill>
                          <a:effectLst/>
                        </a:rPr>
                        <a:t>i</a:t>
                      </a:r>
                      <a:r>
                        <a:rPr lang="el-GR" sz="1800" dirty="0">
                          <a:solidFill>
                            <a:schemeClr val="accent1">
                              <a:lumMod val="50000"/>
                            </a:schemeClr>
                          </a:solidFill>
                          <a:effectLst/>
                        </a:rPr>
                        <a:t>. Ενίσχυση του ρόλου του πολιτισμού και του βιώσιμου τουρισμού στην οικονομική ανάπτυξη, την κοινωνική ένταξη και την κοινωνική καινοτομία</a:t>
                      </a:r>
                      <a:endParaRPr lang="en-US" sz="1800" dirty="0">
                        <a:solidFill>
                          <a:schemeClr val="accent1">
                            <a:lumMod val="50000"/>
                          </a:schemeClr>
                        </a:solidFill>
                        <a:effectLst/>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Δημόσια Δαπάνη </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10</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000</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000</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 </a:t>
                      </a:r>
                      <a:r>
                        <a:rPr kumimoji="0" lang="el-GR" sz="2400" b="1" i="0" u="none" strike="noStrike" kern="1200" cap="none" spc="0" normalizeH="0" baseline="0" noProof="0" dirty="0">
                          <a:ln>
                            <a:noFill/>
                          </a:ln>
                          <a:solidFill>
                            <a:prstClr val="black"/>
                          </a:solidFill>
                          <a:effectLst/>
                          <a:uLnTx/>
                          <a:uFillTx/>
                          <a:latin typeface="+mn-lt"/>
                          <a:ea typeface="+mn-ea"/>
                          <a:cs typeface="+mn-cs"/>
                        </a:rPr>
                        <a:t>€</a:t>
                      </a:r>
                    </a:p>
                    <a:p>
                      <a:pPr algn="just">
                        <a:lnSpc>
                          <a:spcPct val="100000"/>
                        </a:lnSpc>
                        <a:spcAft>
                          <a:spcPts val="800"/>
                        </a:spcAft>
                      </a:pPr>
                      <a:endParaRPr lang="el-GR" sz="18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5082" marR="65082" marT="0" marB="0" anchor="ctr"/>
                </a:tc>
                <a:tc>
                  <a:txBody>
                    <a:bodyPr/>
                    <a:lstStyle/>
                    <a:p>
                      <a:pPr marL="87313" lvl="0" indent="-87313" algn="just" defTabSz="914400" rtl="0" eaLnBrk="1" latinLnBrk="0" hangingPunct="1">
                        <a:lnSpc>
                          <a:spcPct val="100000"/>
                        </a:lnSpc>
                        <a:spcAft>
                          <a:spcPts val="400"/>
                        </a:spcAft>
                        <a:buFont typeface="Calibri" panose="020F0502020204030204" pitchFamily="34" charset="0"/>
                        <a:buChar char="•"/>
                      </a:pPr>
                      <a:r>
                        <a:rPr lang="el-GR" sz="1800" kern="1200" dirty="0">
                          <a:solidFill>
                            <a:schemeClr val="accent1">
                              <a:lumMod val="50000"/>
                            </a:schemeClr>
                          </a:solidFill>
                          <a:effectLst/>
                          <a:latin typeface="+mn-lt"/>
                          <a:ea typeface="+mn-ea"/>
                          <a:cs typeface="+mn-cs"/>
                        </a:rPr>
                        <a:t>Προστασία, ανάδειξη και αξιοποίηση πολιτιστικών υποδομών</a:t>
                      </a:r>
                    </a:p>
                    <a:p>
                      <a:pPr marL="87313" lvl="0" indent="-87313" algn="just" defTabSz="914400" rtl="0" eaLnBrk="1" latinLnBrk="0" hangingPunct="1">
                        <a:lnSpc>
                          <a:spcPct val="100000"/>
                        </a:lnSpc>
                        <a:spcAft>
                          <a:spcPts val="400"/>
                        </a:spcAft>
                        <a:buFont typeface="Calibri" panose="020F0502020204030204" pitchFamily="34" charset="0"/>
                        <a:buChar char="•"/>
                      </a:pPr>
                      <a:r>
                        <a:rPr lang="el-GR" sz="1800" kern="1200" dirty="0">
                          <a:solidFill>
                            <a:schemeClr val="accent1">
                              <a:lumMod val="50000"/>
                            </a:schemeClr>
                          </a:solidFill>
                          <a:effectLst/>
                          <a:latin typeface="+mn-lt"/>
                          <a:ea typeface="+mn-ea"/>
                          <a:cs typeface="+mn-cs"/>
                        </a:rPr>
                        <a:t>Ανάπτυξη ολοκληρωμένων προσβάσιμων τουριστικών προορισμών</a:t>
                      </a:r>
                    </a:p>
                    <a:p>
                      <a:pPr marL="87313" lvl="0" indent="-87313" algn="just" defTabSz="914400" rtl="0" eaLnBrk="1" latinLnBrk="0" hangingPunct="1">
                        <a:lnSpc>
                          <a:spcPct val="100000"/>
                        </a:lnSpc>
                        <a:spcAft>
                          <a:spcPts val="400"/>
                        </a:spcAft>
                        <a:buFont typeface="Calibri" panose="020F0502020204030204" pitchFamily="34" charset="0"/>
                        <a:buChar char="•"/>
                      </a:pPr>
                      <a:r>
                        <a:rPr lang="el-GR" sz="1800" kern="1200" dirty="0">
                          <a:solidFill>
                            <a:schemeClr val="accent1">
                              <a:lumMod val="50000"/>
                            </a:schemeClr>
                          </a:solidFill>
                          <a:effectLst/>
                          <a:latin typeface="+mn-lt"/>
                          <a:ea typeface="+mn-ea"/>
                          <a:cs typeface="+mn-cs"/>
                        </a:rPr>
                        <a:t>Προστασία, ανάδειξη και αξιοποίηση αξιόλογων χώρων φυσικής κληρονομιάς και ενίσχυση υποδομών προσβασιμότητας σε αυτούς</a:t>
                      </a:r>
                    </a:p>
                    <a:p>
                      <a:pPr marL="87313" lvl="0" indent="-87313" algn="just" defTabSz="914400" rtl="0" eaLnBrk="1" latinLnBrk="0" hangingPunct="1">
                        <a:lnSpc>
                          <a:spcPct val="100000"/>
                        </a:lnSpc>
                        <a:spcAft>
                          <a:spcPts val="400"/>
                        </a:spcAft>
                        <a:buFont typeface="Calibri" panose="020F0502020204030204" pitchFamily="34" charset="0"/>
                        <a:buChar char="•"/>
                      </a:pPr>
                      <a:r>
                        <a:rPr lang="el-GR" sz="1800" kern="1200" dirty="0">
                          <a:solidFill>
                            <a:schemeClr val="accent1">
                              <a:lumMod val="50000"/>
                            </a:schemeClr>
                          </a:solidFill>
                          <a:effectLst/>
                          <a:latin typeface="+mn-lt"/>
                          <a:ea typeface="+mn-ea"/>
                          <a:cs typeface="+mn-cs"/>
                        </a:rPr>
                        <a:t>Προστασία και ανάπτυξη υποδομών και υπηρεσιών (εναλλακτικού) τουρισμού</a:t>
                      </a:r>
                    </a:p>
                    <a:p>
                      <a:pPr marL="87313" lvl="0" indent="-87313" algn="just" defTabSz="914400" rtl="0" eaLnBrk="1" latinLnBrk="0" hangingPunct="1">
                        <a:lnSpc>
                          <a:spcPct val="100000"/>
                        </a:lnSpc>
                        <a:spcAft>
                          <a:spcPts val="400"/>
                        </a:spcAft>
                        <a:buFont typeface="Calibri" panose="020F0502020204030204" pitchFamily="34" charset="0"/>
                        <a:buChar char="•"/>
                      </a:pPr>
                      <a:r>
                        <a:rPr lang="el-GR" sz="1800" kern="1200" dirty="0">
                          <a:solidFill>
                            <a:schemeClr val="accent1">
                              <a:lumMod val="50000"/>
                            </a:schemeClr>
                          </a:solidFill>
                          <a:effectLst/>
                          <a:latin typeface="+mn-lt"/>
                          <a:ea typeface="+mn-ea"/>
                          <a:cs typeface="+mn-cs"/>
                        </a:rPr>
                        <a:t>Δράσεις προβολής και ανάδειξης πολιτιστικής κληρονομιάς</a:t>
                      </a:r>
                    </a:p>
                    <a:p>
                      <a:pPr marL="87313" lvl="0" indent="-87313" algn="just" defTabSz="914400" rtl="0" eaLnBrk="1" latinLnBrk="0" hangingPunct="1">
                        <a:lnSpc>
                          <a:spcPct val="100000"/>
                        </a:lnSpc>
                        <a:spcAft>
                          <a:spcPts val="400"/>
                        </a:spcAft>
                        <a:buFont typeface="Calibri" panose="020F0502020204030204" pitchFamily="34" charset="0"/>
                        <a:buChar char="•"/>
                      </a:pPr>
                      <a:r>
                        <a:rPr lang="el-GR" sz="1800" kern="1200" dirty="0">
                          <a:solidFill>
                            <a:schemeClr val="accent1">
                              <a:lumMod val="50000"/>
                            </a:schemeClr>
                          </a:solidFill>
                          <a:effectLst/>
                          <a:latin typeface="+mn-lt"/>
                          <a:ea typeface="+mn-ea"/>
                          <a:cs typeface="+mn-cs"/>
                        </a:rPr>
                        <a:t>Δράσεις προβολής τουριστικών πόρων και θεματικών μορφών τουρισμού.</a:t>
                      </a:r>
                    </a:p>
                  </a:txBody>
                  <a:tcPr marL="65082" marR="65082" marT="0" marB="0" anchor="ctr"/>
                </a:tc>
                <a:extLst>
                  <a:ext uri="{0D108BD9-81ED-4DB2-BD59-A6C34878D82A}">
                    <a16:rowId xmlns:a16="http://schemas.microsoft.com/office/drawing/2014/main" val="4252061979"/>
                  </a:ext>
                </a:extLst>
              </a:tr>
            </a:tbl>
          </a:graphicData>
        </a:graphic>
      </p:graphicFrame>
    </p:spTree>
    <p:extLst>
      <p:ext uri="{BB962C8B-B14F-4D97-AF65-F5344CB8AC3E}">
        <p14:creationId xmlns:p14="http://schemas.microsoft.com/office/powerpoint/2010/main" val="876764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Τίτλος 12">
            <a:extLst>
              <a:ext uri="{FF2B5EF4-FFF2-40B4-BE49-F238E27FC236}">
                <a16:creationId xmlns:a16="http://schemas.microsoft.com/office/drawing/2014/main" id="{B2E2621C-481C-4C5B-BA2B-716EAF4A2805}"/>
              </a:ext>
            </a:extLst>
          </p:cNvPr>
          <p:cNvSpPr>
            <a:spLocks noGrp="1"/>
          </p:cNvSpPr>
          <p:nvPr>
            <p:ph type="title"/>
          </p:nvPr>
        </p:nvSpPr>
        <p:spPr>
          <a:xfrm>
            <a:off x="338667" y="87339"/>
            <a:ext cx="11523133" cy="878498"/>
          </a:xfrm>
        </p:spPr>
        <p:txBody>
          <a:bodyPr rtlCol="0">
            <a:normAutofit fontScale="90000"/>
          </a:bodyPr>
          <a:lstStyle/>
          <a:p>
            <a:pPr algn="ctr" rtl="0"/>
            <a:r>
              <a:rPr lang="el-GR" dirty="0">
                <a:solidFill>
                  <a:schemeClr val="accent5"/>
                </a:solidFill>
              </a:rPr>
              <a:t>Αποτύπωση Συνολικής Δημόσιας Δαπάνης Προγράμματος ΑΜΘ 2021-2027 ανά Ειδικό Στόχο και Προτεραιότητα 4Α ΕΤΠΑ</a:t>
            </a:r>
          </a:p>
        </p:txBody>
      </p:sp>
      <p:graphicFrame>
        <p:nvGraphicFramePr>
          <p:cNvPr id="5" name="Γράφημα 4">
            <a:extLst>
              <a:ext uri="{FF2B5EF4-FFF2-40B4-BE49-F238E27FC236}">
                <a16:creationId xmlns:a16="http://schemas.microsoft.com/office/drawing/2014/main" id="{7F151C28-AADB-4AE1-827A-D779144849EC}"/>
              </a:ext>
            </a:extLst>
          </p:cNvPr>
          <p:cNvGraphicFramePr>
            <a:graphicFrameLocks/>
          </p:cNvGraphicFramePr>
          <p:nvPr>
            <p:extLst>
              <p:ext uri="{D42A27DB-BD31-4B8C-83A1-F6EECF244321}">
                <p14:modId xmlns:p14="http://schemas.microsoft.com/office/powerpoint/2010/main" val="3285470422"/>
              </p:ext>
            </p:extLst>
          </p:nvPr>
        </p:nvGraphicFramePr>
        <p:xfrm>
          <a:off x="448734" y="821266"/>
          <a:ext cx="11743266" cy="563033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368888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a:xfrm>
            <a:off x="1042181" y="520855"/>
            <a:ext cx="9509760" cy="640471"/>
          </a:xfrm>
        </p:spPr>
        <p:txBody>
          <a:bodyPr rtlCol="0">
            <a:normAutofit fontScale="90000"/>
          </a:bodyPr>
          <a:lstStyle/>
          <a:p>
            <a:pPr algn="ctr" rtl="0"/>
            <a:r>
              <a:rPr lang="el-GR" dirty="0">
                <a:solidFill>
                  <a:schemeClr val="accent5"/>
                </a:solidFill>
              </a:rPr>
              <a:t>Αναπτυξιακή Στρατηγική της Π-ΑΜΘ 2021-2027</a:t>
            </a:r>
            <a:br>
              <a:rPr lang="el-GR" dirty="0">
                <a:solidFill>
                  <a:schemeClr val="accent5"/>
                </a:solidFill>
              </a:rPr>
            </a:br>
            <a:endParaRPr lang="el-GR" u="sng" dirty="0">
              <a:solidFill>
                <a:schemeClr val="bg1"/>
              </a:solidFill>
            </a:endParaRPr>
          </a:p>
        </p:txBody>
      </p:sp>
      <p:sp>
        <p:nvSpPr>
          <p:cNvPr id="7" name="Διάγραμμα ροής: Εναλλακτική διεργασία 6">
            <a:extLst>
              <a:ext uri="{FF2B5EF4-FFF2-40B4-BE49-F238E27FC236}">
                <a16:creationId xmlns:a16="http://schemas.microsoft.com/office/drawing/2014/main" id="{1F806DD3-FF6A-4EE8-AA51-BECAA0E6A642}"/>
              </a:ext>
            </a:extLst>
          </p:cNvPr>
          <p:cNvSpPr/>
          <p:nvPr/>
        </p:nvSpPr>
        <p:spPr>
          <a:xfrm>
            <a:off x="1180983" y="1494693"/>
            <a:ext cx="2760784" cy="1934307"/>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b="1" dirty="0">
                <a:solidFill>
                  <a:schemeClr val="accent3"/>
                </a:solidFill>
              </a:rPr>
              <a:t> </a:t>
            </a:r>
            <a:r>
              <a:rPr lang="el-GR" sz="3500" b="1" dirty="0">
                <a:solidFill>
                  <a:schemeClr val="accent3"/>
                </a:solidFill>
              </a:rPr>
              <a:t>ΟΡΑΜΑ </a:t>
            </a:r>
          </a:p>
        </p:txBody>
      </p:sp>
      <p:cxnSp>
        <p:nvCxnSpPr>
          <p:cNvPr id="9" name="Ευθεία γραμμή σύνδεσης 8">
            <a:extLst>
              <a:ext uri="{FF2B5EF4-FFF2-40B4-BE49-F238E27FC236}">
                <a16:creationId xmlns:a16="http://schemas.microsoft.com/office/drawing/2014/main" id="{A14F697F-73EA-4D41-9555-61CEE883D028}"/>
              </a:ext>
            </a:extLst>
          </p:cNvPr>
          <p:cNvCxnSpPr>
            <a:cxnSpLocks/>
          </p:cNvCxnSpPr>
          <p:nvPr/>
        </p:nvCxnSpPr>
        <p:spPr>
          <a:xfrm>
            <a:off x="4242816" y="1399032"/>
            <a:ext cx="0" cy="4060991"/>
          </a:xfrm>
          <a:prstGeom prst="line">
            <a:avLst/>
          </a:prstGeom>
          <a:ln w="57150">
            <a:solidFill>
              <a:srgbClr val="800000"/>
            </a:solidFill>
          </a:ln>
        </p:spPr>
        <p:style>
          <a:lnRef idx="3">
            <a:schemeClr val="accent2"/>
          </a:lnRef>
          <a:fillRef idx="0">
            <a:schemeClr val="accent2"/>
          </a:fillRef>
          <a:effectRef idx="2">
            <a:schemeClr val="accent2"/>
          </a:effectRef>
          <a:fontRef idx="minor">
            <a:schemeClr val="tx1"/>
          </a:fontRef>
        </p:style>
      </p:cxnSp>
      <p:sp>
        <p:nvSpPr>
          <p:cNvPr id="10" name="Διάγραμμα ροής: Εναλλακτική διεργασία 9">
            <a:extLst>
              <a:ext uri="{FF2B5EF4-FFF2-40B4-BE49-F238E27FC236}">
                <a16:creationId xmlns:a16="http://schemas.microsoft.com/office/drawing/2014/main" id="{43BF3BD0-71E7-4045-9DAC-7F01C9D9E1D3}"/>
              </a:ext>
            </a:extLst>
          </p:cNvPr>
          <p:cNvSpPr/>
          <p:nvPr/>
        </p:nvSpPr>
        <p:spPr>
          <a:xfrm>
            <a:off x="5018182" y="1261872"/>
            <a:ext cx="5862005" cy="3346704"/>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1200"/>
              </a:spcBef>
              <a:spcAft>
                <a:spcPts val="1200"/>
              </a:spcAft>
            </a:pPr>
            <a:r>
              <a:rPr lang="el-GR" sz="3000" dirty="0">
                <a:solidFill>
                  <a:schemeClr val="accent1"/>
                </a:solidFill>
                <a:effectLst/>
                <a:latin typeface="+mj-lt"/>
                <a:ea typeface="Times New Roman" panose="02020603050405020304" pitchFamily="18" charset="0"/>
              </a:rPr>
              <a:t>Να καταστεί η Π-ΑΜΘ : </a:t>
            </a:r>
          </a:p>
          <a:p>
            <a:pPr marL="457200" indent="-457200">
              <a:spcBef>
                <a:spcPts val="1200"/>
              </a:spcBef>
              <a:spcAft>
                <a:spcPts val="1200"/>
              </a:spcAft>
              <a:buFont typeface="Wingdings" panose="05000000000000000000" pitchFamily="2" charset="2"/>
              <a:buChar char="q"/>
            </a:pPr>
            <a:r>
              <a:rPr lang="el-GR" sz="3000" b="1" dirty="0">
                <a:solidFill>
                  <a:schemeClr val="accent1"/>
                </a:solidFill>
                <a:effectLst/>
                <a:latin typeface="+mj-lt"/>
                <a:ea typeface="Times New Roman" panose="02020603050405020304" pitchFamily="18" charset="0"/>
              </a:rPr>
              <a:t>Πύλη Ανάπτυξης </a:t>
            </a:r>
          </a:p>
          <a:p>
            <a:pPr marL="457200" indent="-457200">
              <a:spcBef>
                <a:spcPts val="1200"/>
              </a:spcBef>
              <a:spcAft>
                <a:spcPts val="1200"/>
              </a:spcAft>
              <a:buFont typeface="Wingdings" panose="05000000000000000000" pitchFamily="2" charset="2"/>
              <a:buChar char="q"/>
            </a:pPr>
            <a:r>
              <a:rPr lang="el-GR" sz="3000" b="1" dirty="0">
                <a:solidFill>
                  <a:schemeClr val="accent1"/>
                </a:solidFill>
                <a:effectLst/>
                <a:latin typeface="+mj-lt"/>
                <a:ea typeface="Times New Roman" panose="02020603050405020304" pitchFamily="18" charset="0"/>
              </a:rPr>
              <a:t>Πόλος Αξίας &amp; </a:t>
            </a:r>
          </a:p>
          <a:p>
            <a:pPr marL="457200" indent="-457200">
              <a:spcBef>
                <a:spcPts val="1200"/>
              </a:spcBef>
              <a:spcAft>
                <a:spcPts val="1200"/>
              </a:spcAft>
              <a:buFont typeface="Wingdings" panose="05000000000000000000" pitchFamily="2" charset="2"/>
              <a:buChar char="q"/>
            </a:pPr>
            <a:r>
              <a:rPr lang="el-GR" sz="3000" b="1" dirty="0">
                <a:solidFill>
                  <a:schemeClr val="accent1"/>
                </a:solidFill>
                <a:effectLst/>
                <a:latin typeface="+mj-lt"/>
                <a:ea typeface="Times New Roman" panose="02020603050405020304" pitchFamily="18" charset="0"/>
              </a:rPr>
              <a:t>Πρότυπο Κοινωνικής Παρέμβασης</a:t>
            </a:r>
            <a:endParaRPr lang="el-GR" sz="3000" dirty="0">
              <a:solidFill>
                <a:schemeClr val="accent1"/>
              </a:solidFill>
              <a:effectLst/>
              <a:latin typeface="+mj-lt"/>
              <a:ea typeface="Times New Roman" panose="02020603050405020304" pitchFamily="18" charset="0"/>
            </a:endParaRPr>
          </a:p>
        </p:txBody>
      </p:sp>
    </p:spTree>
    <p:extLst>
      <p:ext uri="{BB962C8B-B14F-4D97-AF65-F5344CB8AC3E}">
        <p14:creationId xmlns:p14="http://schemas.microsoft.com/office/powerpoint/2010/main" val="111499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a:xfrm>
            <a:off x="576188" y="73531"/>
            <a:ext cx="9509760" cy="522263"/>
          </a:xfrm>
        </p:spPr>
        <p:txBody>
          <a:bodyPr rtlCol="0">
            <a:normAutofit fontScale="90000"/>
          </a:bodyPr>
          <a:lstStyle/>
          <a:p>
            <a:pPr rtl="0"/>
            <a:r>
              <a:rPr lang="el-GR" u="sng" dirty="0">
                <a:solidFill>
                  <a:schemeClr val="accent5"/>
                </a:solidFill>
              </a:rPr>
              <a:t>Λογική της Παρέμβασης  </a:t>
            </a:r>
            <a:r>
              <a:rPr lang="el-GR" dirty="0">
                <a:solidFill>
                  <a:schemeClr val="accent5"/>
                </a:solidFill>
              </a:rPr>
              <a:t>Στόχος Πολιτικής 4</a:t>
            </a:r>
          </a:p>
        </p:txBody>
      </p:sp>
      <p:sp>
        <p:nvSpPr>
          <p:cNvPr id="14" name="Θέση περιεχομένου 13"/>
          <p:cNvSpPr>
            <a:spLocks noGrp="1"/>
          </p:cNvSpPr>
          <p:nvPr>
            <p:ph idx="1"/>
          </p:nvPr>
        </p:nvSpPr>
        <p:spPr>
          <a:xfrm>
            <a:off x="576188" y="530228"/>
            <a:ext cx="9236026" cy="606117"/>
          </a:xfrm>
        </p:spPr>
        <p:txBody>
          <a:bodyPr rtlCol="0">
            <a:normAutofit/>
          </a:bodyPr>
          <a:lstStyle/>
          <a:p>
            <a:pPr marL="45720" indent="0" algn="just" rtl="0">
              <a:buNone/>
            </a:pPr>
            <a:r>
              <a:rPr lang="el-GR" b="1" dirty="0">
                <a:solidFill>
                  <a:schemeClr val="accent1"/>
                </a:solidFill>
              </a:rPr>
              <a:t>Προτεραιότητα 4Β: Κοινωνική ενσωμάτωση και αντιμετώπιση της φτώχειας (ΕΚΤ+)</a:t>
            </a:r>
          </a:p>
        </p:txBody>
      </p:sp>
      <p:graphicFrame>
        <p:nvGraphicFramePr>
          <p:cNvPr id="2" name="Πίνακας 1">
            <a:extLst>
              <a:ext uri="{FF2B5EF4-FFF2-40B4-BE49-F238E27FC236}">
                <a16:creationId xmlns:a16="http://schemas.microsoft.com/office/drawing/2014/main" id="{078806CE-5082-4274-9A18-B5FBFB090223}"/>
              </a:ext>
            </a:extLst>
          </p:cNvPr>
          <p:cNvGraphicFramePr>
            <a:graphicFrameLocks noGrp="1"/>
          </p:cNvGraphicFramePr>
          <p:nvPr>
            <p:extLst>
              <p:ext uri="{D42A27DB-BD31-4B8C-83A1-F6EECF244321}">
                <p14:modId xmlns:p14="http://schemas.microsoft.com/office/powerpoint/2010/main" val="3226241245"/>
              </p:ext>
            </p:extLst>
          </p:nvPr>
        </p:nvGraphicFramePr>
        <p:xfrm>
          <a:off x="110067" y="922871"/>
          <a:ext cx="11853333" cy="5562600"/>
        </p:xfrm>
        <a:graphic>
          <a:graphicData uri="http://schemas.openxmlformats.org/drawingml/2006/table">
            <a:tbl>
              <a:tblPr firstRow="1" firstCol="1" bandRow="1">
                <a:tableStyleId>{B301B821-A1FF-4177-AEE7-76D212191A09}</a:tableStyleId>
              </a:tblPr>
              <a:tblGrid>
                <a:gridCol w="4834466">
                  <a:extLst>
                    <a:ext uri="{9D8B030D-6E8A-4147-A177-3AD203B41FA5}">
                      <a16:colId xmlns:a16="http://schemas.microsoft.com/office/drawing/2014/main" val="945140877"/>
                    </a:ext>
                  </a:extLst>
                </a:gridCol>
                <a:gridCol w="7018867">
                  <a:extLst>
                    <a:ext uri="{9D8B030D-6E8A-4147-A177-3AD203B41FA5}">
                      <a16:colId xmlns:a16="http://schemas.microsoft.com/office/drawing/2014/main" val="2632148565"/>
                    </a:ext>
                  </a:extLst>
                </a:gridCol>
              </a:tblGrid>
              <a:tr h="380470">
                <a:tc>
                  <a:txBody>
                    <a:bodyPr/>
                    <a:lstStyle/>
                    <a:p>
                      <a:pPr algn="ctr">
                        <a:lnSpc>
                          <a:spcPct val="100000"/>
                        </a:lnSpc>
                        <a:spcAft>
                          <a:spcPts val="0"/>
                        </a:spcAft>
                      </a:pPr>
                      <a:r>
                        <a:rPr lang="el-GR" sz="1300" dirty="0">
                          <a:effectLst/>
                        </a:rPr>
                        <a:t>Ειδικοί Στόχοι</a:t>
                      </a:r>
                      <a:endParaRPr lang="el-G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tc>
                  <a:txBody>
                    <a:bodyPr/>
                    <a:lstStyle/>
                    <a:p>
                      <a:pPr marL="226695" algn="ctr">
                        <a:lnSpc>
                          <a:spcPct val="100000"/>
                        </a:lnSpc>
                        <a:spcAft>
                          <a:spcPts val="0"/>
                        </a:spcAft>
                      </a:pPr>
                      <a:r>
                        <a:rPr lang="el-GR" sz="1300" dirty="0">
                          <a:effectLst/>
                        </a:rPr>
                        <a:t> </a:t>
                      </a:r>
                    </a:p>
                    <a:p>
                      <a:pPr marL="226695" algn="ctr">
                        <a:lnSpc>
                          <a:spcPct val="100000"/>
                        </a:lnSpc>
                        <a:spcAft>
                          <a:spcPts val="0"/>
                        </a:spcAft>
                      </a:pPr>
                      <a:r>
                        <a:rPr lang="el-GR" sz="1300" dirty="0">
                          <a:effectLst/>
                        </a:rPr>
                        <a:t>Ενδεικτικές Δράσεις</a:t>
                      </a:r>
                      <a:endParaRPr lang="el-G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extLst>
                  <a:ext uri="{0D108BD9-81ED-4DB2-BD59-A6C34878D82A}">
                    <a16:rowId xmlns:a16="http://schemas.microsoft.com/office/drawing/2014/main" val="1059187394"/>
                  </a:ext>
                </a:extLst>
              </a:tr>
              <a:tr h="3424232">
                <a:tc>
                  <a:txBody>
                    <a:bodyPr/>
                    <a:lstStyle/>
                    <a:p>
                      <a:pPr algn="just">
                        <a:lnSpc>
                          <a:spcPct val="100000"/>
                        </a:lnSpc>
                        <a:spcAft>
                          <a:spcPts val="0"/>
                        </a:spcAft>
                      </a:pPr>
                      <a:r>
                        <a:rPr lang="el-GR" sz="1600" dirty="0">
                          <a:solidFill>
                            <a:schemeClr val="accent1">
                              <a:lumMod val="50000"/>
                            </a:schemeClr>
                          </a:solidFill>
                          <a:effectLst/>
                        </a:rPr>
                        <a:t>4α. βελτίωση της πρόσβασης στην απασχόληση και μέτρα ενεργοποίησης για όλα τα άτομα που αναζητούν εργασία, συγκεκριμένα, τους νέους, ιδίως μέσω της υλοποίησης των εγγυήσεων για τη νεολαία, τους μακροχρόνια ανέργους και τις μειονεκτούσες ομάδες στην αγορά εργασίας, και για τα οικονομικώς αδρανή άτομα, καθώς και μέσω της προώθησης της </a:t>
                      </a:r>
                      <a:r>
                        <a:rPr lang="el-GR" sz="1600" dirty="0" err="1">
                          <a:solidFill>
                            <a:schemeClr val="accent1">
                              <a:lumMod val="50000"/>
                            </a:schemeClr>
                          </a:solidFill>
                          <a:effectLst/>
                        </a:rPr>
                        <a:t>αυτοαπασχόλησης</a:t>
                      </a:r>
                      <a:r>
                        <a:rPr lang="el-GR" sz="1600" dirty="0">
                          <a:solidFill>
                            <a:schemeClr val="accent1">
                              <a:lumMod val="50000"/>
                            </a:schemeClr>
                          </a:solidFill>
                          <a:effectLst/>
                        </a:rPr>
                        <a:t> και της κοινωνικής οικονομίας</a:t>
                      </a:r>
                      <a:endParaRPr lang="en-US" sz="1600" dirty="0">
                        <a:solidFill>
                          <a:schemeClr val="accent1">
                            <a:lumMod val="50000"/>
                          </a:schemeClr>
                        </a:solidFill>
                        <a:effectLst/>
                      </a:endParaRPr>
                    </a:p>
                    <a:p>
                      <a:pPr algn="just">
                        <a:lnSpc>
                          <a:spcPct val="100000"/>
                        </a:lnSpc>
                        <a:spcAft>
                          <a:spcPts val="0"/>
                        </a:spcAft>
                      </a:pPr>
                      <a:endParaRPr lang="en-US" sz="16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Δημόσια Δαπάνη </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1</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2.</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750</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000</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 </a:t>
                      </a:r>
                      <a:r>
                        <a:rPr kumimoji="0" lang="el-GR" sz="2400" b="1" i="0" u="none" strike="noStrike" kern="1200" cap="none" spc="0" normalizeH="0" baseline="0" noProof="0" dirty="0">
                          <a:ln>
                            <a:noFill/>
                          </a:ln>
                          <a:solidFill>
                            <a:prstClr val="black"/>
                          </a:solidFill>
                          <a:effectLst/>
                          <a:uLnTx/>
                          <a:uFillTx/>
                          <a:latin typeface="+mn-lt"/>
                          <a:ea typeface="+mn-ea"/>
                          <a:cs typeface="+mn-cs"/>
                        </a:rPr>
                        <a:t>€</a:t>
                      </a:r>
                    </a:p>
                    <a:p>
                      <a:pPr algn="just">
                        <a:lnSpc>
                          <a:spcPct val="100000"/>
                        </a:lnSpc>
                        <a:spcAft>
                          <a:spcPts val="0"/>
                        </a:spcAft>
                      </a:pPr>
                      <a:endParaRPr lang="el-GR" sz="16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tc>
                  <a:txBody>
                    <a:bodyPr/>
                    <a:lstStyle/>
                    <a:p>
                      <a:pPr marL="285750" lvl="0" indent="-285750">
                        <a:buFont typeface="Arial" panose="020B0604020202020204" pitchFamily="34" charset="0"/>
                        <a:buChar char="•"/>
                      </a:pPr>
                      <a:r>
                        <a:rPr lang="el-GR" sz="1800" kern="1200" dirty="0">
                          <a:solidFill>
                            <a:schemeClr val="accent1">
                              <a:lumMod val="50000"/>
                            </a:schemeClr>
                          </a:solidFill>
                          <a:effectLst/>
                          <a:latin typeface="+mn-lt"/>
                          <a:ea typeface="+mn-ea"/>
                          <a:cs typeface="+mn-cs"/>
                        </a:rPr>
                        <a:t>Δημιουργία νέων θέσεων εργασίας για ανέργους σε επιχειρήσεις (ΝΘΕ) κατά προτεραιότητα σε τομείς της στρατηγικής RIS3</a:t>
                      </a:r>
                    </a:p>
                    <a:p>
                      <a:pPr marL="285750" lvl="0" indent="-285750">
                        <a:buFont typeface="Arial" panose="020B0604020202020204" pitchFamily="34" charset="0"/>
                        <a:buChar char="•"/>
                      </a:pPr>
                      <a:r>
                        <a:rPr lang="el-GR" sz="1800" kern="1200" dirty="0">
                          <a:solidFill>
                            <a:schemeClr val="accent1">
                              <a:lumMod val="50000"/>
                            </a:schemeClr>
                          </a:solidFill>
                          <a:effectLst/>
                          <a:latin typeface="+mn-lt"/>
                          <a:ea typeface="+mn-ea"/>
                          <a:cs typeface="+mn-cs"/>
                        </a:rPr>
                        <a:t>Δημιουργία νέων θέσεων εργασίας για ανέργους σε επιχειρήσεις (ΝΘΕ σε περιοχές εφαρμογής ολοκληρωμένων χωρικών στρατηγικών (ΒΑΑ και ΟΧΕ)</a:t>
                      </a:r>
                    </a:p>
                    <a:p>
                      <a:pPr marL="285750" lvl="0" indent="-285750">
                        <a:buFont typeface="Arial" panose="020B0604020202020204" pitchFamily="34" charset="0"/>
                        <a:buChar char="•"/>
                      </a:pPr>
                      <a:r>
                        <a:rPr lang="el-GR" sz="1800" kern="1200" dirty="0">
                          <a:solidFill>
                            <a:schemeClr val="accent1">
                              <a:lumMod val="50000"/>
                            </a:schemeClr>
                          </a:solidFill>
                          <a:effectLst/>
                          <a:latin typeface="+mn-lt"/>
                          <a:ea typeface="+mn-ea"/>
                          <a:cs typeface="+mn-cs"/>
                        </a:rPr>
                        <a:t>Συμβουλευτική – κατάρτιση – πιστοποίηση – πρακτική άσκηση – </a:t>
                      </a:r>
                      <a:r>
                        <a:rPr lang="el-GR" sz="1800" kern="1200" dirty="0" err="1">
                          <a:solidFill>
                            <a:schemeClr val="accent1">
                              <a:lumMod val="50000"/>
                            </a:schemeClr>
                          </a:solidFill>
                          <a:effectLst/>
                          <a:latin typeface="+mn-lt"/>
                          <a:ea typeface="+mn-ea"/>
                          <a:cs typeface="+mn-cs"/>
                        </a:rPr>
                        <a:t>mentoring</a:t>
                      </a:r>
                      <a:r>
                        <a:rPr lang="el-GR" sz="1800" kern="1200" dirty="0">
                          <a:solidFill>
                            <a:schemeClr val="accent1">
                              <a:lumMod val="50000"/>
                            </a:schemeClr>
                          </a:solidFill>
                          <a:effectLst/>
                          <a:latin typeface="+mn-lt"/>
                          <a:ea typeface="+mn-ea"/>
                          <a:cs typeface="+mn-cs"/>
                        </a:rPr>
                        <a:t> σε ανέργους.</a:t>
                      </a:r>
                    </a:p>
                    <a:p>
                      <a:pPr marL="285750" lvl="0" indent="-285750">
                        <a:buFont typeface="Arial" panose="020B0604020202020204" pitchFamily="34" charset="0"/>
                        <a:buChar char="•"/>
                      </a:pPr>
                      <a:r>
                        <a:rPr lang="el-GR" sz="1800" kern="1200" dirty="0">
                          <a:solidFill>
                            <a:schemeClr val="accent1">
                              <a:lumMod val="50000"/>
                            </a:schemeClr>
                          </a:solidFill>
                          <a:effectLst/>
                          <a:latin typeface="+mn-lt"/>
                          <a:ea typeface="+mn-ea"/>
                          <a:cs typeface="+mn-cs"/>
                        </a:rPr>
                        <a:t>Ενίσχυση της </a:t>
                      </a:r>
                      <a:r>
                        <a:rPr lang="el-GR" sz="1800" kern="1200" dirty="0" err="1">
                          <a:solidFill>
                            <a:schemeClr val="accent1">
                              <a:lumMod val="50000"/>
                            </a:schemeClr>
                          </a:solidFill>
                          <a:effectLst/>
                          <a:latin typeface="+mn-lt"/>
                          <a:ea typeface="+mn-ea"/>
                          <a:cs typeface="+mn-cs"/>
                        </a:rPr>
                        <a:t>αυτοαπασχόλησης</a:t>
                      </a:r>
                      <a:r>
                        <a:rPr lang="el-GR" sz="1800" kern="1200" dirty="0">
                          <a:solidFill>
                            <a:schemeClr val="accent1">
                              <a:lumMod val="50000"/>
                            </a:schemeClr>
                          </a:solidFill>
                          <a:effectLst/>
                          <a:latin typeface="+mn-lt"/>
                          <a:ea typeface="+mn-ea"/>
                          <a:cs typeface="+mn-cs"/>
                        </a:rPr>
                        <a:t> (ίδρυση επιχειρήσεων από ανέργους - Νέοι Ελεύθεροι Επαγγελματίες ΝΕΕ) κατά προτεραιότητα σε τομείς της στρατηγικής RIS3</a:t>
                      </a:r>
                    </a:p>
                    <a:p>
                      <a:pPr marL="285750" indent="-285750">
                        <a:buFont typeface="Arial" panose="020B0604020202020204" pitchFamily="34" charset="0"/>
                        <a:buChar char="•"/>
                      </a:pPr>
                      <a:r>
                        <a:rPr lang="el-GR" sz="1800" kern="1200" dirty="0">
                          <a:solidFill>
                            <a:schemeClr val="accent1">
                              <a:lumMod val="50000"/>
                            </a:schemeClr>
                          </a:solidFill>
                          <a:effectLst/>
                          <a:latin typeface="+mn-lt"/>
                          <a:ea typeface="+mn-ea"/>
                          <a:cs typeface="+mn-cs"/>
                        </a:rPr>
                        <a:t>Ενίσχυση της </a:t>
                      </a:r>
                      <a:r>
                        <a:rPr lang="el-GR" sz="1800" kern="1200" dirty="0" err="1">
                          <a:solidFill>
                            <a:schemeClr val="accent1">
                              <a:lumMod val="50000"/>
                            </a:schemeClr>
                          </a:solidFill>
                          <a:effectLst/>
                          <a:latin typeface="+mn-lt"/>
                          <a:ea typeface="+mn-ea"/>
                          <a:cs typeface="+mn-cs"/>
                        </a:rPr>
                        <a:t>αυτοαπασχόλησης</a:t>
                      </a:r>
                      <a:r>
                        <a:rPr lang="el-GR" sz="1800" kern="1200" dirty="0">
                          <a:solidFill>
                            <a:schemeClr val="accent1">
                              <a:lumMod val="50000"/>
                            </a:schemeClr>
                          </a:solidFill>
                          <a:effectLst/>
                          <a:latin typeface="+mn-lt"/>
                          <a:ea typeface="+mn-ea"/>
                          <a:cs typeface="+mn-cs"/>
                        </a:rPr>
                        <a:t> (ίδρυση επιχειρήσεων από ανέργους - Νέοι Ελεύθεροι Επαγγελματίες ΝΕΕ) σε περιοχές εφαρμογής ολοκληρωμένων χωρικών στρατηγικών (ΒΑΑ και ΟΧΕ).</a:t>
                      </a:r>
                    </a:p>
                  </a:txBody>
                  <a:tcPr marL="65740" marR="65740" marT="0" marB="0" anchor="ctr"/>
                </a:tc>
                <a:extLst>
                  <a:ext uri="{0D108BD9-81ED-4DB2-BD59-A6C34878D82A}">
                    <a16:rowId xmlns:a16="http://schemas.microsoft.com/office/drawing/2014/main" val="3319984807"/>
                  </a:ext>
                </a:extLst>
              </a:tr>
              <a:tr h="1600200">
                <a:tc>
                  <a:txBody>
                    <a:bodyPr/>
                    <a:lstStyle/>
                    <a:p>
                      <a:pPr algn="just">
                        <a:lnSpc>
                          <a:spcPct val="100000"/>
                        </a:lnSpc>
                        <a:spcAft>
                          <a:spcPts val="0"/>
                        </a:spcAft>
                      </a:pPr>
                      <a:r>
                        <a:rPr lang="el-GR" sz="1600" dirty="0">
                          <a:solidFill>
                            <a:schemeClr val="accent1">
                              <a:lumMod val="50000"/>
                            </a:schemeClr>
                          </a:solidFill>
                          <a:effectLst/>
                        </a:rPr>
                        <a:t>4δ </a:t>
                      </a:r>
                      <a:r>
                        <a:rPr lang="el-GR" sz="1600" b="1" kern="1200" dirty="0">
                          <a:solidFill>
                            <a:schemeClr val="accent1">
                              <a:lumMod val="50000"/>
                            </a:schemeClr>
                          </a:solidFill>
                          <a:effectLst/>
                          <a:latin typeface="+mn-lt"/>
                          <a:ea typeface="+mn-ea"/>
                          <a:cs typeface="+mn-cs"/>
                        </a:rPr>
                        <a:t>Προώθηση  της προσαρμογής εργαζομένων, επιχειρήσεων και επιχειρηματιών στην αλλαγή, της ενεργού και υγιούς γήρανσης, καθώς και ενός υγιεινού και καλά προσαρμοσμένου περιβάλλοντος εργασίας που αντιμετωπίζει τους κινδύνους για την υγεία</a:t>
                      </a:r>
                    </a:p>
                  </a:txBody>
                  <a:tcPr marL="65740" marR="6574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l-GR" sz="1800" kern="1200" dirty="0">
                          <a:solidFill>
                            <a:schemeClr val="accent1">
                              <a:lumMod val="50000"/>
                            </a:schemeClr>
                          </a:solidFill>
                          <a:effectLst/>
                          <a:latin typeface="+mn-lt"/>
                          <a:ea typeface="+mn-ea"/>
                          <a:cs typeface="+mn-cs"/>
                        </a:rPr>
                        <a:t>Προσαρμογή εργαζομένων, επιχειρήσεων και επιχειρηματιών στην αλλαγή, συμπεριλαμβανομένης της κατάρτισης, κατά προτεραιότητα σε περιοχές εφαρμογής ολοκληρωμένων χωρικών στρατηγικών (ΒΑΑ και ΟΧΕ) </a:t>
                      </a:r>
                      <a:r>
                        <a:rPr lang="en-US" sz="1800" kern="1200" dirty="0">
                          <a:solidFill>
                            <a:schemeClr val="accent1">
                              <a:lumMod val="50000"/>
                            </a:schemeClr>
                          </a:solidFill>
                          <a:effectLst/>
                          <a:latin typeface="+mn-lt"/>
                          <a:ea typeface="+mn-ea"/>
                          <a:cs typeface="+mn-cs"/>
                        </a:rPr>
                        <a:t>    </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Δημόσια Δαπάνη </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3</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000</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000</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 </a:t>
                      </a:r>
                      <a:r>
                        <a:rPr kumimoji="0" lang="el-GR" sz="2400" b="1" i="0" u="none" strike="noStrike" kern="1200" cap="none" spc="0" normalizeH="0" baseline="0" noProof="0" dirty="0">
                          <a:ln>
                            <a:noFill/>
                          </a:ln>
                          <a:solidFill>
                            <a:prstClr val="black"/>
                          </a:solidFill>
                          <a:effectLst/>
                          <a:uLnTx/>
                          <a:uFillTx/>
                          <a:latin typeface="+mn-lt"/>
                          <a:ea typeface="+mn-ea"/>
                          <a:cs typeface="+mn-cs"/>
                        </a:rPr>
                        <a:t>€</a:t>
                      </a:r>
                      <a:endParaRPr lang="el-GR" sz="1800" kern="1200" dirty="0">
                        <a:solidFill>
                          <a:schemeClr val="accent1">
                            <a:lumMod val="50000"/>
                          </a:schemeClr>
                        </a:solidFill>
                        <a:effectLst/>
                        <a:latin typeface="+mn-lt"/>
                        <a:ea typeface="+mn-ea"/>
                        <a:cs typeface="+mn-cs"/>
                      </a:endParaRPr>
                    </a:p>
                  </a:txBody>
                  <a:tcPr marL="65740" marR="65740" marT="0" marB="0" anchor="ctr"/>
                </a:tc>
                <a:extLst>
                  <a:ext uri="{0D108BD9-81ED-4DB2-BD59-A6C34878D82A}">
                    <a16:rowId xmlns:a16="http://schemas.microsoft.com/office/drawing/2014/main" val="86486262"/>
                  </a:ext>
                </a:extLst>
              </a:tr>
            </a:tbl>
          </a:graphicData>
        </a:graphic>
      </p:graphicFrame>
    </p:spTree>
    <p:extLst>
      <p:ext uri="{BB962C8B-B14F-4D97-AF65-F5344CB8AC3E}">
        <p14:creationId xmlns:p14="http://schemas.microsoft.com/office/powerpoint/2010/main" val="31135807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a:xfrm>
            <a:off x="576188" y="77941"/>
            <a:ext cx="9509760" cy="606118"/>
          </a:xfrm>
        </p:spPr>
        <p:txBody>
          <a:bodyPr rtlCol="0">
            <a:normAutofit/>
          </a:bodyPr>
          <a:lstStyle/>
          <a:p>
            <a:pPr rtl="0"/>
            <a:r>
              <a:rPr lang="el-GR" u="sng" dirty="0">
                <a:solidFill>
                  <a:schemeClr val="accent5"/>
                </a:solidFill>
              </a:rPr>
              <a:t>Λογική της Παρέμβασης   </a:t>
            </a:r>
            <a:r>
              <a:rPr lang="el-GR" dirty="0">
                <a:solidFill>
                  <a:schemeClr val="accent5"/>
                </a:solidFill>
              </a:rPr>
              <a:t>Στόχος Πολιτικής 4</a:t>
            </a:r>
          </a:p>
        </p:txBody>
      </p:sp>
      <p:sp>
        <p:nvSpPr>
          <p:cNvPr id="14" name="Θέση περιεχομένου 13"/>
          <p:cNvSpPr>
            <a:spLocks noGrp="1"/>
          </p:cNvSpPr>
          <p:nvPr>
            <p:ph idx="1"/>
          </p:nvPr>
        </p:nvSpPr>
        <p:spPr>
          <a:xfrm>
            <a:off x="497058" y="664959"/>
            <a:ext cx="9236026" cy="606117"/>
          </a:xfrm>
        </p:spPr>
        <p:txBody>
          <a:bodyPr rtlCol="0">
            <a:normAutofit/>
          </a:bodyPr>
          <a:lstStyle/>
          <a:p>
            <a:pPr marL="45720" indent="0" algn="just" rtl="0">
              <a:buNone/>
            </a:pPr>
            <a:r>
              <a:rPr lang="el-GR" b="1" dirty="0">
                <a:solidFill>
                  <a:schemeClr val="accent1"/>
                </a:solidFill>
              </a:rPr>
              <a:t>Προτεραιότητα 4Β: Κοινωνική ενσωμάτωση και αντιμετώπιση της φτώχειας (ΕΚΤ+)</a:t>
            </a:r>
          </a:p>
        </p:txBody>
      </p:sp>
      <p:graphicFrame>
        <p:nvGraphicFramePr>
          <p:cNvPr id="2" name="Πίνακας 1">
            <a:extLst>
              <a:ext uri="{FF2B5EF4-FFF2-40B4-BE49-F238E27FC236}">
                <a16:creationId xmlns:a16="http://schemas.microsoft.com/office/drawing/2014/main" id="{078806CE-5082-4274-9A18-B5FBFB090223}"/>
              </a:ext>
            </a:extLst>
          </p:cNvPr>
          <p:cNvGraphicFramePr>
            <a:graphicFrameLocks noGrp="1"/>
          </p:cNvGraphicFramePr>
          <p:nvPr>
            <p:extLst>
              <p:ext uri="{D42A27DB-BD31-4B8C-83A1-F6EECF244321}">
                <p14:modId xmlns:p14="http://schemas.microsoft.com/office/powerpoint/2010/main" val="3099717066"/>
              </p:ext>
            </p:extLst>
          </p:nvPr>
        </p:nvGraphicFramePr>
        <p:xfrm>
          <a:off x="237067" y="1075267"/>
          <a:ext cx="11650133" cy="5359400"/>
        </p:xfrm>
        <a:graphic>
          <a:graphicData uri="http://schemas.openxmlformats.org/drawingml/2006/table">
            <a:tbl>
              <a:tblPr firstRow="1" firstCol="1" bandRow="1">
                <a:tableStyleId>{B301B821-A1FF-4177-AEE7-76D212191A09}</a:tableStyleId>
              </a:tblPr>
              <a:tblGrid>
                <a:gridCol w="5828235">
                  <a:extLst>
                    <a:ext uri="{9D8B030D-6E8A-4147-A177-3AD203B41FA5}">
                      <a16:colId xmlns:a16="http://schemas.microsoft.com/office/drawing/2014/main" val="945140877"/>
                    </a:ext>
                  </a:extLst>
                </a:gridCol>
                <a:gridCol w="5821898">
                  <a:extLst>
                    <a:ext uri="{9D8B030D-6E8A-4147-A177-3AD203B41FA5}">
                      <a16:colId xmlns:a16="http://schemas.microsoft.com/office/drawing/2014/main" val="2632148565"/>
                    </a:ext>
                  </a:extLst>
                </a:gridCol>
              </a:tblGrid>
              <a:tr h="935149">
                <a:tc>
                  <a:txBody>
                    <a:bodyPr/>
                    <a:lstStyle/>
                    <a:p>
                      <a:pPr algn="ctr">
                        <a:lnSpc>
                          <a:spcPct val="100000"/>
                        </a:lnSpc>
                        <a:spcAft>
                          <a:spcPts val="0"/>
                        </a:spcAft>
                      </a:pPr>
                      <a:r>
                        <a:rPr lang="el-GR" sz="1300" dirty="0">
                          <a:effectLst/>
                        </a:rPr>
                        <a:t>Ειδικοί Στόχοι</a:t>
                      </a:r>
                      <a:endParaRPr lang="el-G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tc>
                  <a:txBody>
                    <a:bodyPr/>
                    <a:lstStyle/>
                    <a:p>
                      <a:pPr marL="226695" algn="ctr">
                        <a:lnSpc>
                          <a:spcPct val="100000"/>
                        </a:lnSpc>
                        <a:spcAft>
                          <a:spcPts val="0"/>
                        </a:spcAft>
                      </a:pPr>
                      <a:r>
                        <a:rPr lang="el-GR" sz="1300" dirty="0">
                          <a:effectLst/>
                        </a:rPr>
                        <a:t> </a:t>
                      </a:r>
                    </a:p>
                    <a:p>
                      <a:pPr marL="226695" algn="ctr">
                        <a:lnSpc>
                          <a:spcPct val="100000"/>
                        </a:lnSpc>
                        <a:spcAft>
                          <a:spcPts val="0"/>
                        </a:spcAft>
                      </a:pPr>
                      <a:r>
                        <a:rPr lang="el-GR" sz="1300" dirty="0">
                          <a:effectLst/>
                        </a:rPr>
                        <a:t>Ενδεικτικές Δράσεις</a:t>
                      </a:r>
                      <a:endParaRPr lang="el-G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extLst>
                  <a:ext uri="{0D108BD9-81ED-4DB2-BD59-A6C34878D82A}">
                    <a16:rowId xmlns:a16="http://schemas.microsoft.com/office/drawing/2014/main" val="1059187394"/>
                  </a:ext>
                </a:extLst>
              </a:tr>
              <a:tr h="4424251">
                <a:tc>
                  <a:txBody>
                    <a:bodyPr/>
                    <a:lstStyle/>
                    <a:p>
                      <a:pPr algn="just">
                        <a:lnSpc>
                          <a:spcPct val="100000"/>
                        </a:lnSpc>
                        <a:spcAft>
                          <a:spcPts val="0"/>
                        </a:spcAft>
                      </a:pPr>
                      <a:r>
                        <a:rPr lang="el-GR" sz="2000" dirty="0">
                          <a:solidFill>
                            <a:schemeClr val="accent1">
                              <a:lumMod val="50000"/>
                            </a:schemeClr>
                          </a:solidFill>
                          <a:effectLst/>
                        </a:rPr>
                        <a:t>4στ. Προώθηση της ίσης πρόσβασης σε  ποιοτική και χωρίς αποκλεισμούς εκπαίδευση και κατάρτιση και της ολοκλήρωσης τους, ιδίως για τις μειονεκτούσες ομάδες, από την προσχολική εκπαίδευση και φροντίδα, έως τη γενική και επαγγελματική εκπαίδευση και κατάρτιση, καθώς και περεταίρω έως την τριτοβάθμια εκπαίδευση, και την εκπαίδευση και επιμόρφωση ενηλίκων, συμπεριλαμβανομένης της διευκόλυνσης της μαθησιακής κινητικότητας για όλους και της προσβασιμότητας για άτομα με αναπηρίες</a:t>
                      </a:r>
                      <a:endParaRPr lang="en-US" sz="2000" dirty="0">
                        <a:solidFill>
                          <a:schemeClr val="accent1">
                            <a:lumMod val="50000"/>
                          </a:schemeClr>
                        </a:solidFill>
                        <a:effectLst/>
                      </a:endParaRPr>
                    </a:p>
                    <a:p>
                      <a:pPr algn="just">
                        <a:lnSpc>
                          <a:spcPct val="100000"/>
                        </a:lnSpc>
                        <a:spcAft>
                          <a:spcPts val="0"/>
                        </a:spcAft>
                      </a:pPr>
                      <a:endParaRPr lang="en-US" sz="20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Δημόσια Δαπάνη 2</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8</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.6</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00</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000</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 </a:t>
                      </a:r>
                      <a:r>
                        <a:rPr kumimoji="0" lang="el-GR" sz="2400" b="1" i="0" u="none" strike="noStrike" kern="1200" cap="none" spc="0" normalizeH="0" baseline="0" noProof="0" dirty="0">
                          <a:ln>
                            <a:noFill/>
                          </a:ln>
                          <a:solidFill>
                            <a:prstClr val="black"/>
                          </a:solidFill>
                          <a:effectLst/>
                          <a:uLnTx/>
                          <a:uFillTx/>
                          <a:latin typeface="+mn-lt"/>
                          <a:ea typeface="+mn-ea"/>
                          <a:cs typeface="+mn-cs"/>
                        </a:rPr>
                        <a:t>€</a:t>
                      </a:r>
                    </a:p>
                    <a:p>
                      <a:pPr algn="just">
                        <a:lnSpc>
                          <a:spcPct val="100000"/>
                        </a:lnSpc>
                        <a:spcAft>
                          <a:spcPts val="0"/>
                        </a:spcAft>
                      </a:pPr>
                      <a:endParaRPr lang="el-GR" sz="20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tc>
                  <a:txBody>
                    <a:bodyPr/>
                    <a:lstStyle/>
                    <a:p>
                      <a:pPr marL="285750" lvl="0" indent="-285750" algn="just">
                        <a:buFont typeface="Arial" panose="020B0604020202020204" pitchFamily="34" charset="0"/>
                        <a:buChar char="•"/>
                      </a:pPr>
                      <a:r>
                        <a:rPr lang="el-GR" sz="2400" kern="1200" dirty="0">
                          <a:solidFill>
                            <a:schemeClr val="accent1">
                              <a:lumMod val="50000"/>
                            </a:schemeClr>
                          </a:solidFill>
                          <a:effectLst/>
                          <a:latin typeface="+mn-lt"/>
                          <a:ea typeface="+mn-ea"/>
                          <a:cs typeface="+mn-cs"/>
                        </a:rPr>
                        <a:t>Εξειδικευμένη εκπαιδευτική υποστήριξη για ένταξη μαθητών με αναπηρία ή/και ειδικές εκπαιδευτικές ανάγκες</a:t>
                      </a:r>
                    </a:p>
                    <a:p>
                      <a:pPr marL="0" lvl="0" indent="0" algn="just">
                        <a:buFont typeface="Arial" panose="020B0604020202020204" pitchFamily="34" charset="0"/>
                        <a:buNone/>
                      </a:pPr>
                      <a:endParaRPr lang="el-GR" sz="2400" kern="1200" dirty="0">
                        <a:solidFill>
                          <a:schemeClr val="accent1">
                            <a:lumMod val="50000"/>
                          </a:schemeClr>
                        </a:solidFill>
                        <a:effectLst/>
                        <a:latin typeface="+mn-lt"/>
                        <a:ea typeface="+mn-ea"/>
                        <a:cs typeface="+mn-cs"/>
                      </a:endParaRPr>
                    </a:p>
                    <a:p>
                      <a:pPr marL="285750" indent="-285750" algn="just">
                        <a:buFont typeface="Arial" panose="020B0604020202020204" pitchFamily="34" charset="0"/>
                        <a:buChar char="•"/>
                      </a:pPr>
                      <a:r>
                        <a:rPr lang="el-GR" sz="2400" kern="1200" dirty="0">
                          <a:solidFill>
                            <a:schemeClr val="accent1">
                              <a:lumMod val="50000"/>
                            </a:schemeClr>
                          </a:solidFill>
                          <a:effectLst/>
                          <a:latin typeface="+mn-lt"/>
                          <a:ea typeface="+mn-ea"/>
                          <a:cs typeface="+mn-cs"/>
                        </a:rPr>
                        <a:t>Ενίσχυση Κέντρων Εκπαιδευτικής και Συμβουλευτικής Υποστήριξης (ΚΕΣΥ)</a:t>
                      </a:r>
                    </a:p>
                    <a:p>
                      <a:pPr marL="0" indent="0" algn="just">
                        <a:buFont typeface="Arial" panose="020B0604020202020204" pitchFamily="34" charset="0"/>
                        <a:buNone/>
                      </a:pPr>
                      <a:endParaRPr lang="el-GR" sz="2400" kern="1200" dirty="0">
                        <a:solidFill>
                          <a:schemeClr val="accent1">
                            <a:lumMod val="50000"/>
                          </a:schemeClr>
                        </a:solidFill>
                        <a:effectLst/>
                        <a:latin typeface="+mn-lt"/>
                        <a:ea typeface="+mn-ea"/>
                        <a:cs typeface="+mn-cs"/>
                      </a:endParaRPr>
                    </a:p>
                    <a:p>
                      <a:pPr marL="285750" indent="-285750" algn="just">
                        <a:buFont typeface="Arial" panose="020B0604020202020204" pitchFamily="34" charset="0"/>
                        <a:buChar char="•"/>
                      </a:pPr>
                      <a:r>
                        <a:rPr lang="el-GR" sz="2400" kern="1200" dirty="0">
                          <a:solidFill>
                            <a:schemeClr val="accent1">
                              <a:lumMod val="50000"/>
                            </a:schemeClr>
                          </a:solidFill>
                          <a:effectLst/>
                          <a:latin typeface="+mn-lt"/>
                          <a:ea typeface="+mn-ea"/>
                          <a:cs typeface="+mn-cs"/>
                        </a:rPr>
                        <a:t>Κέντρα Δημιουργικής Απασχόλησης </a:t>
                      </a:r>
                      <a:r>
                        <a:rPr lang="en-US" sz="2400" kern="1200" dirty="0">
                          <a:solidFill>
                            <a:schemeClr val="accent1">
                              <a:lumMod val="50000"/>
                            </a:schemeClr>
                          </a:solidFill>
                          <a:effectLst/>
                          <a:latin typeface="+mn-lt"/>
                          <a:ea typeface="+mn-ea"/>
                          <a:cs typeface="+mn-cs"/>
                        </a:rPr>
                        <a:t>STEM (</a:t>
                      </a:r>
                      <a:r>
                        <a:rPr lang="el-GR" sz="2400" kern="1200" dirty="0">
                          <a:solidFill>
                            <a:schemeClr val="accent1">
                              <a:lumMod val="50000"/>
                            </a:schemeClr>
                          </a:solidFill>
                          <a:effectLst/>
                          <a:latin typeface="+mn-lt"/>
                          <a:ea typeface="+mn-ea"/>
                          <a:cs typeface="+mn-cs"/>
                        </a:rPr>
                        <a:t>ΚΔΑΠ </a:t>
                      </a:r>
                      <a:r>
                        <a:rPr lang="en-US" sz="2400" kern="1200" dirty="0">
                          <a:solidFill>
                            <a:schemeClr val="accent1">
                              <a:lumMod val="50000"/>
                            </a:schemeClr>
                          </a:solidFill>
                          <a:effectLst/>
                          <a:latin typeface="+mn-lt"/>
                          <a:ea typeface="+mn-ea"/>
                          <a:cs typeface="+mn-cs"/>
                        </a:rPr>
                        <a:t>STEM)</a:t>
                      </a:r>
                      <a:endParaRPr lang="el-GR" sz="2400" kern="1200" dirty="0">
                        <a:solidFill>
                          <a:schemeClr val="accent1">
                            <a:lumMod val="50000"/>
                          </a:schemeClr>
                        </a:solidFill>
                        <a:effectLst/>
                        <a:latin typeface="+mn-lt"/>
                        <a:ea typeface="+mn-ea"/>
                        <a:cs typeface="+mn-cs"/>
                      </a:endParaRPr>
                    </a:p>
                    <a:p>
                      <a:pPr marL="0" lvl="0" indent="0" algn="just">
                        <a:buFont typeface="Arial" panose="020B0604020202020204" pitchFamily="34" charset="0"/>
                        <a:buNone/>
                      </a:pPr>
                      <a:endParaRPr lang="el-GR" sz="2400" kern="1200" dirty="0">
                        <a:solidFill>
                          <a:schemeClr val="accent1">
                            <a:lumMod val="50000"/>
                          </a:schemeClr>
                        </a:solidFill>
                        <a:effectLst/>
                        <a:latin typeface="+mn-lt"/>
                        <a:ea typeface="+mn-ea"/>
                        <a:cs typeface="+mn-cs"/>
                      </a:endParaRPr>
                    </a:p>
                  </a:txBody>
                  <a:tcPr marL="65740" marR="65740" marT="0" marB="0" anchor="ctr"/>
                </a:tc>
                <a:extLst>
                  <a:ext uri="{0D108BD9-81ED-4DB2-BD59-A6C34878D82A}">
                    <a16:rowId xmlns:a16="http://schemas.microsoft.com/office/drawing/2014/main" val="86486262"/>
                  </a:ext>
                </a:extLst>
              </a:tr>
            </a:tbl>
          </a:graphicData>
        </a:graphic>
      </p:graphicFrame>
    </p:spTree>
    <p:extLst>
      <p:ext uri="{BB962C8B-B14F-4D97-AF65-F5344CB8AC3E}">
        <p14:creationId xmlns:p14="http://schemas.microsoft.com/office/powerpoint/2010/main" val="958680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a:xfrm>
            <a:off x="666456" y="128180"/>
            <a:ext cx="9509760" cy="455411"/>
          </a:xfrm>
        </p:spPr>
        <p:txBody>
          <a:bodyPr rtlCol="0">
            <a:normAutofit fontScale="90000"/>
          </a:bodyPr>
          <a:lstStyle/>
          <a:p>
            <a:pPr rtl="0"/>
            <a:r>
              <a:rPr lang="el-GR" u="sng" dirty="0">
                <a:solidFill>
                  <a:schemeClr val="accent5"/>
                </a:solidFill>
              </a:rPr>
              <a:t>Λογική της Παρέμβασης   </a:t>
            </a:r>
            <a:r>
              <a:rPr lang="el-GR" dirty="0">
                <a:solidFill>
                  <a:schemeClr val="accent5"/>
                </a:solidFill>
              </a:rPr>
              <a:t>Στόχος Πολιτικής 4</a:t>
            </a:r>
          </a:p>
        </p:txBody>
      </p:sp>
      <p:sp>
        <p:nvSpPr>
          <p:cNvPr id="14" name="Θέση περιεχομένου 13"/>
          <p:cNvSpPr>
            <a:spLocks noGrp="1"/>
          </p:cNvSpPr>
          <p:nvPr>
            <p:ph idx="1"/>
          </p:nvPr>
        </p:nvSpPr>
        <p:spPr>
          <a:xfrm>
            <a:off x="492564" y="583591"/>
            <a:ext cx="9509760" cy="372247"/>
          </a:xfrm>
        </p:spPr>
        <p:txBody>
          <a:bodyPr rtlCol="0">
            <a:normAutofit/>
          </a:bodyPr>
          <a:lstStyle/>
          <a:p>
            <a:pPr marL="45720" indent="0" algn="just" rtl="0">
              <a:buNone/>
            </a:pPr>
            <a:r>
              <a:rPr lang="el-GR" b="1" dirty="0">
                <a:solidFill>
                  <a:schemeClr val="accent1"/>
                </a:solidFill>
              </a:rPr>
              <a:t>Προτεραιότητα 4Β: Κοινωνική ενσωμάτωση και αντιμετώπιση της φτώχειας (ΕΚΤ+)</a:t>
            </a:r>
          </a:p>
        </p:txBody>
      </p:sp>
      <p:graphicFrame>
        <p:nvGraphicFramePr>
          <p:cNvPr id="2" name="Πίνακας 1">
            <a:extLst>
              <a:ext uri="{FF2B5EF4-FFF2-40B4-BE49-F238E27FC236}">
                <a16:creationId xmlns:a16="http://schemas.microsoft.com/office/drawing/2014/main" id="{078806CE-5082-4274-9A18-B5FBFB090223}"/>
              </a:ext>
            </a:extLst>
          </p:cNvPr>
          <p:cNvGraphicFramePr>
            <a:graphicFrameLocks noGrp="1"/>
          </p:cNvGraphicFramePr>
          <p:nvPr>
            <p:extLst>
              <p:ext uri="{D42A27DB-BD31-4B8C-83A1-F6EECF244321}">
                <p14:modId xmlns:p14="http://schemas.microsoft.com/office/powerpoint/2010/main" val="514926429"/>
              </p:ext>
            </p:extLst>
          </p:nvPr>
        </p:nvGraphicFramePr>
        <p:xfrm>
          <a:off x="237067" y="1176868"/>
          <a:ext cx="11726333" cy="3090544"/>
        </p:xfrm>
        <a:graphic>
          <a:graphicData uri="http://schemas.openxmlformats.org/drawingml/2006/table">
            <a:tbl>
              <a:tblPr firstRow="1" firstCol="1" bandRow="1">
                <a:tableStyleId>{B301B821-A1FF-4177-AEE7-76D212191A09}</a:tableStyleId>
              </a:tblPr>
              <a:tblGrid>
                <a:gridCol w="4631266">
                  <a:extLst>
                    <a:ext uri="{9D8B030D-6E8A-4147-A177-3AD203B41FA5}">
                      <a16:colId xmlns:a16="http://schemas.microsoft.com/office/drawing/2014/main" val="945140877"/>
                    </a:ext>
                  </a:extLst>
                </a:gridCol>
                <a:gridCol w="7095067">
                  <a:extLst>
                    <a:ext uri="{9D8B030D-6E8A-4147-A177-3AD203B41FA5}">
                      <a16:colId xmlns:a16="http://schemas.microsoft.com/office/drawing/2014/main" val="2632148565"/>
                    </a:ext>
                  </a:extLst>
                </a:gridCol>
              </a:tblGrid>
              <a:tr h="347344">
                <a:tc>
                  <a:txBody>
                    <a:bodyPr/>
                    <a:lstStyle/>
                    <a:p>
                      <a:pPr algn="ctr">
                        <a:lnSpc>
                          <a:spcPct val="100000"/>
                        </a:lnSpc>
                        <a:spcBef>
                          <a:spcPts val="0"/>
                        </a:spcBef>
                        <a:spcAft>
                          <a:spcPts val="0"/>
                        </a:spcAft>
                      </a:pPr>
                      <a:r>
                        <a:rPr lang="el-GR" sz="1300" dirty="0">
                          <a:effectLst/>
                        </a:rPr>
                        <a:t>Ειδικοί Στόχοι</a:t>
                      </a:r>
                      <a:endParaRPr lang="el-G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tc>
                  <a:txBody>
                    <a:bodyPr/>
                    <a:lstStyle/>
                    <a:p>
                      <a:pPr marL="226695" algn="ctr">
                        <a:lnSpc>
                          <a:spcPct val="100000"/>
                        </a:lnSpc>
                        <a:spcBef>
                          <a:spcPts val="0"/>
                        </a:spcBef>
                        <a:spcAft>
                          <a:spcPts val="0"/>
                        </a:spcAft>
                      </a:pPr>
                      <a:r>
                        <a:rPr lang="el-GR" sz="1300" dirty="0">
                          <a:effectLst/>
                        </a:rPr>
                        <a:t>Ενδεικτικές Δράσεις</a:t>
                      </a:r>
                      <a:endParaRPr lang="el-G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extLst>
                  <a:ext uri="{0D108BD9-81ED-4DB2-BD59-A6C34878D82A}">
                    <a16:rowId xmlns:a16="http://schemas.microsoft.com/office/drawing/2014/main" val="1059187394"/>
                  </a:ext>
                </a:extLst>
              </a:tr>
              <a:tr h="2431412">
                <a:tc>
                  <a:txBody>
                    <a:bodyPr/>
                    <a:lstStyle/>
                    <a:p>
                      <a:pPr algn="just">
                        <a:lnSpc>
                          <a:spcPct val="100000"/>
                        </a:lnSpc>
                        <a:spcBef>
                          <a:spcPts val="0"/>
                        </a:spcBef>
                        <a:spcAft>
                          <a:spcPts val="0"/>
                        </a:spcAft>
                      </a:pPr>
                      <a:r>
                        <a:rPr lang="el-GR" sz="20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4θ. Προώθηση της κοινωνικοοικονομικής ένταξης των υπηκόων τρίτων χωρών, περιλαμβανομένων των μεταναστών </a:t>
                      </a:r>
                      <a:endParaRPr lang="en-US" sz="20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spcAft>
                          <a:spcPts val="0"/>
                        </a:spcAft>
                      </a:pPr>
                      <a:endParaRPr lang="en-US" sz="20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Δημόσια Δαπάνη </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4</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.2</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00</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000</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 </a:t>
                      </a:r>
                      <a:r>
                        <a:rPr kumimoji="0" lang="el-GR" sz="2400" b="1" i="0" u="none" strike="noStrike" kern="1200" cap="none" spc="0" normalizeH="0" baseline="0" noProof="0" dirty="0">
                          <a:ln>
                            <a:noFill/>
                          </a:ln>
                          <a:solidFill>
                            <a:prstClr val="black"/>
                          </a:solidFill>
                          <a:effectLst/>
                          <a:uLnTx/>
                          <a:uFillTx/>
                          <a:latin typeface="+mn-lt"/>
                          <a:ea typeface="+mn-ea"/>
                          <a:cs typeface="+mn-cs"/>
                        </a:rPr>
                        <a:t>€</a:t>
                      </a:r>
                    </a:p>
                    <a:p>
                      <a:pPr algn="just">
                        <a:lnSpc>
                          <a:spcPct val="100000"/>
                        </a:lnSpc>
                        <a:spcBef>
                          <a:spcPts val="0"/>
                        </a:spcBef>
                        <a:spcAft>
                          <a:spcPts val="0"/>
                        </a:spcAft>
                      </a:pPr>
                      <a:endParaRPr lang="el-GR" sz="20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285750" lvl="0" indent="-285750" algn="just">
                        <a:buFont typeface="Arial" panose="020B0604020202020204" pitchFamily="34" charset="0"/>
                        <a:buChar char="•"/>
                      </a:pPr>
                      <a:r>
                        <a:rPr lang="el-GR" sz="2000" kern="1200" dirty="0">
                          <a:solidFill>
                            <a:schemeClr val="accent1">
                              <a:lumMod val="50000"/>
                            </a:schemeClr>
                          </a:solidFill>
                          <a:effectLst/>
                          <a:latin typeface="Calibri" panose="020F0502020204030204" pitchFamily="34" charset="0"/>
                          <a:ea typeface="+mn-ea"/>
                          <a:cs typeface="Times New Roman" panose="02020603050405020304" pitchFamily="18" charset="0"/>
                        </a:rPr>
                        <a:t>Ολοκληρωμένες δράσεις ένταξης υπηκόων τρίτων χωρών στην αγορά εργασίας (π.χ. προγράμματα ενίσχυσης και ανάπτυξης ψηφιακών και κοινωνικών, δεξιοτήτων, ενέργειες κοινωνικής ένταξης, ενημέρωση και ευαισθητοποίηση της τοπικής κοινωνίας, συμπεριλαμβανομένων των κρατικών φορέων και οργανισμών)</a:t>
                      </a:r>
                    </a:p>
                    <a:p>
                      <a:pPr marL="285750" lvl="0" indent="-285750" algn="just">
                        <a:buFont typeface="Arial" panose="020B0604020202020204" pitchFamily="34" charset="0"/>
                        <a:buChar char="•"/>
                      </a:pPr>
                      <a:r>
                        <a:rPr lang="el-GR" sz="2000" kern="1200" dirty="0">
                          <a:solidFill>
                            <a:schemeClr val="accent1">
                              <a:lumMod val="50000"/>
                            </a:schemeClr>
                          </a:solidFill>
                          <a:effectLst/>
                          <a:latin typeface="Calibri" panose="020F0502020204030204" pitchFamily="34" charset="0"/>
                          <a:ea typeface="+mn-ea"/>
                          <a:cs typeface="Times New Roman" panose="02020603050405020304" pitchFamily="18" charset="0"/>
                        </a:rPr>
                        <a:t>Μαθήματα ελληνικής γλώσσας σε υπηκόους τρίτων χωρών</a:t>
                      </a:r>
                    </a:p>
                    <a:p>
                      <a:pPr marL="285750" indent="-285750" algn="just">
                        <a:buFont typeface="Arial" panose="020B0604020202020204" pitchFamily="34" charset="0"/>
                        <a:buChar char="•"/>
                      </a:pPr>
                      <a:r>
                        <a:rPr lang="el-GR" sz="2000" kern="1200" dirty="0">
                          <a:solidFill>
                            <a:schemeClr val="accent1">
                              <a:lumMod val="50000"/>
                            </a:schemeClr>
                          </a:solidFill>
                          <a:effectLst/>
                          <a:latin typeface="Calibri" panose="020F0502020204030204" pitchFamily="34" charset="0"/>
                          <a:ea typeface="+mn-ea"/>
                          <a:cs typeface="Times New Roman" panose="02020603050405020304" pitchFamily="18" charset="0"/>
                        </a:rPr>
                        <a:t>Δράσεις ευαισθητοποίησης και διαπολιτισμικής αλληλεπίδρασης</a:t>
                      </a:r>
                    </a:p>
                  </a:txBody>
                  <a:tcPr marL="68580" marR="68580" marT="0" marB="0" anchor="ctr"/>
                </a:tc>
                <a:extLst>
                  <a:ext uri="{0D108BD9-81ED-4DB2-BD59-A6C34878D82A}">
                    <a16:rowId xmlns:a16="http://schemas.microsoft.com/office/drawing/2014/main" val="86486262"/>
                  </a:ext>
                </a:extLst>
              </a:tr>
            </a:tbl>
          </a:graphicData>
        </a:graphic>
      </p:graphicFrame>
    </p:spTree>
    <p:extLst>
      <p:ext uri="{BB962C8B-B14F-4D97-AF65-F5344CB8AC3E}">
        <p14:creationId xmlns:p14="http://schemas.microsoft.com/office/powerpoint/2010/main" val="4229532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a:xfrm>
            <a:off x="666456" y="166280"/>
            <a:ext cx="9509760" cy="531611"/>
          </a:xfrm>
        </p:spPr>
        <p:txBody>
          <a:bodyPr rtlCol="0">
            <a:normAutofit fontScale="90000"/>
          </a:bodyPr>
          <a:lstStyle/>
          <a:p>
            <a:pPr rtl="0"/>
            <a:r>
              <a:rPr lang="el-GR" u="sng" dirty="0">
                <a:solidFill>
                  <a:schemeClr val="accent5"/>
                </a:solidFill>
              </a:rPr>
              <a:t>Λογική της Παρέμβασης    </a:t>
            </a:r>
            <a:r>
              <a:rPr lang="el-GR" dirty="0">
                <a:solidFill>
                  <a:schemeClr val="accent5"/>
                </a:solidFill>
              </a:rPr>
              <a:t>Στόχος Πολιτικής 4</a:t>
            </a:r>
          </a:p>
        </p:txBody>
      </p:sp>
      <p:sp>
        <p:nvSpPr>
          <p:cNvPr id="14" name="Θέση περιεχομένου 13"/>
          <p:cNvSpPr>
            <a:spLocks noGrp="1"/>
          </p:cNvSpPr>
          <p:nvPr>
            <p:ph idx="1"/>
          </p:nvPr>
        </p:nvSpPr>
        <p:spPr>
          <a:xfrm>
            <a:off x="560298" y="798798"/>
            <a:ext cx="9509760" cy="372247"/>
          </a:xfrm>
        </p:spPr>
        <p:txBody>
          <a:bodyPr rtlCol="0">
            <a:normAutofit/>
          </a:bodyPr>
          <a:lstStyle/>
          <a:p>
            <a:pPr marL="45720" indent="0" algn="just" rtl="0">
              <a:buNone/>
            </a:pPr>
            <a:r>
              <a:rPr lang="el-GR" b="1" dirty="0">
                <a:solidFill>
                  <a:schemeClr val="accent1"/>
                </a:solidFill>
              </a:rPr>
              <a:t>Προτεραιότητα 4Β: Κοινωνική ενσωμάτωση και αντιμετώπιση της φτώχειας (ΕΚΤ+)</a:t>
            </a:r>
          </a:p>
        </p:txBody>
      </p:sp>
      <p:graphicFrame>
        <p:nvGraphicFramePr>
          <p:cNvPr id="2" name="Πίνακας 1">
            <a:extLst>
              <a:ext uri="{FF2B5EF4-FFF2-40B4-BE49-F238E27FC236}">
                <a16:creationId xmlns:a16="http://schemas.microsoft.com/office/drawing/2014/main" id="{078806CE-5082-4274-9A18-B5FBFB090223}"/>
              </a:ext>
            </a:extLst>
          </p:cNvPr>
          <p:cNvGraphicFramePr>
            <a:graphicFrameLocks noGrp="1"/>
          </p:cNvGraphicFramePr>
          <p:nvPr/>
        </p:nvGraphicFramePr>
        <p:xfrm>
          <a:off x="262467" y="1490134"/>
          <a:ext cx="11616266" cy="4682066"/>
        </p:xfrm>
        <a:graphic>
          <a:graphicData uri="http://schemas.openxmlformats.org/drawingml/2006/table">
            <a:tbl>
              <a:tblPr firstRow="1" firstCol="1" bandRow="1">
                <a:tableStyleId>{B301B821-A1FF-4177-AEE7-76D212191A09}</a:tableStyleId>
              </a:tblPr>
              <a:tblGrid>
                <a:gridCol w="3917316">
                  <a:extLst>
                    <a:ext uri="{9D8B030D-6E8A-4147-A177-3AD203B41FA5}">
                      <a16:colId xmlns:a16="http://schemas.microsoft.com/office/drawing/2014/main" val="945140877"/>
                    </a:ext>
                  </a:extLst>
                </a:gridCol>
                <a:gridCol w="7698950">
                  <a:extLst>
                    <a:ext uri="{9D8B030D-6E8A-4147-A177-3AD203B41FA5}">
                      <a16:colId xmlns:a16="http://schemas.microsoft.com/office/drawing/2014/main" val="2632148565"/>
                    </a:ext>
                  </a:extLst>
                </a:gridCol>
              </a:tblGrid>
              <a:tr h="580498">
                <a:tc>
                  <a:txBody>
                    <a:bodyPr/>
                    <a:lstStyle/>
                    <a:p>
                      <a:pPr algn="ctr">
                        <a:lnSpc>
                          <a:spcPct val="100000"/>
                        </a:lnSpc>
                        <a:spcBef>
                          <a:spcPts val="0"/>
                        </a:spcBef>
                        <a:spcAft>
                          <a:spcPts val="0"/>
                        </a:spcAft>
                      </a:pPr>
                      <a:r>
                        <a:rPr lang="el-GR" sz="1300" dirty="0">
                          <a:effectLst/>
                        </a:rPr>
                        <a:t>Ειδικοί Στόχοι</a:t>
                      </a:r>
                      <a:endParaRPr lang="el-G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tc>
                  <a:txBody>
                    <a:bodyPr/>
                    <a:lstStyle/>
                    <a:p>
                      <a:pPr marL="226695" algn="ctr">
                        <a:lnSpc>
                          <a:spcPct val="100000"/>
                        </a:lnSpc>
                        <a:spcBef>
                          <a:spcPts val="0"/>
                        </a:spcBef>
                        <a:spcAft>
                          <a:spcPts val="0"/>
                        </a:spcAft>
                      </a:pPr>
                      <a:r>
                        <a:rPr lang="el-GR" sz="1300" dirty="0">
                          <a:effectLst/>
                        </a:rPr>
                        <a:t>Ενδεικτικές Δράσεις</a:t>
                      </a:r>
                      <a:endParaRPr lang="el-G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extLst>
                  <a:ext uri="{0D108BD9-81ED-4DB2-BD59-A6C34878D82A}">
                    <a16:rowId xmlns:a16="http://schemas.microsoft.com/office/drawing/2014/main" val="1059187394"/>
                  </a:ext>
                </a:extLst>
              </a:tr>
              <a:tr h="4101568">
                <a:tc>
                  <a:txBody>
                    <a:bodyPr/>
                    <a:lstStyle/>
                    <a:p>
                      <a:pPr algn="just">
                        <a:lnSpc>
                          <a:spcPct val="100000"/>
                        </a:lnSpc>
                        <a:spcBef>
                          <a:spcPts val="0"/>
                        </a:spcBef>
                        <a:spcAft>
                          <a:spcPts val="0"/>
                        </a:spcAft>
                      </a:pPr>
                      <a:r>
                        <a:rPr lang="el-GR" sz="2400" dirty="0">
                          <a:solidFill>
                            <a:schemeClr val="accent1">
                              <a:lumMod val="50000"/>
                            </a:schemeClr>
                          </a:solidFill>
                          <a:effectLst/>
                          <a:latin typeface="+mn-lt"/>
                          <a:ea typeface="Calibri" panose="020F0502020204030204" pitchFamily="34" charset="0"/>
                          <a:cs typeface="Times New Roman" panose="02020603050405020304" pitchFamily="18" charset="0"/>
                        </a:rPr>
                        <a:t>4ι. Προώθηση της κοινωνικοοικονομικής ένταξης των περιθωριοποιημένων κοινοτήτων, όπως των </a:t>
                      </a:r>
                      <a:r>
                        <a:rPr lang="el-GR" sz="2400" dirty="0" err="1">
                          <a:solidFill>
                            <a:schemeClr val="accent1">
                              <a:lumMod val="50000"/>
                            </a:schemeClr>
                          </a:solidFill>
                          <a:effectLst/>
                          <a:latin typeface="+mn-lt"/>
                          <a:ea typeface="Calibri" panose="020F0502020204030204" pitchFamily="34" charset="0"/>
                          <a:cs typeface="Times New Roman" panose="02020603050405020304" pitchFamily="18" charset="0"/>
                        </a:rPr>
                        <a:t>Ρομά</a:t>
                      </a:r>
                      <a:endParaRPr lang="en-US" sz="2400" dirty="0">
                        <a:solidFill>
                          <a:schemeClr val="accent1">
                            <a:lumMod val="50000"/>
                          </a:schemeClr>
                        </a:solidFill>
                        <a:effectLst/>
                        <a:latin typeface="+mn-lt"/>
                        <a:ea typeface="Calibri" panose="020F0502020204030204" pitchFamily="34" charset="0"/>
                        <a:cs typeface="Times New Roman" panose="02020603050405020304" pitchFamily="18" charset="0"/>
                      </a:endParaRPr>
                    </a:p>
                    <a:p>
                      <a:pPr algn="just">
                        <a:lnSpc>
                          <a:spcPct val="100000"/>
                        </a:lnSpc>
                        <a:spcBef>
                          <a:spcPts val="0"/>
                        </a:spcBef>
                        <a:spcAft>
                          <a:spcPts val="0"/>
                        </a:spcAft>
                      </a:pPr>
                      <a:endParaRPr lang="en-US" sz="2400" dirty="0">
                        <a:solidFill>
                          <a:schemeClr val="accent1">
                            <a:lumMod val="50000"/>
                          </a:schemeClr>
                        </a:solidFill>
                        <a:effectLst/>
                        <a:latin typeface="+mn-lt"/>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Δημόσια Δαπάνη </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5</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000</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a:t>
                      </a:r>
                      <a:r>
                        <a:rPr kumimoji="0" lang="en-US" sz="2400" b="1" i="0" u="none" strike="noStrike" kern="1200" cap="none" spc="0" normalizeH="0" baseline="0" noProof="0" dirty="0">
                          <a:ln>
                            <a:noFill/>
                          </a:ln>
                          <a:solidFill>
                            <a:srgbClr val="800000">
                              <a:lumMod val="50000"/>
                            </a:srgbClr>
                          </a:solidFill>
                          <a:effectLst/>
                          <a:uLnTx/>
                          <a:uFillTx/>
                          <a:latin typeface="+mn-lt"/>
                          <a:ea typeface="+mn-ea"/>
                          <a:cs typeface="+mn-cs"/>
                        </a:rPr>
                        <a:t>000</a:t>
                      </a: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 </a:t>
                      </a:r>
                      <a:r>
                        <a:rPr kumimoji="0" lang="el-GR" sz="2400" b="1" i="0" u="none" strike="noStrike" kern="1200" cap="none" spc="0" normalizeH="0" baseline="0" noProof="0" dirty="0">
                          <a:ln>
                            <a:noFill/>
                          </a:ln>
                          <a:solidFill>
                            <a:prstClr val="black"/>
                          </a:solidFill>
                          <a:effectLst/>
                          <a:uLnTx/>
                          <a:uFillTx/>
                          <a:latin typeface="+mn-lt"/>
                          <a:ea typeface="+mn-ea"/>
                          <a:cs typeface="+mn-cs"/>
                        </a:rPr>
                        <a:t>€</a:t>
                      </a:r>
                    </a:p>
                    <a:p>
                      <a:pPr algn="just">
                        <a:lnSpc>
                          <a:spcPct val="100000"/>
                        </a:lnSpc>
                        <a:spcBef>
                          <a:spcPts val="0"/>
                        </a:spcBef>
                        <a:spcAft>
                          <a:spcPts val="0"/>
                        </a:spcAft>
                      </a:pPr>
                      <a:endParaRPr lang="el-GR" sz="2400" dirty="0">
                        <a:solidFill>
                          <a:schemeClr val="accent1">
                            <a:lumMod val="50000"/>
                          </a:schemeClr>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285750" lvl="0" indent="-285750" algn="just" defTabSz="914400" rtl="0" eaLnBrk="1" latinLnBrk="0" hangingPunct="1">
                        <a:lnSpc>
                          <a:spcPct val="100000"/>
                        </a:lnSpc>
                        <a:buFont typeface="Arial" panose="020B0604020202020204" pitchFamily="34" charset="0"/>
                        <a:buChar char="•"/>
                      </a:pPr>
                      <a:r>
                        <a:rPr lang="el-GR" sz="2400" kern="1200" dirty="0">
                          <a:solidFill>
                            <a:schemeClr val="accent1">
                              <a:lumMod val="50000"/>
                            </a:schemeClr>
                          </a:solidFill>
                          <a:effectLst/>
                          <a:latin typeface="+mn-lt"/>
                          <a:ea typeface="+mn-ea"/>
                          <a:cs typeface="+mn-cs"/>
                        </a:rPr>
                        <a:t>Ολοκληρωμένες παρεμβάσεις ένταξης των </a:t>
                      </a:r>
                      <a:r>
                        <a:rPr lang="el-GR" sz="2400" kern="1200" dirty="0" err="1">
                          <a:solidFill>
                            <a:schemeClr val="accent1">
                              <a:lumMod val="50000"/>
                            </a:schemeClr>
                          </a:solidFill>
                          <a:effectLst/>
                          <a:latin typeface="+mn-lt"/>
                          <a:ea typeface="+mn-ea"/>
                          <a:cs typeface="+mn-cs"/>
                        </a:rPr>
                        <a:t>Ρομά</a:t>
                      </a:r>
                      <a:r>
                        <a:rPr lang="el-GR" sz="2400" kern="1200" dirty="0">
                          <a:solidFill>
                            <a:schemeClr val="accent1">
                              <a:lumMod val="50000"/>
                            </a:schemeClr>
                          </a:solidFill>
                          <a:effectLst/>
                          <a:latin typeface="+mn-lt"/>
                          <a:ea typeface="+mn-ea"/>
                          <a:cs typeface="+mn-cs"/>
                        </a:rPr>
                        <a:t> στην αγορά εργασίας (π.χ. παρεμβάσεις συμβουλευτικής κατάρτισης, επιδότησης ενοικίου συμπεριλαμβανομένης της καταπολέμησης του ψηφιακού αποκλεισμού)</a:t>
                      </a:r>
                    </a:p>
                    <a:p>
                      <a:pPr marL="285750" lvl="0" indent="-285750" algn="just" defTabSz="914400" rtl="0" eaLnBrk="1" latinLnBrk="0" hangingPunct="1">
                        <a:lnSpc>
                          <a:spcPct val="100000"/>
                        </a:lnSpc>
                        <a:buFont typeface="Arial" panose="020B0604020202020204" pitchFamily="34" charset="0"/>
                        <a:buChar char="•"/>
                      </a:pPr>
                      <a:r>
                        <a:rPr lang="el-GR" sz="2400" kern="1200" dirty="0">
                          <a:solidFill>
                            <a:schemeClr val="accent1">
                              <a:lumMod val="50000"/>
                            </a:schemeClr>
                          </a:solidFill>
                          <a:effectLst/>
                          <a:latin typeface="+mn-lt"/>
                          <a:ea typeface="+mn-ea"/>
                          <a:cs typeface="+mn-cs"/>
                        </a:rPr>
                        <a:t>Υποστήριξη των </a:t>
                      </a:r>
                      <a:r>
                        <a:rPr lang="el-GR" sz="2400" kern="1200" dirty="0" err="1">
                          <a:solidFill>
                            <a:schemeClr val="accent1">
                              <a:lumMod val="50000"/>
                            </a:schemeClr>
                          </a:solidFill>
                          <a:effectLst/>
                          <a:latin typeface="+mn-lt"/>
                          <a:ea typeface="+mn-ea"/>
                          <a:cs typeface="+mn-cs"/>
                        </a:rPr>
                        <a:t>Ρομά</a:t>
                      </a:r>
                      <a:r>
                        <a:rPr lang="el-GR" sz="2400" kern="1200" dirty="0">
                          <a:solidFill>
                            <a:schemeClr val="accent1">
                              <a:lumMod val="50000"/>
                            </a:schemeClr>
                          </a:solidFill>
                          <a:effectLst/>
                          <a:latin typeface="+mn-lt"/>
                          <a:ea typeface="+mn-ea"/>
                          <a:cs typeface="+mn-cs"/>
                        </a:rPr>
                        <a:t> για βελτίωση συνθηκών διαβίωσης (Ομάδες διαχείρισης χώρων μετεγκατάστασης και Βελτίωσης συνθηκών διαβίωσης).</a:t>
                      </a:r>
                    </a:p>
                  </a:txBody>
                  <a:tcPr marL="68580" marR="68580" marT="0" marB="0" anchor="ctr"/>
                </a:tc>
                <a:extLst>
                  <a:ext uri="{0D108BD9-81ED-4DB2-BD59-A6C34878D82A}">
                    <a16:rowId xmlns:a16="http://schemas.microsoft.com/office/drawing/2014/main" val="3319984807"/>
                  </a:ext>
                </a:extLst>
              </a:tr>
            </a:tbl>
          </a:graphicData>
        </a:graphic>
      </p:graphicFrame>
    </p:spTree>
    <p:extLst>
      <p:ext uri="{BB962C8B-B14F-4D97-AF65-F5344CB8AC3E}">
        <p14:creationId xmlns:p14="http://schemas.microsoft.com/office/powerpoint/2010/main" val="983568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a:xfrm>
            <a:off x="827480" y="92478"/>
            <a:ext cx="10033195" cy="529290"/>
          </a:xfrm>
        </p:spPr>
        <p:txBody>
          <a:bodyPr rtlCol="0">
            <a:normAutofit fontScale="90000"/>
          </a:bodyPr>
          <a:lstStyle/>
          <a:p>
            <a:pPr rtl="0"/>
            <a:r>
              <a:rPr lang="el-GR" u="sng" dirty="0">
                <a:solidFill>
                  <a:schemeClr val="accent5"/>
                </a:solidFill>
              </a:rPr>
              <a:t>Λογική της Παρέμβασης    </a:t>
            </a:r>
            <a:r>
              <a:rPr lang="el-GR" dirty="0">
                <a:solidFill>
                  <a:schemeClr val="accent5"/>
                </a:solidFill>
              </a:rPr>
              <a:t>Στόχος Πολιτικής 4</a:t>
            </a:r>
          </a:p>
        </p:txBody>
      </p:sp>
      <p:sp>
        <p:nvSpPr>
          <p:cNvPr id="14" name="Θέση περιεχομένου 13"/>
          <p:cNvSpPr>
            <a:spLocks noGrp="1"/>
          </p:cNvSpPr>
          <p:nvPr>
            <p:ph idx="1"/>
          </p:nvPr>
        </p:nvSpPr>
        <p:spPr>
          <a:xfrm>
            <a:off x="673556" y="530223"/>
            <a:ext cx="9376704" cy="407580"/>
          </a:xfrm>
        </p:spPr>
        <p:txBody>
          <a:bodyPr rtlCol="0">
            <a:normAutofit/>
          </a:bodyPr>
          <a:lstStyle/>
          <a:p>
            <a:pPr marL="45720" indent="0" algn="just" rtl="0">
              <a:buNone/>
            </a:pPr>
            <a:r>
              <a:rPr lang="el-GR" b="1" dirty="0">
                <a:solidFill>
                  <a:schemeClr val="accent1"/>
                </a:solidFill>
              </a:rPr>
              <a:t>Προτεραιότητα 4Β: Κοινωνική ενσωμάτωση και αντιμετώπιση της φτώχειας (ΕΚΤ+)</a:t>
            </a:r>
          </a:p>
        </p:txBody>
      </p:sp>
      <p:graphicFrame>
        <p:nvGraphicFramePr>
          <p:cNvPr id="2" name="Πίνακας 1">
            <a:extLst>
              <a:ext uri="{FF2B5EF4-FFF2-40B4-BE49-F238E27FC236}">
                <a16:creationId xmlns:a16="http://schemas.microsoft.com/office/drawing/2014/main" id="{078806CE-5082-4274-9A18-B5FBFB090223}"/>
              </a:ext>
            </a:extLst>
          </p:cNvPr>
          <p:cNvGraphicFramePr>
            <a:graphicFrameLocks noGrp="1"/>
          </p:cNvGraphicFramePr>
          <p:nvPr>
            <p:extLst>
              <p:ext uri="{D42A27DB-BD31-4B8C-83A1-F6EECF244321}">
                <p14:modId xmlns:p14="http://schemas.microsoft.com/office/powerpoint/2010/main" val="2196881611"/>
              </p:ext>
            </p:extLst>
          </p:nvPr>
        </p:nvGraphicFramePr>
        <p:xfrm>
          <a:off x="296333" y="872067"/>
          <a:ext cx="11658599" cy="5537356"/>
        </p:xfrm>
        <a:graphic>
          <a:graphicData uri="http://schemas.openxmlformats.org/drawingml/2006/table">
            <a:tbl>
              <a:tblPr firstRow="1" firstCol="1" bandRow="1">
                <a:tableStyleId>{B301B821-A1FF-4177-AEE7-76D212191A09}</a:tableStyleId>
              </a:tblPr>
              <a:tblGrid>
                <a:gridCol w="3722537">
                  <a:extLst>
                    <a:ext uri="{9D8B030D-6E8A-4147-A177-3AD203B41FA5}">
                      <a16:colId xmlns:a16="http://schemas.microsoft.com/office/drawing/2014/main" val="945140877"/>
                    </a:ext>
                  </a:extLst>
                </a:gridCol>
                <a:gridCol w="7936062">
                  <a:extLst>
                    <a:ext uri="{9D8B030D-6E8A-4147-A177-3AD203B41FA5}">
                      <a16:colId xmlns:a16="http://schemas.microsoft.com/office/drawing/2014/main" val="2632148565"/>
                    </a:ext>
                  </a:extLst>
                </a:gridCol>
              </a:tblGrid>
              <a:tr h="230521">
                <a:tc>
                  <a:txBody>
                    <a:bodyPr/>
                    <a:lstStyle/>
                    <a:p>
                      <a:pPr algn="ctr">
                        <a:lnSpc>
                          <a:spcPct val="100000"/>
                        </a:lnSpc>
                        <a:spcBef>
                          <a:spcPts val="0"/>
                        </a:spcBef>
                        <a:spcAft>
                          <a:spcPts val="0"/>
                        </a:spcAft>
                      </a:pPr>
                      <a:r>
                        <a:rPr lang="el-GR" sz="1300" dirty="0">
                          <a:effectLst/>
                        </a:rPr>
                        <a:t>Ειδικοί Στόχοι</a:t>
                      </a:r>
                      <a:endParaRPr lang="el-G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tc>
                  <a:txBody>
                    <a:bodyPr/>
                    <a:lstStyle/>
                    <a:p>
                      <a:pPr marL="226695" algn="ctr">
                        <a:lnSpc>
                          <a:spcPct val="100000"/>
                        </a:lnSpc>
                        <a:spcBef>
                          <a:spcPts val="0"/>
                        </a:spcBef>
                        <a:spcAft>
                          <a:spcPts val="0"/>
                        </a:spcAft>
                      </a:pPr>
                      <a:r>
                        <a:rPr lang="el-GR" sz="1300" dirty="0">
                          <a:effectLst/>
                        </a:rPr>
                        <a:t>Ενδεικτικές Δράσεις</a:t>
                      </a:r>
                      <a:endParaRPr lang="el-G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extLst>
                  <a:ext uri="{0D108BD9-81ED-4DB2-BD59-A6C34878D82A}">
                    <a16:rowId xmlns:a16="http://schemas.microsoft.com/office/drawing/2014/main" val="1059187394"/>
                  </a:ext>
                </a:extLst>
              </a:tr>
              <a:tr h="5306835">
                <a:tc>
                  <a:txBody>
                    <a:bodyPr/>
                    <a:lstStyle/>
                    <a:p>
                      <a:pPr algn="just">
                        <a:lnSpc>
                          <a:spcPct val="100000"/>
                        </a:lnSpc>
                        <a:spcBef>
                          <a:spcPts val="0"/>
                        </a:spcBef>
                        <a:spcAft>
                          <a:spcPts val="0"/>
                        </a:spcAft>
                      </a:pPr>
                      <a:r>
                        <a:rPr lang="el-GR" sz="16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4ια. Ενίσχυση της ισότιμης και έγκαιρης πρόσβασης σε ποιοτικές, βιώσιμες και οικονομικά προσιτές υπηρεσίες, περιλαμβανομένων υπηρεσιών που προάγουν την πρόσβαση σε στέγαση και υπηρεσιών φροντίδας με επίκεντρο τον άνθρωπο, συμπεριλαμβανομένης της υγειονομικής περίθαλψης· εκσυγχρονισμός των συστημάτων κοινωνικής προστασίας, συμπεριλαμβανομένης της πρόσβασης στην κοινωνική προστασία, με ειδική έμφαση στα παιδιά και στις μειονεκτούσες ομάδες· βελτίωση της προσβασιμότητας, μεταξύ άλλων για άτομα με αναπηρίες, της αποτελεσματικότητας και της ανθεκτικότητας των συστημάτων υγειονομικής περίθαλψης και των υπηρεσιών μακροχρόνιας περίθαλψης</a:t>
                      </a:r>
                    </a:p>
                  </a:txBody>
                  <a:tcPr marL="68580" marR="68580" marT="0" marB="0" anchor="ctr"/>
                </a:tc>
                <a:tc>
                  <a:txBody>
                    <a:bodyPr/>
                    <a:lstStyle/>
                    <a:p>
                      <a:pPr marL="285750" lvl="0" indent="-285750">
                        <a:buFont typeface="Arial" panose="020B0604020202020204" pitchFamily="34" charset="0"/>
                        <a:buChar char="•"/>
                      </a:pPr>
                      <a:r>
                        <a:rPr lang="el-GR" sz="2400" kern="1200" dirty="0">
                          <a:solidFill>
                            <a:schemeClr val="accent1">
                              <a:lumMod val="50000"/>
                            </a:schemeClr>
                          </a:solidFill>
                          <a:effectLst/>
                          <a:latin typeface="+mn-lt"/>
                          <a:ea typeface="+mn-ea"/>
                          <a:cs typeface="+mn-cs"/>
                        </a:rPr>
                        <a:t>Υποστήριξη παρεμβάσεων ισότιμης πρόσβασης </a:t>
                      </a:r>
                      <a:r>
                        <a:rPr lang="el-GR" sz="2400" kern="1200" dirty="0" err="1">
                          <a:solidFill>
                            <a:schemeClr val="accent1">
                              <a:lumMod val="50000"/>
                            </a:schemeClr>
                          </a:solidFill>
                          <a:effectLst/>
                          <a:latin typeface="+mn-lt"/>
                          <a:ea typeface="+mn-ea"/>
                          <a:cs typeface="+mn-cs"/>
                        </a:rPr>
                        <a:t>ΑμεΑ</a:t>
                      </a:r>
                      <a:r>
                        <a:rPr lang="el-GR" sz="2400" kern="1200" dirty="0">
                          <a:solidFill>
                            <a:schemeClr val="accent1">
                              <a:lumMod val="50000"/>
                            </a:schemeClr>
                          </a:solidFill>
                          <a:effectLst/>
                          <a:latin typeface="+mn-lt"/>
                          <a:ea typeface="+mn-ea"/>
                          <a:cs typeface="+mn-cs"/>
                        </a:rPr>
                        <a:t> και άλλες ειδικές εκπαιδευτικές ανάγκες στην ανώτατη εκπαίδευση</a:t>
                      </a:r>
                      <a:endParaRPr lang="en-US" sz="2400" kern="1200" dirty="0">
                        <a:solidFill>
                          <a:schemeClr val="accent1">
                            <a:lumMod val="50000"/>
                          </a:schemeClr>
                        </a:solidFill>
                        <a:effectLst/>
                        <a:latin typeface="+mn-lt"/>
                        <a:ea typeface="+mn-ea"/>
                        <a:cs typeface="+mn-cs"/>
                      </a:endParaRPr>
                    </a:p>
                    <a:p>
                      <a:pPr marL="285750" lvl="0" indent="-285750">
                        <a:buFont typeface="Arial" panose="020B0604020202020204" pitchFamily="34" charset="0"/>
                        <a:buChar char="•"/>
                      </a:pPr>
                      <a:r>
                        <a:rPr lang="el-GR" sz="2400" kern="1200" dirty="0">
                          <a:solidFill>
                            <a:schemeClr val="accent1">
                              <a:lumMod val="50000"/>
                            </a:schemeClr>
                          </a:solidFill>
                          <a:effectLst/>
                          <a:latin typeface="+mn-lt"/>
                          <a:ea typeface="+mn-ea"/>
                          <a:cs typeface="+mn-cs"/>
                        </a:rPr>
                        <a:t>Κοινωνικά Κέντρα</a:t>
                      </a:r>
                    </a:p>
                    <a:p>
                      <a:pPr marL="285750" lvl="0" indent="-285750">
                        <a:buFont typeface="Arial" panose="020B0604020202020204" pitchFamily="34" charset="0"/>
                        <a:buChar char="•"/>
                      </a:pPr>
                      <a:r>
                        <a:rPr lang="el-GR" sz="2400" kern="1200" dirty="0">
                          <a:solidFill>
                            <a:schemeClr val="accent1">
                              <a:lumMod val="50000"/>
                            </a:schemeClr>
                          </a:solidFill>
                          <a:effectLst/>
                          <a:latin typeface="+mn-lt"/>
                          <a:ea typeface="+mn-ea"/>
                          <a:cs typeface="+mn-cs"/>
                        </a:rPr>
                        <a:t>Δομές Παροχής Αγαθών συμπεριλαμβανομένων και των Δομών Σίτισης</a:t>
                      </a:r>
                    </a:p>
                    <a:p>
                      <a:pPr marL="285750" lvl="0" indent="-285750">
                        <a:buFont typeface="Arial" panose="020B0604020202020204" pitchFamily="34" charset="0"/>
                        <a:buChar char="•"/>
                      </a:pPr>
                      <a:r>
                        <a:rPr lang="el-GR" sz="2400" kern="1200" dirty="0">
                          <a:solidFill>
                            <a:schemeClr val="accent1">
                              <a:lumMod val="50000"/>
                            </a:schemeClr>
                          </a:solidFill>
                          <a:effectLst/>
                          <a:latin typeface="+mn-lt"/>
                          <a:ea typeface="+mn-ea"/>
                          <a:cs typeface="+mn-cs"/>
                        </a:rPr>
                        <a:t>Δομές καταπολέμησης της βίας κατά των γυναικών.</a:t>
                      </a:r>
                    </a:p>
                    <a:p>
                      <a:pPr marL="285750" lvl="0" indent="-285750">
                        <a:buFont typeface="Arial" panose="020B0604020202020204" pitchFamily="34" charset="0"/>
                        <a:buChar char="•"/>
                      </a:pPr>
                      <a:r>
                        <a:rPr lang="el-GR" sz="2400" kern="1200" dirty="0">
                          <a:solidFill>
                            <a:schemeClr val="accent1">
                              <a:lumMod val="50000"/>
                            </a:schemeClr>
                          </a:solidFill>
                          <a:effectLst/>
                          <a:latin typeface="+mn-lt"/>
                          <a:ea typeface="+mn-ea"/>
                          <a:cs typeface="+mn-cs"/>
                        </a:rPr>
                        <a:t>Δράσεις καταπολέμησης του ψηφιακού αποκλεισμού για ηλικιωμένους</a:t>
                      </a:r>
                      <a:endParaRPr lang="en-US" sz="2400" kern="1200" dirty="0">
                        <a:solidFill>
                          <a:schemeClr val="accent1">
                            <a:lumMod val="50000"/>
                          </a:schemeClr>
                        </a:solidFill>
                        <a:effectLst/>
                        <a:latin typeface="+mn-lt"/>
                        <a:ea typeface="+mn-ea"/>
                        <a:cs typeface="+mn-cs"/>
                      </a:endParaRPr>
                    </a:p>
                    <a:p>
                      <a:pPr marL="285750" lvl="0" indent="-285750">
                        <a:buFont typeface="Arial" panose="020B0604020202020204" pitchFamily="34" charset="0"/>
                        <a:buChar char="•"/>
                      </a:pPr>
                      <a:r>
                        <a:rPr lang="el-GR" sz="2400" kern="1200" dirty="0">
                          <a:solidFill>
                            <a:schemeClr val="accent1">
                              <a:lumMod val="50000"/>
                            </a:schemeClr>
                          </a:solidFill>
                          <a:effectLst/>
                          <a:latin typeface="+mn-lt"/>
                          <a:ea typeface="+mn-ea"/>
                          <a:cs typeface="+mn-cs"/>
                        </a:rPr>
                        <a:t>Δράσεις για την συμμετοχή </a:t>
                      </a:r>
                      <a:r>
                        <a:rPr lang="el-GR" sz="2400" kern="1200" dirty="0" err="1">
                          <a:solidFill>
                            <a:schemeClr val="accent1">
                              <a:lumMod val="50000"/>
                            </a:schemeClr>
                          </a:solidFill>
                          <a:effectLst/>
                          <a:latin typeface="+mn-lt"/>
                          <a:ea typeface="+mn-ea"/>
                          <a:cs typeface="+mn-cs"/>
                        </a:rPr>
                        <a:t>μειονεκτουσών</a:t>
                      </a:r>
                      <a:r>
                        <a:rPr lang="el-GR" sz="2400" kern="1200" dirty="0">
                          <a:solidFill>
                            <a:schemeClr val="accent1">
                              <a:lumMod val="50000"/>
                            </a:schemeClr>
                          </a:solidFill>
                          <a:effectLst/>
                          <a:latin typeface="+mn-lt"/>
                          <a:ea typeface="+mn-ea"/>
                          <a:cs typeface="+mn-cs"/>
                        </a:rPr>
                        <a:t> ομάδων στον αθλητισμό, τον πολιτισμό και την ενεργή κοινωνική ζωή χωρίς αποκλεισμούς</a:t>
                      </a:r>
                    </a:p>
                    <a:p>
                      <a:pPr marL="87313" lvl="0" indent="-87313" algn="l" defTabSz="914400" rtl="0" eaLnBrk="1" latinLnBrk="0" hangingPunct="1">
                        <a:lnSpc>
                          <a:spcPct val="100000"/>
                        </a:lnSpc>
                        <a:spcBef>
                          <a:spcPts val="0"/>
                        </a:spcBef>
                        <a:spcAft>
                          <a:spcPts val="0"/>
                        </a:spcAft>
                        <a:buFont typeface="Symbol" panose="05050102010706020507" pitchFamily="18" charset="2"/>
                        <a:buChar char=""/>
                      </a:pPr>
                      <a:endParaRPr lang="el-GR" sz="1050"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19984807"/>
                  </a:ext>
                </a:extLst>
              </a:tr>
            </a:tbl>
          </a:graphicData>
        </a:graphic>
      </p:graphicFrame>
    </p:spTree>
    <p:extLst>
      <p:ext uri="{BB962C8B-B14F-4D97-AF65-F5344CB8AC3E}">
        <p14:creationId xmlns:p14="http://schemas.microsoft.com/office/powerpoint/2010/main" val="796731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a:xfrm>
            <a:off x="827480" y="92478"/>
            <a:ext cx="10033195" cy="529290"/>
          </a:xfrm>
        </p:spPr>
        <p:txBody>
          <a:bodyPr rtlCol="0">
            <a:normAutofit fontScale="90000"/>
          </a:bodyPr>
          <a:lstStyle/>
          <a:p>
            <a:pPr rtl="0"/>
            <a:r>
              <a:rPr lang="el-GR" u="sng" dirty="0">
                <a:solidFill>
                  <a:schemeClr val="accent5"/>
                </a:solidFill>
              </a:rPr>
              <a:t>Λογική της Παρέμβασης    </a:t>
            </a:r>
            <a:r>
              <a:rPr lang="el-GR" dirty="0">
                <a:solidFill>
                  <a:schemeClr val="accent5"/>
                </a:solidFill>
              </a:rPr>
              <a:t>Στόχος Πολιτικής 4</a:t>
            </a:r>
          </a:p>
        </p:txBody>
      </p:sp>
      <p:sp>
        <p:nvSpPr>
          <p:cNvPr id="14" name="Θέση περιεχομένου 13"/>
          <p:cNvSpPr>
            <a:spLocks noGrp="1"/>
          </p:cNvSpPr>
          <p:nvPr>
            <p:ph idx="1"/>
          </p:nvPr>
        </p:nvSpPr>
        <p:spPr>
          <a:xfrm>
            <a:off x="673556" y="530223"/>
            <a:ext cx="9376704" cy="407580"/>
          </a:xfrm>
        </p:spPr>
        <p:txBody>
          <a:bodyPr rtlCol="0">
            <a:normAutofit/>
          </a:bodyPr>
          <a:lstStyle/>
          <a:p>
            <a:pPr marL="45720" indent="0" algn="just" rtl="0">
              <a:buNone/>
            </a:pPr>
            <a:r>
              <a:rPr lang="el-GR" b="1" dirty="0">
                <a:solidFill>
                  <a:schemeClr val="accent1"/>
                </a:solidFill>
              </a:rPr>
              <a:t>Προτεραιότητα 4Β: Κοινωνική ενσωμάτωση και αντιμετώπιση της φτώχειας (ΕΚΤ+)</a:t>
            </a:r>
          </a:p>
        </p:txBody>
      </p:sp>
      <p:graphicFrame>
        <p:nvGraphicFramePr>
          <p:cNvPr id="2" name="Πίνακας 1">
            <a:extLst>
              <a:ext uri="{FF2B5EF4-FFF2-40B4-BE49-F238E27FC236}">
                <a16:creationId xmlns:a16="http://schemas.microsoft.com/office/drawing/2014/main" id="{078806CE-5082-4274-9A18-B5FBFB090223}"/>
              </a:ext>
            </a:extLst>
          </p:cNvPr>
          <p:cNvGraphicFramePr>
            <a:graphicFrameLocks noGrp="1"/>
          </p:cNvGraphicFramePr>
          <p:nvPr>
            <p:extLst>
              <p:ext uri="{D42A27DB-BD31-4B8C-83A1-F6EECF244321}">
                <p14:modId xmlns:p14="http://schemas.microsoft.com/office/powerpoint/2010/main" val="1737351024"/>
              </p:ext>
            </p:extLst>
          </p:nvPr>
        </p:nvGraphicFramePr>
        <p:xfrm>
          <a:off x="296333" y="872067"/>
          <a:ext cx="11658599" cy="5537356"/>
        </p:xfrm>
        <a:graphic>
          <a:graphicData uri="http://schemas.openxmlformats.org/drawingml/2006/table">
            <a:tbl>
              <a:tblPr firstRow="1" firstCol="1" bandRow="1">
                <a:tableStyleId>{B301B821-A1FF-4177-AEE7-76D212191A09}</a:tableStyleId>
              </a:tblPr>
              <a:tblGrid>
                <a:gridCol w="3722537">
                  <a:extLst>
                    <a:ext uri="{9D8B030D-6E8A-4147-A177-3AD203B41FA5}">
                      <a16:colId xmlns:a16="http://schemas.microsoft.com/office/drawing/2014/main" val="945140877"/>
                    </a:ext>
                  </a:extLst>
                </a:gridCol>
                <a:gridCol w="7936062">
                  <a:extLst>
                    <a:ext uri="{9D8B030D-6E8A-4147-A177-3AD203B41FA5}">
                      <a16:colId xmlns:a16="http://schemas.microsoft.com/office/drawing/2014/main" val="2632148565"/>
                    </a:ext>
                  </a:extLst>
                </a:gridCol>
              </a:tblGrid>
              <a:tr h="230521">
                <a:tc>
                  <a:txBody>
                    <a:bodyPr/>
                    <a:lstStyle/>
                    <a:p>
                      <a:pPr algn="ctr">
                        <a:lnSpc>
                          <a:spcPct val="100000"/>
                        </a:lnSpc>
                        <a:spcBef>
                          <a:spcPts val="0"/>
                        </a:spcBef>
                        <a:spcAft>
                          <a:spcPts val="0"/>
                        </a:spcAft>
                      </a:pPr>
                      <a:r>
                        <a:rPr lang="el-GR" sz="1300" dirty="0">
                          <a:effectLst/>
                        </a:rPr>
                        <a:t>Ειδικοί Στόχοι</a:t>
                      </a:r>
                      <a:endParaRPr lang="el-G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tc>
                  <a:txBody>
                    <a:bodyPr/>
                    <a:lstStyle/>
                    <a:p>
                      <a:pPr marL="226695" algn="ctr">
                        <a:lnSpc>
                          <a:spcPct val="100000"/>
                        </a:lnSpc>
                        <a:spcBef>
                          <a:spcPts val="0"/>
                        </a:spcBef>
                        <a:spcAft>
                          <a:spcPts val="0"/>
                        </a:spcAft>
                      </a:pPr>
                      <a:r>
                        <a:rPr lang="el-GR" sz="1300" dirty="0">
                          <a:effectLst/>
                        </a:rPr>
                        <a:t>Ενδεικτικές Δράσεις</a:t>
                      </a:r>
                      <a:endParaRPr lang="el-G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extLst>
                  <a:ext uri="{0D108BD9-81ED-4DB2-BD59-A6C34878D82A}">
                    <a16:rowId xmlns:a16="http://schemas.microsoft.com/office/drawing/2014/main" val="1059187394"/>
                  </a:ext>
                </a:extLst>
              </a:tr>
              <a:tr h="5306835">
                <a:tc>
                  <a:txBody>
                    <a:bodyPr/>
                    <a:lstStyle/>
                    <a:p>
                      <a:pPr algn="just">
                        <a:lnSpc>
                          <a:spcPct val="100000"/>
                        </a:lnSpc>
                        <a:spcBef>
                          <a:spcPts val="0"/>
                        </a:spcBef>
                        <a:spcAft>
                          <a:spcPts val="0"/>
                        </a:spcAft>
                      </a:pPr>
                      <a:r>
                        <a:rPr lang="el-GR" sz="16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4ια. Ενίσχυση της ισότιμης και έγκαιρης πρόσβασης σε ποιοτικές, βιώσιμες και οικονομικά προσιτές υπηρεσίες, περιλαμβανομένων υπηρεσιών που προάγουν την πρόσβαση σε στέγαση και υπηρεσιών φροντίδας με επίκεντρο τον άνθρωπο, συμπεριλαμβανομένης της υγειονομικής περίθαλψης· εκσυγχρονισμός των συστημάτων κοινωνικής προστασίας, συμπεριλαμβανομένης της πρόσβασης στην κοινωνική προστασία, με ειδική έμφαση στα παιδιά και στις μειονεκτούσες ομάδες· βελτίωση της προσβασιμότητας, μεταξύ άλλων για άτομα με αναπηρίες, της αποτελεσματικότητας και της ανθεκτικότητας των συστημάτων υγειονομικής περίθαλψης και των υπηρεσιών μακροχρόνιας περίθαλψης</a:t>
                      </a:r>
                    </a:p>
                  </a:txBody>
                  <a:tcPr marL="68580" marR="68580" marT="0" marB="0" anchor="ctr"/>
                </a:tc>
                <a:tc>
                  <a:txBody>
                    <a:bodyPr/>
                    <a:lstStyle/>
                    <a:p>
                      <a:pPr marL="87313" lvl="0" indent="-87313" algn="l" defTabSz="914400" rtl="0" eaLnBrk="1" latinLnBrk="0" hangingPunct="1">
                        <a:lnSpc>
                          <a:spcPct val="100000"/>
                        </a:lnSpc>
                        <a:spcBef>
                          <a:spcPts val="0"/>
                        </a:spcBef>
                        <a:spcAft>
                          <a:spcPts val="0"/>
                        </a:spcAft>
                        <a:buFont typeface="Symbol" panose="05050102010706020507" pitchFamily="18" charset="2"/>
                        <a:buChar char=""/>
                      </a:pPr>
                      <a:r>
                        <a:rPr lang="el-GR" sz="2400"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Παροχή υπηρεσιών φροντίδας σε επίπεδο οικογενειών και τοπικών κοινοτήτων (Κέντρα Ημερήσιας Φροντίδας Ηλικιωμένων-ΚΗΦΗ)</a:t>
                      </a:r>
                      <a:endParaRPr lang="en-US" sz="2400"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87313" lvl="0" indent="-87313" algn="l" defTabSz="914400" rtl="0" eaLnBrk="1" latinLnBrk="0" hangingPunct="1">
                        <a:lnSpc>
                          <a:spcPct val="100000"/>
                        </a:lnSpc>
                        <a:spcBef>
                          <a:spcPts val="0"/>
                        </a:spcBef>
                        <a:spcAft>
                          <a:spcPts val="0"/>
                        </a:spcAft>
                        <a:buFont typeface="Symbol" panose="05050102010706020507" pitchFamily="18" charset="2"/>
                        <a:buChar char=""/>
                      </a:pPr>
                      <a:r>
                        <a:rPr lang="el-GR" sz="2400"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Παροχή υπηρεσιών φροντίδας σε επίπεδο οικογενειών και τοπικών κοινοτήτων (Κέντρα Διημέρευσης Ημερήσιας Φροντίδας-ΚΔΗΦ)</a:t>
                      </a:r>
                      <a:endParaRPr lang="en-US" sz="2400"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87313" lvl="0" indent="-87313" algn="l" defTabSz="914400" rtl="0" eaLnBrk="1" latinLnBrk="0" hangingPunct="1">
                        <a:lnSpc>
                          <a:spcPct val="100000"/>
                        </a:lnSpc>
                        <a:spcBef>
                          <a:spcPts val="0"/>
                        </a:spcBef>
                        <a:spcAft>
                          <a:spcPts val="0"/>
                        </a:spcAft>
                        <a:buFont typeface="Symbol" panose="05050102010706020507" pitchFamily="18" charset="2"/>
                        <a:buChar char=""/>
                      </a:pPr>
                      <a:r>
                        <a:rPr lang="el-GR" sz="2400"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Παροχή υπηρεσιών φροντίδας σε επίπεδο οικογενειών και τοπικών κοινοτήτων (Στέγες Υποστηριζόμενης Διαβίωσης-ΣΥΔ για </a:t>
                      </a:r>
                      <a:r>
                        <a:rPr lang="el-GR" sz="2400" kern="1200" dirty="0" err="1">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ΑμεΑ</a:t>
                      </a:r>
                      <a:r>
                        <a:rPr lang="el-GR" sz="2400"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2400"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87313" lvl="0" indent="-87313" algn="l" defTabSz="914400" rtl="0" eaLnBrk="1" latinLnBrk="0" hangingPunct="1">
                        <a:lnSpc>
                          <a:spcPct val="100000"/>
                        </a:lnSpc>
                        <a:spcBef>
                          <a:spcPts val="0"/>
                        </a:spcBef>
                        <a:spcAft>
                          <a:spcPts val="0"/>
                        </a:spcAft>
                        <a:buFont typeface="Symbol" panose="05050102010706020507" pitchFamily="18" charset="2"/>
                        <a:buChar char=""/>
                      </a:pPr>
                      <a:r>
                        <a:rPr lang="el-GR" sz="2400"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Ενίσχυση υπηρεσιών πρωτοβάθμιας φροντίδας υγείας</a:t>
                      </a:r>
                      <a:endParaRPr lang="en-US" sz="2400"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87313" lvl="0" indent="-87313" algn="l" defTabSz="914400" rtl="0" eaLnBrk="1" latinLnBrk="0" hangingPunct="1">
                        <a:lnSpc>
                          <a:spcPct val="100000"/>
                        </a:lnSpc>
                        <a:spcBef>
                          <a:spcPts val="0"/>
                        </a:spcBef>
                        <a:spcAft>
                          <a:spcPts val="0"/>
                        </a:spcAft>
                        <a:buFont typeface="Symbol" panose="05050102010706020507" pitchFamily="18" charset="2"/>
                        <a:buChar char=""/>
                      </a:pPr>
                      <a:r>
                        <a:rPr lang="el-GR" sz="2400"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Ενίσχυση υπηρεσιών Ψυχικής Υγείας</a:t>
                      </a:r>
                      <a:endParaRPr lang="en-US" sz="2400"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87313" lvl="0" indent="-87313" algn="l" defTabSz="914400" rtl="0" eaLnBrk="1" latinLnBrk="0" hangingPunct="1">
                        <a:lnSpc>
                          <a:spcPct val="100000"/>
                        </a:lnSpc>
                        <a:spcBef>
                          <a:spcPts val="0"/>
                        </a:spcBef>
                        <a:spcAft>
                          <a:spcPts val="0"/>
                        </a:spcAft>
                        <a:buFont typeface="Symbol" panose="05050102010706020507" pitchFamily="18" charset="2"/>
                        <a:buChar char=""/>
                      </a:pPr>
                      <a:r>
                        <a:rPr lang="el-GR" sz="2400"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Ανάπτυξη υπηρεσιών για την αντιμετώπιση της εξάρτησης (αλκοόλ, ναρκωτικές ουσίες, νέες </a:t>
                      </a:r>
                      <a:r>
                        <a:rPr lang="el-GR" sz="2400" kern="1200" dirty="0" err="1">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εξαρτητικές</a:t>
                      </a:r>
                      <a:r>
                        <a:rPr lang="el-GR" sz="2400"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 συμπεριφορές κα), συμπεριλαμβανομένων προγραμμάτων πρόληψης</a:t>
                      </a:r>
                    </a:p>
                  </a:txBody>
                  <a:tcPr marL="68580" marR="68580" marT="0" marB="0" anchor="ctr"/>
                </a:tc>
                <a:extLst>
                  <a:ext uri="{0D108BD9-81ED-4DB2-BD59-A6C34878D82A}">
                    <a16:rowId xmlns:a16="http://schemas.microsoft.com/office/drawing/2014/main" val="3319984807"/>
                  </a:ext>
                </a:extLst>
              </a:tr>
            </a:tbl>
          </a:graphicData>
        </a:graphic>
      </p:graphicFrame>
    </p:spTree>
    <p:extLst>
      <p:ext uri="{BB962C8B-B14F-4D97-AF65-F5344CB8AC3E}">
        <p14:creationId xmlns:p14="http://schemas.microsoft.com/office/powerpoint/2010/main" val="30163146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a:xfrm>
            <a:off x="827480" y="92478"/>
            <a:ext cx="10033195" cy="529290"/>
          </a:xfrm>
        </p:spPr>
        <p:txBody>
          <a:bodyPr rtlCol="0">
            <a:normAutofit fontScale="90000"/>
          </a:bodyPr>
          <a:lstStyle/>
          <a:p>
            <a:pPr rtl="0"/>
            <a:r>
              <a:rPr lang="el-GR" u="sng" dirty="0">
                <a:solidFill>
                  <a:schemeClr val="accent5"/>
                </a:solidFill>
              </a:rPr>
              <a:t>Λογική της Παρέμβασης    </a:t>
            </a:r>
            <a:r>
              <a:rPr lang="el-GR" dirty="0">
                <a:solidFill>
                  <a:schemeClr val="accent5"/>
                </a:solidFill>
              </a:rPr>
              <a:t>Στόχος Πολιτικής 4</a:t>
            </a:r>
          </a:p>
        </p:txBody>
      </p:sp>
      <p:sp>
        <p:nvSpPr>
          <p:cNvPr id="14" name="Θέση περιεχομένου 13"/>
          <p:cNvSpPr>
            <a:spLocks noGrp="1"/>
          </p:cNvSpPr>
          <p:nvPr>
            <p:ph idx="1"/>
          </p:nvPr>
        </p:nvSpPr>
        <p:spPr>
          <a:xfrm>
            <a:off x="673556" y="530223"/>
            <a:ext cx="9376704" cy="407580"/>
          </a:xfrm>
        </p:spPr>
        <p:txBody>
          <a:bodyPr rtlCol="0">
            <a:normAutofit/>
          </a:bodyPr>
          <a:lstStyle/>
          <a:p>
            <a:pPr marL="45720" indent="0" algn="just" rtl="0">
              <a:buNone/>
            </a:pPr>
            <a:r>
              <a:rPr lang="el-GR" b="1" dirty="0">
                <a:solidFill>
                  <a:schemeClr val="accent1"/>
                </a:solidFill>
              </a:rPr>
              <a:t>Προτεραιότητα 4Β: Κοινωνική ενσωμάτωση και αντιμετώπιση της φτώχειας (ΕΚΤ+)</a:t>
            </a:r>
          </a:p>
        </p:txBody>
      </p:sp>
      <p:graphicFrame>
        <p:nvGraphicFramePr>
          <p:cNvPr id="2" name="Πίνακας 1">
            <a:extLst>
              <a:ext uri="{FF2B5EF4-FFF2-40B4-BE49-F238E27FC236}">
                <a16:creationId xmlns:a16="http://schemas.microsoft.com/office/drawing/2014/main" id="{078806CE-5082-4274-9A18-B5FBFB090223}"/>
              </a:ext>
            </a:extLst>
          </p:cNvPr>
          <p:cNvGraphicFramePr>
            <a:graphicFrameLocks noGrp="1"/>
          </p:cNvGraphicFramePr>
          <p:nvPr>
            <p:extLst>
              <p:ext uri="{D42A27DB-BD31-4B8C-83A1-F6EECF244321}">
                <p14:modId xmlns:p14="http://schemas.microsoft.com/office/powerpoint/2010/main" val="1641129598"/>
              </p:ext>
            </p:extLst>
          </p:nvPr>
        </p:nvGraphicFramePr>
        <p:xfrm>
          <a:off x="296333" y="872067"/>
          <a:ext cx="11658599" cy="5537356"/>
        </p:xfrm>
        <a:graphic>
          <a:graphicData uri="http://schemas.openxmlformats.org/drawingml/2006/table">
            <a:tbl>
              <a:tblPr firstRow="1" firstCol="1" bandRow="1">
                <a:tableStyleId>{B301B821-A1FF-4177-AEE7-76D212191A09}</a:tableStyleId>
              </a:tblPr>
              <a:tblGrid>
                <a:gridCol w="3722537">
                  <a:extLst>
                    <a:ext uri="{9D8B030D-6E8A-4147-A177-3AD203B41FA5}">
                      <a16:colId xmlns:a16="http://schemas.microsoft.com/office/drawing/2014/main" val="945140877"/>
                    </a:ext>
                  </a:extLst>
                </a:gridCol>
                <a:gridCol w="7936062">
                  <a:extLst>
                    <a:ext uri="{9D8B030D-6E8A-4147-A177-3AD203B41FA5}">
                      <a16:colId xmlns:a16="http://schemas.microsoft.com/office/drawing/2014/main" val="2632148565"/>
                    </a:ext>
                  </a:extLst>
                </a:gridCol>
              </a:tblGrid>
              <a:tr h="230521">
                <a:tc>
                  <a:txBody>
                    <a:bodyPr/>
                    <a:lstStyle/>
                    <a:p>
                      <a:pPr algn="ctr">
                        <a:lnSpc>
                          <a:spcPct val="100000"/>
                        </a:lnSpc>
                        <a:spcBef>
                          <a:spcPts val="0"/>
                        </a:spcBef>
                        <a:spcAft>
                          <a:spcPts val="0"/>
                        </a:spcAft>
                      </a:pPr>
                      <a:r>
                        <a:rPr lang="el-GR" sz="1300" dirty="0">
                          <a:effectLst/>
                        </a:rPr>
                        <a:t>Ειδικοί Στόχοι</a:t>
                      </a:r>
                      <a:endParaRPr lang="el-G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tc>
                  <a:txBody>
                    <a:bodyPr/>
                    <a:lstStyle/>
                    <a:p>
                      <a:pPr marL="226695" algn="ctr">
                        <a:lnSpc>
                          <a:spcPct val="100000"/>
                        </a:lnSpc>
                        <a:spcBef>
                          <a:spcPts val="0"/>
                        </a:spcBef>
                        <a:spcAft>
                          <a:spcPts val="0"/>
                        </a:spcAft>
                      </a:pPr>
                      <a:r>
                        <a:rPr lang="el-GR" sz="1300" dirty="0">
                          <a:effectLst/>
                        </a:rPr>
                        <a:t>Ενδεικτικές Δράσεις</a:t>
                      </a:r>
                      <a:endParaRPr lang="el-G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extLst>
                  <a:ext uri="{0D108BD9-81ED-4DB2-BD59-A6C34878D82A}">
                    <a16:rowId xmlns:a16="http://schemas.microsoft.com/office/drawing/2014/main" val="1059187394"/>
                  </a:ext>
                </a:extLst>
              </a:tr>
              <a:tr h="5306835">
                <a:tc>
                  <a:txBody>
                    <a:bodyPr/>
                    <a:lstStyle/>
                    <a:p>
                      <a:pPr algn="just">
                        <a:lnSpc>
                          <a:spcPct val="100000"/>
                        </a:lnSpc>
                        <a:spcBef>
                          <a:spcPts val="0"/>
                        </a:spcBef>
                        <a:spcAft>
                          <a:spcPts val="0"/>
                        </a:spcAft>
                      </a:pPr>
                      <a:r>
                        <a:rPr lang="el-GR" sz="16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4ια. Ενίσχυση της ισότιμης και έγκαιρης πρόσβασης σε ποιοτικές, βιώσιμες και οικονομικά προσιτές υπηρεσίες, περιλαμβανομένων υπηρεσιών που προάγουν την πρόσβαση σε στέγαση και υπηρεσιών φροντίδας με επίκεντρο τον άνθρωπο, συμπεριλαμβανομένης της υγειονομικής περίθαλψης· εκσυγχρονισμός των συστημάτων κοινωνικής προστασίας, συμπεριλαμβανομένης της πρόσβασης στην κοινωνική προστασία, με ειδική έμφαση στα παιδιά και στις μειονεκτούσες ομάδες· βελτίωση της προσβασιμότητας, μεταξύ άλλων για άτομα με αναπηρίες, της αποτελεσματικότητας και της ανθεκτικότητας των συστημάτων υγειονομικής περίθαλψης και των υπηρεσιών μακροχρόνιας περίθαλψης</a:t>
                      </a:r>
                    </a:p>
                  </a:txBody>
                  <a:tcPr marL="68580" marR="68580" marT="0" marB="0" anchor="ctr"/>
                </a:tc>
                <a:tc>
                  <a:txBody>
                    <a:bodyPr/>
                    <a:lstStyle/>
                    <a:p>
                      <a:pPr marL="285750" lvl="0" indent="-285750">
                        <a:buFont typeface="Arial" panose="020B0604020202020204" pitchFamily="34" charset="0"/>
                        <a:buChar char="•"/>
                      </a:pPr>
                      <a:r>
                        <a:rPr lang="el-GR" sz="2400" kern="1200" dirty="0">
                          <a:solidFill>
                            <a:schemeClr val="accent1">
                              <a:lumMod val="50000"/>
                            </a:schemeClr>
                          </a:solidFill>
                          <a:effectLst/>
                          <a:latin typeface="+mn-lt"/>
                          <a:ea typeface="+mn-ea"/>
                          <a:cs typeface="+mn-cs"/>
                        </a:rPr>
                        <a:t>Δημιουργία ικανοτήτων για τις οργανώσεις της κοινωνίας των πολιτών στην Υγεία</a:t>
                      </a:r>
                      <a:endParaRPr lang="en-US" sz="2400" kern="1200" dirty="0">
                        <a:solidFill>
                          <a:schemeClr val="accent1">
                            <a:lumMod val="50000"/>
                          </a:schemeClr>
                        </a:solidFill>
                        <a:effectLst/>
                        <a:latin typeface="+mn-lt"/>
                        <a:ea typeface="+mn-ea"/>
                        <a:cs typeface="+mn-cs"/>
                      </a:endParaRPr>
                    </a:p>
                    <a:p>
                      <a:pPr marL="285750" lvl="0" indent="-285750">
                        <a:buFont typeface="Arial" panose="020B0604020202020204" pitchFamily="34" charset="0"/>
                        <a:buChar char="•"/>
                      </a:pPr>
                      <a:r>
                        <a:rPr lang="el-GR" sz="2400" kern="1200" dirty="0">
                          <a:solidFill>
                            <a:schemeClr val="accent1">
                              <a:lumMod val="50000"/>
                            </a:schemeClr>
                          </a:solidFill>
                          <a:effectLst/>
                          <a:latin typeface="+mn-lt"/>
                          <a:ea typeface="+mn-ea"/>
                          <a:cs typeface="+mn-cs"/>
                        </a:rPr>
                        <a:t>Νέες υπηρεσίες μακροχρόνιας φροντίδας (LTC)</a:t>
                      </a:r>
                      <a:endParaRPr lang="en-US" sz="2400" kern="1200" dirty="0">
                        <a:solidFill>
                          <a:schemeClr val="accent1">
                            <a:lumMod val="50000"/>
                          </a:schemeClr>
                        </a:solidFill>
                        <a:effectLst/>
                        <a:latin typeface="+mn-lt"/>
                        <a:ea typeface="+mn-ea"/>
                        <a:cs typeface="+mn-cs"/>
                      </a:endParaRPr>
                    </a:p>
                    <a:p>
                      <a:pPr marL="285750" lvl="0" indent="-285750">
                        <a:buFont typeface="Arial" panose="020B0604020202020204" pitchFamily="34" charset="0"/>
                        <a:buChar char="•"/>
                      </a:pPr>
                      <a:r>
                        <a:rPr lang="el-GR" sz="2400" kern="1200" dirty="0">
                          <a:solidFill>
                            <a:schemeClr val="accent1">
                              <a:lumMod val="50000"/>
                            </a:schemeClr>
                          </a:solidFill>
                          <a:effectLst/>
                          <a:latin typeface="+mn-lt"/>
                          <a:ea typeface="+mn-ea"/>
                          <a:cs typeface="+mn-cs"/>
                        </a:rPr>
                        <a:t>Ανάπτυξη ξενώνων άμεσης υποδοχής και βραχείας φιλοξενίας προς αναδοχή</a:t>
                      </a:r>
                      <a:endParaRPr lang="en-US" sz="2400" kern="1200" dirty="0">
                        <a:solidFill>
                          <a:schemeClr val="accent1">
                            <a:lumMod val="50000"/>
                          </a:schemeClr>
                        </a:solidFill>
                        <a:effectLst/>
                        <a:latin typeface="+mn-lt"/>
                        <a:ea typeface="+mn-ea"/>
                        <a:cs typeface="+mn-cs"/>
                      </a:endParaRPr>
                    </a:p>
                    <a:p>
                      <a:pPr marL="285750" lvl="0" indent="-285750">
                        <a:buFont typeface="Arial" panose="020B0604020202020204" pitchFamily="34" charset="0"/>
                        <a:buChar char="•"/>
                      </a:pPr>
                      <a:r>
                        <a:rPr lang="el-GR" sz="2400" kern="1200" dirty="0">
                          <a:solidFill>
                            <a:schemeClr val="accent1">
                              <a:lumMod val="50000"/>
                            </a:schemeClr>
                          </a:solidFill>
                          <a:effectLst/>
                          <a:latin typeface="+mn-lt"/>
                          <a:ea typeface="+mn-ea"/>
                          <a:cs typeface="+mn-cs"/>
                        </a:rPr>
                        <a:t> Δράσεις για την προώθηση του θεσμού της αναδοχής</a:t>
                      </a:r>
                      <a:endParaRPr lang="en-US" sz="2400" kern="1200" dirty="0">
                        <a:solidFill>
                          <a:schemeClr val="accent1">
                            <a:lumMod val="50000"/>
                          </a:schemeClr>
                        </a:solidFill>
                        <a:effectLst/>
                        <a:latin typeface="+mn-lt"/>
                        <a:ea typeface="+mn-ea"/>
                        <a:cs typeface="+mn-cs"/>
                      </a:endParaRPr>
                    </a:p>
                    <a:p>
                      <a:pPr marL="285750" lvl="0" indent="-285750">
                        <a:buFont typeface="Arial" panose="020B0604020202020204" pitchFamily="34" charset="0"/>
                        <a:buChar char="•"/>
                      </a:pPr>
                      <a:r>
                        <a:rPr lang="el-GR" sz="2400" kern="1200" dirty="0">
                          <a:solidFill>
                            <a:schemeClr val="accent1">
                              <a:lumMod val="50000"/>
                            </a:schemeClr>
                          </a:solidFill>
                          <a:effectLst/>
                          <a:latin typeface="+mn-lt"/>
                          <a:ea typeface="+mn-ea"/>
                          <a:cs typeface="+mn-cs"/>
                        </a:rPr>
                        <a:t> Ανάπτυξη και εφαρμογή σχεδίων μετασχηματισμού, υποστηρίζοντας την επανένωση των παιδιών με τις οικογένειές τους ή την μετάβασή τους σε άλλες μορφές φροντίδας (πχ αναδοχή ή Δομές Ημιαυτόνομης Διαβίωσης / ΣΥΔ εφήβων).</a:t>
                      </a:r>
                      <a:endParaRPr lang="en-US" sz="2400" kern="1200" dirty="0">
                        <a:solidFill>
                          <a:schemeClr val="accent1">
                            <a:lumMod val="50000"/>
                          </a:schemeClr>
                        </a:solidFill>
                        <a:effectLst/>
                        <a:latin typeface="+mn-lt"/>
                        <a:ea typeface="+mn-ea"/>
                        <a:cs typeface="+mn-cs"/>
                      </a:endParaRPr>
                    </a:p>
                    <a:p>
                      <a:pPr marL="87313" lvl="0" indent="-87313" algn="l" defTabSz="914400" rtl="0" eaLnBrk="1" latinLnBrk="0" hangingPunct="1">
                        <a:lnSpc>
                          <a:spcPct val="100000"/>
                        </a:lnSpc>
                        <a:spcBef>
                          <a:spcPts val="0"/>
                        </a:spcBef>
                        <a:spcAft>
                          <a:spcPts val="0"/>
                        </a:spcAft>
                        <a:buFont typeface="Symbol" panose="05050102010706020507" pitchFamily="18" charset="2"/>
                        <a:buChar char=""/>
                      </a:pPr>
                      <a:endParaRPr lang="en-US" sz="1050"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lvl="0" indent="0" algn="l" defTabSz="914400" rtl="0" eaLnBrk="1" latinLnBrk="0" hangingPunct="1">
                        <a:lnSpc>
                          <a:spcPct val="100000"/>
                        </a:lnSpc>
                        <a:spcBef>
                          <a:spcPts val="0"/>
                        </a:spcBef>
                        <a:spcAft>
                          <a:spcPts val="0"/>
                        </a:spcAft>
                        <a:buFont typeface="Symbol" panose="05050102010706020507" pitchFamily="18" charset="2"/>
                        <a:buNone/>
                      </a:pPr>
                      <a:endParaRPr lang="el-GR" sz="1050"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19984807"/>
                  </a:ext>
                </a:extLst>
              </a:tr>
            </a:tbl>
          </a:graphicData>
        </a:graphic>
      </p:graphicFrame>
    </p:spTree>
    <p:extLst>
      <p:ext uri="{BB962C8B-B14F-4D97-AF65-F5344CB8AC3E}">
        <p14:creationId xmlns:p14="http://schemas.microsoft.com/office/powerpoint/2010/main" val="434650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a:xfrm>
            <a:off x="827480" y="92478"/>
            <a:ext cx="10033195" cy="529290"/>
          </a:xfrm>
        </p:spPr>
        <p:txBody>
          <a:bodyPr rtlCol="0">
            <a:normAutofit fontScale="90000"/>
          </a:bodyPr>
          <a:lstStyle/>
          <a:p>
            <a:pPr rtl="0"/>
            <a:r>
              <a:rPr lang="el-GR" u="sng" dirty="0">
                <a:solidFill>
                  <a:schemeClr val="accent5"/>
                </a:solidFill>
              </a:rPr>
              <a:t>Λογική της Παρέμβασης    </a:t>
            </a:r>
            <a:r>
              <a:rPr lang="el-GR" dirty="0">
                <a:solidFill>
                  <a:schemeClr val="accent5"/>
                </a:solidFill>
              </a:rPr>
              <a:t>Στόχος Πολιτικής 4</a:t>
            </a:r>
          </a:p>
        </p:txBody>
      </p:sp>
      <p:sp>
        <p:nvSpPr>
          <p:cNvPr id="14" name="Θέση περιεχομένου 13"/>
          <p:cNvSpPr>
            <a:spLocks noGrp="1"/>
          </p:cNvSpPr>
          <p:nvPr>
            <p:ph idx="1"/>
          </p:nvPr>
        </p:nvSpPr>
        <p:spPr>
          <a:xfrm>
            <a:off x="673556" y="530223"/>
            <a:ext cx="9376704" cy="407580"/>
          </a:xfrm>
        </p:spPr>
        <p:txBody>
          <a:bodyPr rtlCol="0">
            <a:normAutofit/>
          </a:bodyPr>
          <a:lstStyle/>
          <a:p>
            <a:pPr marL="45720" indent="0" algn="just" rtl="0">
              <a:buNone/>
            </a:pPr>
            <a:r>
              <a:rPr lang="el-GR" b="1" dirty="0">
                <a:solidFill>
                  <a:schemeClr val="accent1"/>
                </a:solidFill>
              </a:rPr>
              <a:t>Προτεραιότητα 4Β: Κοινωνική ενσωμάτωση και αντιμετώπιση της φτώχειας (ΕΚΤ+)</a:t>
            </a:r>
          </a:p>
        </p:txBody>
      </p:sp>
      <p:graphicFrame>
        <p:nvGraphicFramePr>
          <p:cNvPr id="2" name="Πίνακας 1">
            <a:extLst>
              <a:ext uri="{FF2B5EF4-FFF2-40B4-BE49-F238E27FC236}">
                <a16:creationId xmlns:a16="http://schemas.microsoft.com/office/drawing/2014/main" id="{078806CE-5082-4274-9A18-B5FBFB090223}"/>
              </a:ext>
            </a:extLst>
          </p:cNvPr>
          <p:cNvGraphicFramePr>
            <a:graphicFrameLocks noGrp="1"/>
          </p:cNvGraphicFramePr>
          <p:nvPr>
            <p:extLst>
              <p:ext uri="{D42A27DB-BD31-4B8C-83A1-F6EECF244321}">
                <p14:modId xmlns:p14="http://schemas.microsoft.com/office/powerpoint/2010/main" val="2040314515"/>
              </p:ext>
            </p:extLst>
          </p:nvPr>
        </p:nvGraphicFramePr>
        <p:xfrm>
          <a:off x="296333" y="872067"/>
          <a:ext cx="11658599" cy="5537356"/>
        </p:xfrm>
        <a:graphic>
          <a:graphicData uri="http://schemas.openxmlformats.org/drawingml/2006/table">
            <a:tbl>
              <a:tblPr firstRow="1" firstCol="1" bandRow="1">
                <a:tableStyleId>{B301B821-A1FF-4177-AEE7-76D212191A09}</a:tableStyleId>
              </a:tblPr>
              <a:tblGrid>
                <a:gridCol w="3722537">
                  <a:extLst>
                    <a:ext uri="{9D8B030D-6E8A-4147-A177-3AD203B41FA5}">
                      <a16:colId xmlns:a16="http://schemas.microsoft.com/office/drawing/2014/main" val="945140877"/>
                    </a:ext>
                  </a:extLst>
                </a:gridCol>
                <a:gridCol w="7936062">
                  <a:extLst>
                    <a:ext uri="{9D8B030D-6E8A-4147-A177-3AD203B41FA5}">
                      <a16:colId xmlns:a16="http://schemas.microsoft.com/office/drawing/2014/main" val="2632148565"/>
                    </a:ext>
                  </a:extLst>
                </a:gridCol>
              </a:tblGrid>
              <a:tr h="230521">
                <a:tc>
                  <a:txBody>
                    <a:bodyPr/>
                    <a:lstStyle/>
                    <a:p>
                      <a:pPr algn="ctr">
                        <a:lnSpc>
                          <a:spcPct val="100000"/>
                        </a:lnSpc>
                        <a:spcBef>
                          <a:spcPts val="0"/>
                        </a:spcBef>
                        <a:spcAft>
                          <a:spcPts val="0"/>
                        </a:spcAft>
                      </a:pPr>
                      <a:r>
                        <a:rPr lang="el-GR" sz="1300" dirty="0">
                          <a:effectLst/>
                        </a:rPr>
                        <a:t>Ειδικοί Στόχοι</a:t>
                      </a:r>
                      <a:endParaRPr lang="el-G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tc>
                  <a:txBody>
                    <a:bodyPr/>
                    <a:lstStyle/>
                    <a:p>
                      <a:pPr marL="226695" algn="ctr">
                        <a:lnSpc>
                          <a:spcPct val="100000"/>
                        </a:lnSpc>
                        <a:spcBef>
                          <a:spcPts val="0"/>
                        </a:spcBef>
                        <a:spcAft>
                          <a:spcPts val="0"/>
                        </a:spcAft>
                      </a:pPr>
                      <a:r>
                        <a:rPr lang="el-GR" sz="1300" dirty="0">
                          <a:effectLst/>
                        </a:rPr>
                        <a:t>Ενδεικτικές Δράσεις</a:t>
                      </a:r>
                      <a:endParaRPr lang="el-G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extLst>
                  <a:ext uri="{0D108BD9-81ED-4DB2-BD59-A6C34878D82A}">
                    <a16:rowId xmlns:a16="http://schemas.microsoft.com/office/drawing/2014/main" val="1059187394"/>
                  </a:ext>
                </a:extLst>
              </a:tr>
              <a:tr h="5306835">
                <a:tc>
                  <a:txBody>
                    <a:bodyPr/>
                    <a:lstStyle/>
                    <a:p>
                      <a:pPr algn="just">
                        <a:lnSpc>
                          <a:spcPct val="100000"/>
                        </a:lnSpc>
                        <a:spcBef>
                          <a:spcPts val="0"/>
                        </a:spcBef>
                        <a:spcAft>
                          <a:spcPts val="0"/>
                        </a:spcAft>
                      </a:pPr>
                      <a:r>
                        <a:rPr lang="el-GR" sz="16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4ια. Ενίσχυση της ισότιμης και έγκαιρης πρόσβασης σε ποιοτικές, βιώσιμες και οικονομικά προσιτές υπηρεσίες, περιλαμβανομένων υπηρεσιών που προάγουν την πρόσβαση σε στέγαση και υπηρεσιών φροντίδας με επίκεντρο τον άνθρωπο, συμπεριλαμβανομένης της υγειονομικής περίθαλψης· εκσυγχρονισμός των συστημάτων κοινωνικής προστασίας, συμπεριλαμβανομένης της πρόσβασης στην κοινωνική προστασία, με ειδική έμφαση στα παιδιά και στις μειονεκτούσες ομάδες· βελτίωση της προσβασιμότητας, μεταξύ άλλων για άτομα με αναπηρίες, της αποτελεσματικότητας και της ανθεκτικότητας των συστημάτων υγειονομικής περίθαλψης και των υπηρεσιών μακροχρόνιας περίθαλψης</a:t>
                      </a:r>
                    </a:p>
                  </a:txBody>
                  <a:tcPr marL="68580" marR="68580" marT="0" marB="0" anchor="ctr"/>
                </a:tc>
                <a:tc>
                  <a:txBody>
                    <a:bodyPr/>
                    <a:lstStyle/>
                    <a:p>
                      <a:pPr marL="285750" lvl="0" indent="-285750">
                        <a:buFont typeface="Arial" panose="020B0604020202020204" pitchFamily="34" charset="0"/>
                        <a:buChar char="•"/>
                      </a:pPr>
                      <a:r>
                        <a:rPr lang="el-GR" sz="2400" kern="1200" dirty="0">
                          <a:solidFill>
                            <a:schemeClr val="accent1">
                              <a:lumMod val="50000"/>
                            </a:schemeClr>
                          </a:solidFill>
                          <a:effectLst/>
                          <a:latin typeface="+mn-lt"/>
                          <a:ea typeface="+mn-ea"/>
                          <a:cs typeface="+mn-cs"/>
                        </a:rPr>
                        <a:t>Ενίσχυση του θεσμού της αναδοχής, συμπεριλαμβανομένης της επαγγελματικής, για την πρόληψη της </a:t>
                      </a:r>
                      <a:r>
                        <a:rPr lang="el-GR" sz="2400" kern="1200" dirty="0" err="1">
                          <a:solidFill>
                            <a:schemeClr val="accent1">
                              <a:lumMod val="50000"/>
                            </a:schemeClr>
                          </a:solidFill>
                          <a:effectLst/>
                          <a:latin typeface="+mn-lt"/>
                          <a:ea typeface="+mn-ea"/>
                          <a:cs typeface="+mn-cs"/>
                        </a:rPr>
                        <a:t>ιδρυματοποίησης</a:t>
                      </a:r>
                      <a:r>
                        <a:rPr lang="el-GR" sz="2400" kern="1200" dirty="0">
                          <a:solidFill>
                            <a:schemeClr val="accent1">
                              <a:lumMod val="50000"/>
                            </a:schemeClr>
                          </a:solidFill>
                          <a:effectLst/>
                          <a:latin typeface="+mn-lt"/>
                          <a:ea typeface="+mn-ea"/>
                          <a:cs typeface="+mn-cs"/>
                        </a:rPr>
                        <a:t> παιδιών που χρειάζονται εναλλακτική φροντίδα, και την προώθηση της </a:t>
                      </a:r>
                      <a:r>
                        <a:rPr lang="el-GR" sz="2400" kern="1200" dirty="0" err="1">
                          <a:solidFill>
                            <a:schemeClr val="accent1">
                              <a:lumMod val="50000"/>
                            </a:schemeClr>
                          </a:solidFill>
                          <a:effectLst/>
                          <a:latin typeface="+mn-lt"/>
                          <a:ea typeface="+mn-ea"/>
                          <a:cs typeface="+mn-cs"/>
                        </a:rPr>
                        <a:t>αποϊδρυματοποίησης</a:t>
                      </a:r>
                      <a:endParaRPr lang="en-US" sz="2400" kern="1200" dirty="0">
                        <a:solidFill>
                          <a:schemeClr val="accent1">
                            <a:lumMod val="50000"/>
                          </a:schemeClr>
                        </a:solidFill>
                        <a:effectLst/>
                        <a:latin typeface="+mn-lt"/>
                        <a:ea typeface="+mn-ea"/>
                        <a:cs typeface="+mn-cs"/>
                      </a:endParaRPr>
                    </a:p>
                    <a:p>
                      <a:pPr marL="285750" lvl="0" indent="-285750">
                        <a:buFont typeface="Arial" panose="020B0604020202020204" pitchFamily="34" charset="0"/>
                        <a:buChar char="•"/>
                      </a:pPr>
                      <a:r>
                        <a:rPr lang="el-GR" sz="2400" kern="1200" dirty="0">
                          <a:solidFill>
                            <a:schemeClr val="accent1">
                              <a:lumMod val="50000"/>
                            </a:schemeClr>
                          </a:solidFill>
                          <a:effectLst/>
                          <a:latin typeface="+mn-lt"/>
                          <a:ea typeface="+mn-ea"/>
                          <a:cs typeface="+mn-cs"/>
                        </a:rPr>
                        <a:t>Ενίσχυση των κοινωνικών υπηρεσιών σε επίπεδο κοινότητας για την πρόληψη της </a:t>
                      </a:r>
                      <a:r>
                        <a:rPr lang="el-GR" sz="2400" kern="1200" dirty="0" err="1">
                          <a:solidFill>
                            <a:schemeClr val="accent1">
                              <a:lumMod val="50000"/>
                            </a:schemeClr>
                          </a:solidFill>
                          <a:effectLst/>
                          <a:latin typeface="+mn-lt"/>
                          <a:ea typeface="+mn-ea"/>
                          <a:cs typeface="+mn-cs"/>
                        </a:rPr>
                        <a:t>ιδρυματοποίησης</a:t>
                      </a:r>
                      <a:endParaRPr lang="en-US" sz="2400" kern="1200" dirty="0">
                        <a:solidFill>
                          <a:schemeClr val="accent1">
                            <a:lumMod val="50000"/>
                          </a:schemeClr>
                        </a:solidFill>
                        <a:effectLst/>
                        <a:latin typeface="+mn-lt"/>
                        <a:ea typeface="+mn-ea"/>
                        <a:cs typeface="+mn-cs"/>
                      </a:endParaRPr>
                    </a:p>
                    <a:p>
                      <a:pPr marL="285750" lvl="0" indent="-285750">
                        <a:buFont typeface="Arial" panose="020B0604020202020204" pitchFamily="34" charset="0"/>
                        <a:buChar char="•"/>
                      </a:pPr>
                      <a:r>
                        <a:rPr lang="el-GR" sz="2400" kern="1200" dirty="0">
                          <a:solidFill>
                            <a:schemeClr val="accent1">
                              <a:lumMod val="50000"/>
                            </a:schemeClr>
                          </a:solidFill>
                          <a:effectLst/>
                          <a:latin typeface="+mn-lt"/>
                          <a:ea typeface="+mn-ea"/>
                          <a:cs typeface="+mn-cs"/>
                        </a:rPr>
                        <a:t> Υλοποίηση σχεδίων του μετασχηματισμού των υπηρεσιών για την </a:t>
                      </a:r>
                      <a:r>
                        <a:rPr lang="el-GR" sz="2400" kern="1200" dirty="0" err="1">
                          <a:solidFill>
                            <a:schemeClr val="accent1">
                              <a:lumMod val="50000"/>
                            </a:schemeClr>
                          </a:solidFill>
                          <a:effectLst/>
                          <a:latin typeface="+mn-lt"/>
                          <a:ea typeface="+mn-ea"/>
                          <a:cs typeface="+mn-cs"/>
                        </a:rPr>
                        <a:t>αποϊδρυματοποίηση</a:t>
                      </a:r>
                      <a:r>
                        <a:rPr lang="el-GR" sz="2400" kern="1200" dirty="0">
                          <a:solidFill>
                            <a:schemeClr val="accent1">
                              <a:lumMod val="50000"/>
                            </a:schemeClr>
                          </a:solidFill>
                          <a:effectLst/>
                          <a:latin typeface="+mn-lt"/>
                          <a:ea typeface="+mn-ea"/>
                          <a:cs typeface="+mn-cs"/>
                        </a:rPr>
                        <a:t> παιδιών.</a:t>
                      </a:r>
                      <a:endParaRPr lang="en-US" sz="2400" kern="1200" dirty="0">
                        <a:solidFill>
                          <a:schemeClr val="accent1">
                            <a:lumMod val="50000"/>
                          </a:schemeClr>
                        </a:solidFill>
                        <a:effectLst/>
                        <a:latin typeface="+mn-lt"/>
                        <a:ea typeface="+mn-ea"/>
                        <a:cs typeface="+mn-cs"/>
                      </a:endParaRPr>
                    </a:p>
                    <a:p>
                      <a:pPr marL="285750" lvl="0" indent="-285750">
                        <a:buFont typeface="Arial" panose="020B0604020202020204" pitchFamily="34" charset="0"/>
                        <a:buChar char="•"/>
                      </a:pPr>
                      <a:r>
                        <a:rPr lang="el-GR" sz="2400" kern="1200" dirty="0">
                          <a:solidFill>
                            <a:schemeClr val="accent1">
                              <a:lumMod val="50000"/>
                            </a:schemeClr>
                          </a:solidFill>
                          <a:effectLst/>
                          <a:latin typeface="+mn-lt"/>
                          <a:ea typeface="+mn-ea"/>
                          <a:cs typeface="+mn-cs"/>
                        </a:rPr>
                        <a:t>Προσωπικός βοηθός/ κοινωνικός φροντιστής</a:t>
                      </a:r>
                      <a:endParaRPr lang="en-US" sz="2400" kern="1200" dirty="0">
                        <a:solidFill>
                          <a:schemeClr val="accent1">
                            <a:lumMod val="50000"/>
                          </a:schemeClr>
                        </a:solidFill>
                        <a:effectLst/>
                        <a:latin typeface="+mn-lt"/>
                        <a:ea typeface="+mn-ea"/>
                        <a:cs typeface="+mn-cs"/>
                      </a:endParaRPr>
                    </a:p>
                    <a:p>
                      <a:pPr marL="285750" lvl="0" indent="-285750">
                        <a:buFont typeface="Arial" panose="020B0604020202020204" pitchFamily="34" charset="0"/>
                        <a:buChar char="•"/>
                      </a:pPr>
                      <a:endParaRPr lang="el-GR" sz="2400" kern="1200" dirty="0">
                        <a:solidFill>
                          <a:schemeClr val="accent1">
                            <a:lumMod val="50000"/>
                          </a:schemeClr>
                        </a:solidFill>
                        <a:effectLst/>
                        <a:latin typeface="+mn-lt"/>
                        <a:ea typeface="+mn-ea"/>
                        <a:cs typeface="+mn-cs"/>
                      </a:endParaRPr>
                    </a:p>
                    <a:p>
                      <a:pPr marL="0" lvl="0" indent="0" algn="ctr">
                        <a:buFont typeface="Arial" panose="020B0604020202020204" pitchFamily="34" charset="0"/>
                        <a:buNone/>
                      </a:pPr>
                      <a:r>
                        <a:rPr lang="el-GR" sz="2400" b="1" kern="1200" dirty="0">
                          <a:solidFill>
                            <a:schemeClr val="accent1">
                              <a:lumMod val="50000"/>
                            </a:schemeClr>
                          </a:solidFill>
                          <a:effectLst/>
                          <a:latin typeface="+mn-lt"/>
                          <a:ea typeface="+mn-ea"/>
                          <a:cs typeface="+mn-cs"/>
                        </a:rPr>
                        <a:t>Δημόσια Δαπάνη 105.286.318 </a:t>
                      </a:r>
                      <a:r>
                        <a:rPr kumimoji="0" lang="el-GR" sz="2400" b="1" i="0" u="none" strike="noStrike" kern="1200" cap="none" spc="0" normalizeH="0" baseline="0" noProof="0" dirty="0">
                          <a:ln>
                            <a:noFill/>
                          </a:ln>
                          <a:solidFill>
                            <a:schemeClr val="bg1"/>
                          </a:solidFill>
                          <a:effectLst/>
                          <a:uLnTx/>
                          <a:uFillTx/>
                          <a:latin typeface="+mn-lt"/>
                          <a:ea typeface="+mn-ea"/>
                          <a:cs typeface="+mn-cs"/>
                        </a:rPr>
                        <a:t>€</a:t>
                      </a:r>
                      <a:endParaRPr lang="el-GR" sz="2400" b="1" kern="1200" dirty="0">
                        <a:solidFill>
                          <a:schemeClr val="bg1"/>
                        </a:solidFill>
                        <a:effectLst/>
                        <a:latin typeface="+mn-lt"/>
                        <a:ea typeface="+mn-ea"/>
                        <a:cs typeface="+mn-cs"/>
                      </a:endParaRPr>
                    </a:p>
                    <a:p>
                      <a:pPr marL="87313" lvl="0" indent="-87313" algn="l" defTabSz="914400" rtl="0" eaLnBrk="1" latinLnBrk="0" hangingPunct="1">
                        <a:lnSpc>
                          <a:spcPct val="100000"/>
                        </a:lnSpc>
                        <a:spcBef>
                          <a:spcPts val="0"/>
                        </a:spcBef>
                        <a:spcAft>
                          <a:spcPts val="0"/>
                        </a:spcAft>
                        <a:buFont typeface="Symbol" panose="05050102010706020507" pitchFamily="18" charset="2"/>
                        <a:buChar char=""/>
                      </a:pPr>
                      <a:endParaRPr lang="el-GR" sz="1050"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19984807"/>
                  </a:ext>
                </a:extLst>
              </a:tr>
            </a:tbl>
          </a:graphicData>
        </a:graphic>
      </p:graphicFrame>
    </p:spTree>
    <p:extLst>
      <p:ext uri="{BB962C8B-B14F-4D97-AF65-F5344CB8AC3E}">
        <p14:creationId xmlns:p14="http://schemas.microsoft.com/office/powerpoint/2010/main" val="2757940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a:xfrm>
            <a:off x="986791" y="181283"/>
            <a:ext cx="9509760" cy="504679"/>
          </a:xfrm>
        </p:spPr>
        <p:txBody>
          <a:bodyPr rtlCol="0">
            <a:normAutofit fontScale="90000"/>
          </a:bodyPr>
          <a:lstStyle/>
          <a:p>
            <a:pPr rtl="0"/>
            <a:r>
              <a:rPr lang="el-GR" u="sng" dirty="0">
                <a:solidFill>
                  <a:schemeClr val="accent5"/>
                </a:solidFill>
              </a:rPr>
              <a:t>Λογική της Παρέμβασης  </a:t>
            </a:r>
            <a:r>
              <a:rPr lang="el-GR" dirty="0">
                <a:solidFill>
                  <a:schemeClr val="accent5"/>
                </a:solidFill>
              </a:rPr>
              <a:t>Στόχος Πολιτικής 4</a:t>
            </a:r>
          </a:p>
        </p:txBody>
      </p:sp>
      <p:sp>
        <p:nvSpPr>
          <p:cNvPr id="14" name="Θέση περιεχομένου 13"/>
          <p:cNvSpPr>
            <a:spLocks noGrp="1"/>
          </p:cNvSpPr>
          <p:nvPr>
            <p:ph idx="1"/>
          </p:nvPr>
        </p:nvSpPr>
        <p:spPr>
          <a:xfrm>
            <a:off x="986791" y="685962"/>
            <a:ext cx="9033804" cy="606117"/>
          </a:xfrm>
        </p:spPr>
        <p:txBody>
          <a:bodyPr rtlCol="0">
            <a:normAutofit/>
          </a:bodyPr>
          <a:lstStyle/>
          <a:p>
            <a:pPr marL="45720" indent="0" algn="just" rtl="0">
              <a:buNone/>
            </a:pPr>
            <a:r>
              <a:rPr lang="el-GR" b="1" dirty="0">
                <a:solidFill>
                  <a:schemeClr val="accent1"/>
                </a:solidFill>
              </a:rPr>
              <a:t>Προτεραιότητα 4Β: Κοινωνική ενσωμάτωση και αντιμετώπιση της φτώχειας (ΕΚΤ+)</a:t>
            </a:r>
          </a:p>
        </p:txBody>
      </p:sp>
      <p:graphicFrame>
        <p:nvGraphicFramePr>
          <p:cNvPr id="2" name="Πίνακας 1">
            <a:extLst>
              <a:ext uri="{FF2B5EF4-FFF2-40B4-BE49-F238E27FC236}">
                <a16:creationId xmlns:a16="http://schemas.microsoft.com/office/drawing/2014/main" id="{078806CE-5082-4274-9A18-B5FBFB090223}"/>
              </a:ext>
            </a:extLst>
          </p:cNvPr>
          <p:cNvGraphicFramePr>
            <a:graphicFrameLocks noGrp="1"/>
          </p:cNvGraphicFramePr>
          <p:nvPr>
            <p:extLst>
              <p:ext uri="{D42A27DB-BD31-4B8C-83A1-F6EECF244321}">
                <p14:modId xmlns:p14="http://schemas.microsoft.com/office/powerpoint/2010/main" val="283161243"/>
              </p:ext>
            </p:extLst>
          </p:nvPr>
        </p:nvGraphicFramePr>
        <p:xfrm>
          <a:off x="228600" y="999068"/>
          <a:ext cx="11819467" cy="5427619"/>
        </p:xfrm>
        <a:graphic>
          <a:graphicData uri="http://schemas.openxmlformats.org/drawingml/2006/table">
            <a:tbl>
              <a:tblPr firstRow="1" firstCol="1" bandRow="1">
                <a:tableStyleId>{B301B821-A1FF-4177-AEE7-76D212191A09}</a:tableStyleId>
              </a:tblPr>
              <a:tblGrid>
                <a:gridCol w="4880218">
                  <a:extLst>
                    <a:ext uri="{9D8B030D-6E8A-4147-A177-3AD203B41FA5}">
                      <a16:colId xmlns:a16="http://schemas.microsoft.com/office/drawing/2014/main" val="945140877"/>
                    </a:ext>
                  </a:extLst>
                </a:gridCol>
                <a:gridCol w="6939249">
                  <a:extLst>
                    <a:ext uri="{9D8B030D-6E8A-4147-A177-3AD203B41FA5}">
                      <a16:colId xmlns:a16="http://schemas.microsoft.com/office/drawing/2014/main" val="2632148565"/>
                    </a:ext>
                  </a:extLst>
                </a:gridCol>
              </a:tblGrid>
              <a:tr h="489859">
                <a:tc>
                  <a:txBody>
                    <a:bodyPr/>
                    <a:lstStyle/>
                    <a:p>
                      <a:pPr algn="ctr">
                        <a:lnSpc>
                          <a:spcPct val="100000"/>
                        </a:lnSpc>
                        <a:spcBef>
                          <a:spcPts val="0"/>
                        </a:spcBef>
                        <a:spcAft>
                          <a:spcPts val="0"/>
                        </a:spcAft>
                      </a:pPr>
                      <a:r>
                        <a:rPr lang="el-GR" sz="1300" dirty="0">
                          <a:effectLst/>
                        </a:rPr>
                        <a:t>Ειδικοί Στόχοι</a:t>
                      </a:r>
                      <a:endParaRPr lang="el-G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tc>
                  <a:txBody>
                    <a:bodyPr/>
                    <a:lstStyle/>
                    <a:p>
                      <a:pPr marL="226695" algn="ctr">
                        <a:lnSpc>
                          <a:spcPct val="100000"/>
                        </a:lnSpc>
                        <a:spcBef>
                          <a:spcPts val="0"/>
                        </a:spcBef>
                        <a:spcAft>
                          <a:spcPts val="0"/>
                        </a:spcAft>
                      </a:pPr>
                      <a:r>
                        <a:rPr lang="el-GR" sz="1300" dirty="0">
                          <a:effectLst/>
                        </a:rPr>
                        <a:t>Ενδεικτικές Δράσεις</a:t>
                      </a:r>
                      <a:endParaRPr lang="el-G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extLst>
                  <a:ext uri="{0D108BD9-81ED-4DB2-BD59-A6C34878D82A}">
                    <a16:rowId xmlns:a16="http://schemas.microsoft.com/office/drawing/2014/main" val="1059187394"/>
                  </a:ext>
                </a:extLst>
              </a:tr>
              <a:tr h="4920341">
                <a:tc>
                  <a:txBody>
                    <a:bodyPr/>
                    <a:lstStyle/>
                    <a:p>
                      <a:pPr algn="just">
                        <a:lnSpc>
                          <a:spcPct val="100000"/>
                        </a:lnSpc>
                        <a:spcBef>
                          <a:spcPts val="600"/>
                        </a:spcBef>
                        <a:spcAft>
                          <a:spcPts val="800"/>
                        </a:spcAft>
                      </a:pPr>
                      <a:r>
                        <a:rPr lang="el-GR" sz="24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4ιβ. Προώθηση της κοινωνικής ένταξης των ατόμων που αντιμετωπίζουν κίνδυνο φτώχειας ή κοινωνικού αποκλεισμού, συμπεριλαμβανομένων των απόρων και των παιδιών</a:t>
                      </a:r>
                    </a:p>
                  </a:txBody>
                  <a:tcPr marL="68580" marR="68580" marT="0" marB="0" anchor="ctr"/>
                </a:tc>
                <a:tc>
                  <a:txBody>
                    <a:bodyPr/>
                    <a:lstStyle/>
                    <a:p>
                      <a:pPr marL="285750" lvl="0" indent="-285750" algn="l" defTabSz="914400" rtl="0" eaLnBrk="1" latinLnBrk="0" hangingPunct="1">
                        <a:lnSpc>
                          <a:spcPct val="100000"/>
                        </a:lnSpc>
                        <a:buFont typeface="Arial" panose="020B0604020202020204" pitchFamily="34" charset="0"/>
                        <a:buChar char="•"/>
                      </a:pPr>
                      <a:r>
                        <a:rPr lang="el-GR" sz="2000" kern="1200" dirty="0">
                          <a:solidFill>
                            <a:schemeClr val="accent1">
                              <a:lumMod val="50000"/>
                            </a:schemeClr>
                          </a:solidFill>
                          <a:effectLst/>
                          <a:latin typeface="+mn-lt"/>
                          <a:ea typeface="+mn-ea"/>
                          <a:cs typeface="+mn-cs"/>
                        </a:rPr>
                        <a:t>Υποστήριξη εφήβων σε υποβαθμισμένες περιοχές</a:t>
                      </a:r>
                    </a:p>
                    <a:p>
                      <a:pPr marL="285750" lvl="0" indent="-285750" algn="l" defTabSz="914400" rtl="0" eaLnBrk="1" latinLnBrk="0" hangingPunct="1">
                        <a:lnSpc>
                          <a:spcPct val="100000"/>
                        </a:lnSpc>
                        <a:buFont typeface="Arial" panose="020B0604020202020204" pitchFamily="34" charset="0"/>
                        <a:buChar char="•"/>
                      </a:pPr>
                      <a:r>
                        <a:rPr lang="el-GR" sz="2000" kern="1200" dirty="0">
                          <a:solidFill>
                            <a:schemeClr val="accent1">
                              <a:lumMod val="50000"/>
                            </a:schemeClr>
                          </a:solidFill>
                          <a:effectLst/>
                          <a:latin typeface="+mn-lt"/>
                          <a:ea typeface="+mn-ea"/>
                          <a:cs typeface="+mn-cs"/>
                        </a:rPr>
                        <a:t>Ανάπτυξη παρεμβάσεων ενίσχυσης νηπίων, παιδιών σχολικής ηλικίας/ εφήβων υποβαθμισμένων περιοχών σε βιωματικά εργαστήρια και παιδικές κατασκηνώσεις</a:t>
                      </a:r>
                    </a:p>
                    <a:p>
                      <a:pPr marL="285750" lvl="0" indent="-285750" algn="l" defTabSz="914400" rtl="0" eaLnBrk="1" latinLnBrk="0" hangingPunct="1">
                        <a:lnSpc>
                          <a:spcPct val="100000"/>
                        </a:lnSpc>
                        <a:buFont typeface="Arial" panose="020B0604020202020204" pitchFamily="34" charset="0"/>
                        <a:buChar char="•"/>
                      </a:pPr>
                      <a:r>
                        <a:rPr lang="el-GR" sz="2000" kern="1200" dirty="0">
                          <a:solidFill>
                            <a:schemeClr val="accent1">
                              <a:lumMod val="50000"/>
                            </a:schemeClr>
                          </a:solidFill>
                          <a:effectLst/>
                          <a:latin typeface="+mn-lt"/>
                          <a:ea typeface="+mn-ea"/>
                          <a:cs typeface="+mn-cs"/>
                        </a:rPr>
                        <a:t>Δομές αστέγων, δράσεις στεγαστικής συνδρομής για άτομα/οικογένειες που βρίσκονται σε </a:t>
                      </a:r>
                      <a:r>
                        <a:rPr lang="el-GR" sz="2000" kern="1200" dirty="0" err="1">
                          <a:solidFill>
                            <a:schemeClr val="accent1">
                              <a:lumMod val="50000"/>
                            </a:schemeClr>
                          </a:solidFill>
                          <a:effectLst/>
                          <a:latin typeface="+mn-lt"/>
                          <a:ea typeface="+mn-ea"/>
                          <a:cs typeface="+mn-cs"/>
                        </a:rPr>
                        <a:t>αστεγία</a:t>
                      </a:r>
                      <a:r>
                        <a:rPr lang="el-GR" sz="2000" kern="1200" dirty="0">
                          <a:solidFill>
                            <a:schemeClr val="accent1">
                              <a:lumMod val="50000"/>
                            </a:schemeClr>
                          </a:solidFill>
                          <a:effectLst/>
                          <a:latin typeface="+mn-lt"/>
                          <a:ea typeface="+mn-ea"/>
                          <a:cs typeface="+mn-cs"/>
                        </a:rPr>
                        <a:t> ή κίνδυνο </a:t>
                      </a:r>
                      <a:r>
                        <a:rPr lang="el-GR" sz="2000" kern="1200" dirty="0" err="1">
                          <a:solidFill>
                            <a:schemeClr val="accent1">
                              <a:lumMod val="50000"/>
                            </a:schemeClr>
                          </a:solidFill>
                          <a:effectLst/>
                          <a:latin typeface="+mn-lt"/>
                          <a:ea typeface="+mn-ea"/>
                          <a:cs typeface="+mn-cs"/>
                        </a:rPr>
                        <a:t>αστεγίας</a:t>
                      </a:r>
                      <a:endParaRPr lang="el-GR" sz="2000" kern="1200" dirty="0">
                        <a:solidFill>
                          <a:schemeClr val="accent1">
                            <a:lumMod val="50000"/>
                          </a:schemeClr>
                        </a:solidFill>
                        <a:effectLst/>
                        <a:latin typeface="+mn-lt"/>
                        <a:ea typeface="+mn-ea"/>
                        <a:cs typeface="+mn-cs"/>
                      </a:endParaRPr>
                    </a:p>
                    <a:p>
                      <a:pPr marL="285750" lvl="0" indent="-285750" algn="l" defTabSz="914400" rtl="0" eaLnBrk="1" latinLnBrk="0" hangingPunct="1">
                        <a:lnSpc>
                          <a:spcPct val="100000"/>
                        </a:lnSpc>
                        <a:buFont typeface="Arial" panose="020B0604020202020204" pitchFamily="34" charset="0"/>
                        <a:buChar char="•"/>
                      </a:pPr>
                      <a:r>
                        <a:rPr lang="el-GR" sz="2000" kern="1200" dirty="0">
                          <a:solidFill>
                            <a:schemeClr val="accent1">
                              <a:lumMod val="50000"/>
                            </a:schemeClr>
                          </a:solidFill>
                          <a:effectLst/>
                          <a:latin typeface="+mn-lt"/>
                          <a:ea typeface="+mn-ea"/>
                          <a:cs typeface="+mn-cs"/>
                        </a:rPr>
                        <a:t>Δράσεις για τη συμμετοχή παιδιών από μειονεκτούσες ομάδες στον αθλητισμό, τον πολιτισμό και την ενεργό κοινωνική ζωή χωρίς αποκλεισμούς</a:t>
                      </a:r>
                    </a:p>
                    <a:p>
                      <a:pPr marL="285750" lvl="0" indent="-285750" algn="l" defTabSz="914400" rtl="0" eaLnBrk="1" latinLnBrk="0" hangingPunct="1">
                        <a:lnSpc>
                          <a:spcPct val="100000"/>
                        </a:lnSpc>
                        <a:buFont typeface="Arial" panose="020B0604020202020204" pitchFamily="34" charset="0"/>
                        <a:buChar char="•"/>
                      </a:pPr>
                      <a:r>
                        <a:rPr lang="el-GR" sz="2000" kern="1200" dirty="0">
                          <a:solidFill>
                            <a:schemeClr val="accent1">
                              <a:lumMod val="50000"/>
                            </a:schemeClr>
                          </a:solidFill>
                          <a:effectLst/>
                          <a:latin typeface="+mn-lt"/>
                          <a:ea typeface="+mn-ea"/>
                          <a:cs typeface="+mn-cs"/>
                        </a:rPr>
                        <a:t>Ολοκληρωμένα τοπικά σχέδια δράσης για την αντιμετώπιση της παιδικής φτώχειας με στόχο εξατομικευμένες παρεμβάσεις σε όλους τους τομείς πολιτικής (υγεία, εκπαίδευση, προσχολική εκπαίδευση και φροντίδα, στέγαση, διατροφή).</a:t>
                      </a:r>
                      <a:endParaRPr lang="en-US" sz="2000" kern="1200" dirty="0">
                        <a:solidFill>
                          <a:schemeClr val="accent1">
                            <a:lumMod val="50000"/>
                          </a:schemeClr>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Δημόσια Δαπάνη 4.492.552 </a:t>
                      </a:r>
                      <a:r>
                        <a:rPr kumimoji="0" lang="el-GR" sz="2400" b="1" i="0" u="none" strike="noStrike" kern="1200" cap="none" spc="0" normalizeH="0" baseline="0" noProof="0" dirty="0">
                          <a:ln>
                            <a:noFill/>
                          </a:ln>
                          <a:solidFill>
                            <a:prstClr val="black"/>
                          </a:solidFill>
                          <a:effectLst/>
                          <a:uLnTx/>
                          <a:uFillTx/>
                          <a:latin typeface="+mn-lt"/>
                          <a:ea typeface="+mn-ea"/>
                          <a:cs typeface="+mn-cs"/>
                        </a:rPr>
                        <a:t>€</a:t>
                      </a:r>
                      <a:endParaRPr lang="el-GR" sz="2400" kern="1200" dirty="0">
                        <a:solidFill>
                          <a:schemeClr val="accent1">
                            <a:lumMod val="50000"/>
                          </a:schemeClr>
                        </a:solidFill>
                        <a:effectLst/>
                        <a:latin typeface="+mn-lt"/>
                        <a:ea typeface="+mn-ea"/>
                        <a:cs typeface="+mn-cs"/>
                      </a:endParaRPr>
                    </a:p>
                  </a:txBody>
                  <a:tcPr marL="68580" marR="68580" marT="0" marB="0"/>
                </a:tc>
                <a:extLst>
                  <a:ext uri="{0D108BD9-81ED-4DB2-BD59-A6C34878D82A}">
                    <a16:rowId xmlns:a16="http://schemas.microsoft.com/office/drawing/2014/main" val="3319984807"/>
                  </a:ext>
                </a:extLst>
              </a:tr>
            </a:tbl>
          </a:graphicData>
        </a:graphic>
      </p:graphicFrame>
    </p:spTree>
    <p:extLst>
      <p:ext uri="{BB962C8B-B14F-4D97-AF65-F5344CB8AC3E}">
        <p14:creationId xmlns:p14="http://schemas.microsoft.com/office/powerpoint/2010/main" val="4905598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Τίτλος 12">
            <a:extLst>
              <a:ext uri="{FF2B5EF4-FFF2-40B4-BE49-F238E27FC236}">
                <a16:creationId xmlns:a16="http://schemas.microsoft.com/office/drawing/2014/main" id="{B2E2621C-481C-4C5B-BA2B-716EAF4A2805}"/>
              </a:ext>
            </a:extLst>
          </p:cNvPr>
          <p:cNvSpPr>
            <a:spLocks noGrp="1"/>
          </p:cNvSpPr>
          <p:nvPr>
            <p:ph type="title"/>
          </p:nvPr>
        </p:nvSpPr>
        <p:spPr>
          <a:xfrm>
            <a:off x="1265237" y="101600"/>
            <a:ext cx="9509125" cy="1320799"/>
          </a:xfrm>
        </p:spPr>
        <p:txBody>
          <a:bodyPr rtlCol="0">
            <a:normAutofit fontScale="90000"/>
          </a:bodyPr>
          <a:lstStyle/>
          <a:p>
            <a:pPr algn="ctr" rtl="0"/>
            <a:r>
              <a:rPr lang="el-GR" dirty="0">
                <a:solidFill>
                  <a:schemeClr val="accent5"/>
                </a:solidFill>
              </a:rPr>
              <a:t>Αποτύπωση Συνολικής Δημόσιας Δαπάνης Προγράμματος ΑΜΘ 2021-2027 ανά Ειδικό Στόχο και Προτεραιότητα ΠΡΟΤΕΡΑΙΟΤΗΤΑ 4Β (ΕΚΤ+)</a:t>
            </a:r>
          </a:p>
        </p:txBody>
      </p:sp>
      <p:graphicFrame>
        <p:nvGraphicFramePr>
          <p:cNvPr id="4" name="Γράφημα 3">
            <a:extLst>
              <a:ext uri="{FF2B5EF4-FFF2-40B4-BE49-F238E27FC236}">
                <a16:creationId xmlns:a16="http://schemas.microsoft.com/office/drawing/2014/main" id="{AD020405-1DC3-4C95-9C23-CF7A9C91CA85}"/>
              </a:ext>
            </a:extLst>
          </p:cNvPr>
          <p:cNvGraphicFramePr>
            <a:graphicFrameLocks/>
          </p:cNvGraphicFramePr>
          <p:nvPr>
            <p:extLst>
              <p:ext uri="{D42A27DB-BD31-4B8C-83A1-F6EECF244321}">
                <p14:modId xmlns:p14="http://schemas.microsoft.com/office/powerpoint/2010/main" val="1874621754"/>
              </p:ext>
            </p:extLst>
          </p:nvPr>
        </p:nvGraphicFramePr>
        <p:xfrm>
          <a:off x="160867" y="1227667"/>
          <a:ext cx="11827933" cy="522393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30341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a:xfrm>
            <a:off x="1341120" y="406554"/>
            <a:ext cx="9509760" cy="640471"/>
          </a:xfrm>
        </p:spPr>
        <p:txBody>
          <a:bodyPr rtlCol="0">
            <a:normAutofit fontScale="90000"/>
          </a:bodyPr>
          <a:lstStyle/>
          <a:p>
            <a:pPr algn="ctr" rtl="0"/>
            <a:r>
              <a:rPr lang="el-GR" dirty="0">
                <a:solidFill>
                  <a:schemeClr val="accent5"/>
                </a:solidFill>
              </a:rPr>
              <a:t>Αναπτυξιακή Στρατηγική της Π-ΑΜΘ 2021-2027</a:t>
            </a:r>
            <a:br>
              <a:rPr lang="el-GR" dirty="0">
                <a:solidFill>
                  <a:schemeClr val="accent5"/>
                </a:solidFill>
              </a:rPr>
            </a:br>
            <a:endParaRPr lang="el-GR" u="sng" dirty="0">
              <a:solidFill>
                <a:schemeClr val="bg1"/>
              </a:solidFill>
            </a:endParaRPr>
          </a:p>
        </p:txBody>
      </p:sp>
      <p:cxnSp>
        <p:nvCxnSpPr>
          <p:cNvPr id="7" name="Ευθεία γραμμή σύνδεσης 6">
            <a:extLst>
              <a:ext uri="{FF2B5EF4-FFF2-40B4-BE49-F238E27FC236}">
                <a16:creationId xmlns:a16="http://schemas.microsoft.com/office/drawing/2014/main" id="{B7657FC5-C9CE-4FE1-8B50-0882277627D4}"/>
              </a:ext>
            </a:extLst>
          </p:cNvPr>
          <p:cNvCxnSpPr>
            <a:cxnSpLocks/>
          </p:cNvCxnSpPr>
          <p:nvPr/>
        </p:nvCxnSpPr>
        <p:spPr>
          <a:xfrm flipH="1">
            <a:off x="4242816" y="877824"/>
            <a:ext cx="36576" cy="5341141"/>
          </a:xfrm>
          <a:prstGeom prst="line">
            <a:avLst/>
          </a:prstGeom>
          <a:ln w="57150">
            <a:solidFill>
              <a:srgbClr val="800000"/>
            </a:solidFill>
          </a:ln>
        </p:spPr>
        <p:style>
          <a:lnRef idx="3">
            <a:schemeClr val="accent2"/>
          </a:lnRef>
          <a:fillRef idx="0">
            <a:schemeClr val="accent2"/>
          </a:fillRef>
          <a:effectRef idx="2">
            <a:schemeClr val="accent2"/>
          </a:effectRef>
          <a:fontRef idx="minor">
            <a:schemeClr val="tx1"/>
          </a:fontRef>
        </p:style>
      </p:cxnSp>
      <p:sp>
        <p:nvSpPr>
          <p:cNvPr id="8" name="Διάγραμμα ροής: Εναλλακτική διεργασία 7">
            <a:extLst>
              <a:ext uri="{FF2B5EF4-FFF2-40B4-BE49-F238E27FC236}">
                <a16:creationId xmlns:a16="http://schemas.microsoft.com/office/drawing/2014/main" id="{FAC8C69D-C3AB-4D2F-B5AA-87086B4B9641}"/>
              </a:ext>
            </a:extLst>
          </p:cNvPr>
          <p:cNvSpPr/>
          <p:nvPr/>
        </p:nvSpPr>
        <p:spPr>
          <a:xfrm>
            <a:off x="1180983" y="1494693"/>
            <a:ext cx="2760784" cy="1934307"/>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3500" b="1" dirty="0">
                <a:solidFill>
                  <a:schemeClr val="accent3"/>
                </a:solidFill>
              </a:rPr>
              <a:t>Πύλη Ανάπτυξης </a:t>
            </a:r>
          </a:p>
        </p:txBody>
      </p:sp>
      <p:sp>
        <p:nvSpPr>
          <p:cNvPr id="3" name="TextBox 2">
            <a:extLst>
              <a:ext uri="{FF2B5EF4-FFF2-40B4-BE49-F238E27FC236}">
                <a16:creationId xmlns:a16="http://schemas.microsoft.com/office/drawing/2014/main" id="{868AA740-F8A9-4621-90A6-88F3501B4778}"/>
              </a:ext>
            </a:extLst>
          </p:cNvPr>
          <p:cNvSpPr txBox="1"/>
          <p:nvPr/>
        </p:nvSpPr>
        <p:spPr>
          <a:xfrm>
            <a:off x="4780790" y="877824"/>
            <a:ext cx="6548626" cy="4708981"/>
          </a:xfrm>
          <a:prstGeom prst="rect">
            <a:avLst/>
          </a:prstGeom>
          <a:noFill/>
        </p:spPr>
        <p:txBody>
          <a:bodyPr wrap="square" rtlCol="0">
            <a:spAutoFit/>
          </a:bodyPr>
          <a:lstStyle/>
          <a:p>
            <a:pPr marL="342900" indent="-342900" algn="just">
              <a:buFont typeface="Arial" panose="020B0604020202020204" pitchFamily="34" charset="0"/>
              <a:buChar char="•"/>
            </a:pPr>
            <a:r>
              <a:rPr lang="el-GR" sz="2500" dirty="0">
                <a:solidFill>
                  <a:schemeClr val="accent1"/>
                </a:solidFill>
                <a:effectLst/>
                <a:ea typeface="Times New Roman" panose="02020603050405020304" pitchFamily="18" charset="0"/>
              </a:rPr>
              <a:t>Αξιοποίηση της γεωγραφικής θέσης &amp; των συγκριτικών πλεονεκτημάτων σε φυσικούς &amp; πολιτιστικούς πόρους. </a:t>
            </a:r>
          </a:p>
          <a:p>
            <a:pPr algn="just"/>
            <a:endParaRPr lang="el-GR" sz="2500" dirty="0">
              <a:solidFill>
                <a:schemeClr val="accent1"/>
              </a:solidFill>
              <a:ea typeface="Times New Roman" panose="02020603050405020304" pitchFamily="18" charset="0"/>
            </a:endParaRPr>
          </a:p>
          <a:p>
            <a:pPr marL="342900" indent="-342900" algn="just">
              <a:buFont typeface="Arial" panose="020B0604020202020204" pitchFamily="34" charset="0"/>
              <a:buChar char="•"/>
            </a:pPr>
            <a:r>
              <a:rPr lang="el-GR" sz="2500" dirty="0">
                <a:solidFill>
                  <a:schemeClr val="accent1"/>
                </a:solidFill>
                <a:effectLst/>
                <a:ea typeface="Times New Roman" panose="02020603050405020304" pitchFamily="18" charset="0"/>
              </a:rPr>
              <a:t>Ολοκλήρωση κρίσιμων υποδομών που συνδέουν την Π-ΑΜΘ με τα εθνικά &amp; διεθνή δίκτυα μεταφορών, ενέργειας &amp; τηλεπικοινωνιών για την ενίσχυση της γεωστρατηγικής της θέσης και την δημιουργία ευνοϊκού &amp; ανταγωνιστικού περιβάλλοντος για την προσέλκυση ανθρώπινου δυναμικού, επενδύσεων &amp; επισκεπτών.</a:t>
            </a:r>
            <a:endParaRPr lang="el-GR" sz="2500" dirty="0">
              <a:solidFill>
                <a:schemeClr val="accent1"/>
              </a:solidFill>
            </a:endParaRPr>
          </a:p>
        </p:txBody>
      </p:sp>
    </p:spTree>
    <p:extLst>
      <p:ext uri="{BB962C8B-B14F-4D97-AF65-F5344CB8AC3E}">
        <p14:creationId xmlns:p14="http://schemas.microsoft.com/office/powerpoint/2010/main" val="1176748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a:xfrm>
            <a:off x="233288" y="464031"/>
            <a:ext cx="4118904" cy="353535"/>
          </a:xfrm>
        </p:spPr>
        <p:txBody>
          <a:bodyPr rtlCol="0">
            <a:noAutofit/>
          </a:bodyPr>
          <a:lstStyle/>
          <a:p>
            <a:pPr rtl="0"/>
            <a:br>
              <a:rPr lang="el-GR" sz="2400" u="sng" dirty="0">
                <a:solidFill>
                  <a:schemeClr val="accent5"/>
                </a:solidFill>
              </a:rPr>
            </a:br>
            <a:r>
              <a:rPr lang="el-GR" sz="2400" u="sng" dirty="0">
                <a:solidFill>
                  <a:schemeClr val="accent5"/>
                </a:solidFill>
              </a:rPr>
              <a:t>Λογική της Παρέμβασης ΣΠ 5</a:t>
            </a:r>
            <a:br>
              <a:rPr lang="el-GR" sz="2400" u="sng" dirty="0">
                <a:solidFill>
                  <a:schemeClr val="accent5"/>
                </a:solidFill>
              </a:rPr>
            </a:br>
            <a:endParaRPr lang="el-GR" sz="2400" dirty="0">
              <a:solidFill>
                <a:schemeClr val="accent5"/>
              </a:solidFill>
            </a:endParaRPr>
          </a:p>
        </p:txBody>
      </p:sp>
      <p:sp>
        <p:nvSpPr>
          <p:cNvPr id="14" name="Θέση περιεχομένου 13"/>
          <p:cNvSpPr>
            <a:spLocks noGrp="1"/>
          </p:cNvSpPr>
          <p:nvPr>
            <p:ph idx="1"/>
          </p:nvPr>
        </p:nvSpPr>
        <p:spPr>
          <a:xfrm>
            <a:off x="4158760" y="165211"/>
            <a:ext cx="7578971" cy="353535"/>
          </a:xfrm>
        </p:spPr>
        <p:txBody>
          <a:bodyPr rtlCol="0">
            <a:normAutofit lnSpcReduction="10000"/>
          </a:bodyPr>
          <a:lstStyle/>
          <a:p>
            <a:pPr marL="45720" indent="0" algn="just" rtl="0">
              <a:buNone/>
            </a:pPr>
            <a:r>
              <a:rPr lang="el-GR" b="1" dirty="0">
                <a:solidFill>
                  <a:schemeClr val="accent1"/>
                </a:solidFill>
              </a:rPr>
              <a:t>Προτεραιότητα 5: Ολοκληρωμένη Χωρική Ανάπτυξη στην Π-ΑΜΘ </a:t>
            </a:r>
          </a:p>
        </p:txBody>
      </p:sp>
      <p:graphicFrame>
        <p:nvGraphicFramePr>
          <p:cNvPr id="2" name="Πίνακας 1">
            <a:extLst>
              <a:ext uri="{FF2B5EF4-FFF2-40B4-BE49-F238E27FC236}">
                <a16:creationId xmlns:a16="http://schemas.microsoft.com/office/drawing/2014/main" id="{078806CE-5082-4274-9A18-B5FBFB090223}"/>
              </a:ext>
            </a:extLst>
          </p:cNvPr>
          <p:cNvGraphicFramePr>
            <a:graphicFrameLocks noGrp="1"/>
          </p:cNvGraphicFramePr>
          <p:nvPr/>
        </p:nvGraphicFramePr>
        <p:xfrm>
          <a:off x="383344" y="545003"/>
          <a:ext cx="11425312" cy="5991263"/>
        </p:xfrm>
        <a:graphic>
          <a:graphicData uri="http://schemas.openxmlformats.org/drawingml/2006/table">
            <a:tbl>
              <a:tblPr firstRow="1" firstCol="1" bandRow="1">
                <a:tableStyleId>{B301B821-A1FF-4177-AEE7-76D212191A09}</a:tableStyleId>
              </a:tblPr>
              <a:tblGrid>
                <a:gridCol w="2241720">
                  <a:extLst>
                    <a:ext uri="{9D8B030D-6E8A-4147-A177-3AD203B41FA5}">
                      <a16:colId xmlns:a16="http://schemas.microsoft.com/office/drawing/2014/main" val="945140877"/>
                    </a:ext>
                  </a:extLst>
                </a:gridCol>
                <a:gridCol w="9183592">
                  <a:extLst>
                    <a:ext uri="{9D8B030D-6E8A-4147-A177-3AD203B41FA5}">
                      <a16:colId xmlns:a16="http://schemas.microsoft.com/office/drawing/2014/main" val="2632148565"/>
                    </a:ext>
                  </a:extLst>
                </a:gridCol>
              </a:tblGrid>
              <a:tr h="229919">
                <a:tc>
                  <a:txBody>
                    <a:bodyPr/>
                    <a:lstStyle/>
                    <a:p>
                      <a:pPr algn="ctr">
                        <a:lnSpc>
                          <a:spcPct val="100000"/>
                        </a:lnSpc>
                        <a:spcAft>
                          <a:spcPts val="0"/>
                        </a:spcAft>
                      </a:pPr>
                      <a:r>
                        <a:rPr lang="el-GR" sz="1400" dirty="0">
                          <a:effectLst/>
                        </a:rPr>
                        <a:t>Ειδικοί Στόχοι</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tc>
                  <a:txBody>
                    <a:bodyPr/>
                    <a:lstStyle/>
                    <a:p>
                      <a:pPr marL="226695" algn="ctr">
                        <a:lnSpc>
                          <a:spcPct val="100000"/>
                        </a:lnSpc>
                        <a:spcAft>
                          <a:spcPts val="0"/>
                        </a:spcAft>
                      </a:pPr>
                      <a:r>
                        <a:rPr lang="el-GR" sz="1400" dirty="0">
                          <a:effectLst/>
                        </a:rPr>
                        <a:t> Ενδεικτικές Δράσεις</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extLst>
                  <a:ext uri="{0D108BD9-81ED-4DB2-BD59-A6C34878D82A}">
                    <a16:rowId xmlns:a16="http://schemas.microsoft.com/office/drawing/2014/main" val="1059187394"/>
                  </a:ext>
                </a:extLst>
              </a:tr>
              <a:tr h="5761344">
                <a:tc>
                  <a:txBody>
                    <a:bodyPr/>
                    <a:lstStyle/>
                    <a:p>
                      <a:pPr algn="just">
                        <a:lnSpc>
                          <a:spcPct val="107000"/>
                        </a:lnSpc>
                        <a:spcAft>
                          <a:spcPts val="800"/>
                        </a:spcAft>
                      </a:pPr>
                      <a:r>
                        <a:rPr lang="el-GR" sz="1800" dirty="0">
                          <a:solidFill>
                            <a:schemeClr val="accent1">
                              <a:lumMod val="50000"/>
                            </a:schemeClr>
                          </a:solidFill>
                          <a:effectLst/>
                          <a:latin typeface="+mn-lt"/>
                          <a:ea typeface="Calibri" panose="020F0502020204030204" pitchFamily="34" charset="0"/>
                          <a:cs typeface="Times New Roman" panose="02020603050405020304" pitchFamily="18" charset="0"/>
                        </a:rPr>
                        <a:t>5i. Ενίσχυση της ολοκληρωμένης και χωρίς αποκλεισμούς κοινωνικής, οικονομικής και περιβαλλοντικής ανάπτυξης, του πολιτισμού, της φυσικής κληρονομιάς, του βιώσιμου τουρισμού και της ασφάλειας στις αστικές περιοχές</a:t>
                      </a:r>
                    </a:p>
                  </a:txBody>
                  <a:tcPr marL="68580" marR="68580" marT="0" marB="0" anchor="ctr"/>
                </a:tc>
                <a:tc>
                  <a:txBody>
                    <a:bodyPr/>
                    <a:lstStyle/>
                    <a:p>
                      <a:pPr marL="0" lvl="0" indent="0" algn="just" defTabSz="914400" rtl="0" eaLnBrk="1" latinLnBrk="0" hangingPunct="1">
                        <a:lnSpc>
                          <a:spcPct val="100000"/>
                        </a:lnSpc>
                        <a:spcBef>
                          <a:spcPts val="0"/>
                        </a:spcBef>
                        <a:spcAft>
                          <a:spcPts val="0"/>
                        </a:spcAft>
                        <a:buFont typeface="Symbol" panose="05050102010706020507" pitchFamily="18" charset="2"/>
                        <a:buNone/>
                      </a:pPr>
                      <a:r>
                        <a:rPr lang="el-GR" sz="1800" b="1" kern="1200" dirty="0">
                          <a:solidFill>
                            <a:schemeClr val="dk1"/>
                          </a:solidFill>
                          <a:effectLst/>
                          <a:latin typeface="+mn-lt"/>
                          <a:ea typeface="+mn-ea"/>
                          <a:cs typeface="+mn-cs"/>
                        </a:rPr>
                        <a:t>Προβλέπονται 5 ΒΑΑ</a:t>
                      </a:r>
                      <a:r>
                        <a:rPr lang="el-GR" sz="1200" b="1" kern="1200" dirty="0">
                          <a:solidFill>
                            <a:schemeClr val="accent1">
                              <a:lumMod val="50000"/>
                            </a:schemeClr>
                          </a:solidFill>
                          <a:effectLst/>
                          <a:latin typeface="Calibri" panose="020F0502020204030204" pitchFamily="34" charset="0"/>
                          <a:ea typeface="+mn-ea"/>
                          <a:cs typeface="Times New Roman" panose="02020603050405020304" pitchFamily="18" charset="0"/>
                        </a:rPr>
                        <a:t> : </a:t>
                      </a:r>
                      <a:r>
                        <a:rPr lang="el-GR" sz="1800" b="1" kern="1200" dirty="0">
                          <a:solidFill>
                            <a:schemeClr val="dk1"/>
                          </a:solidFill>
                          <a:effectLst/>
                          <a:latin typeface="+mn-lt"/>
                          <a:ea typeface="+mn-ea"/>
                          <a:cs typeface="+mn-cs"/>
                        </a:rPr>
                        <a:t>Καβάλας, Δράμας, Κομοτηνής, Ξάνθης &amp; Αλεξανδρούπολης</a:t>
                      </a:r>
                    </a:p>
                    <a:p>
                      <a:pPr marL="0" lvl="0" indent="0" algn="just" defTabSz="914400" rtl="0" eaLnBrk="1" latinLnBrk="0" hangingPunct="1">
                        <a:lnSpc>
                          <a:spcPct val="100000"/>
                        </a:lnSpc>
                        <a:spcBef>
                          <a:spcPts val="0"/>
                        </a:spcBef>
                        <a:spcAft>
                          <a:spcPts val="0"/>
                        </a:spcAft>
                        <a:buFont typeface="Symbol" panose="05050102010706020507" pitchFamily="18" charset="2"/>
                        <a:buNone/>
                      </a:pPr>
                      <a:r>
                        <a:rPr lang="el-GR" sz="1800" kern="1200" dirty="0">
                          <a:solidFill>
                            <a:schemeClr val="dk1"/>
                          </a:solidFill>
                          <a:effectLst/>
                          <a:latin typeface="+mn-lt"/>
                          <a:ea typeface="+mn-ea"/>
                          <a:cs typeface="+mn-cs"/>
                        </a:rPr>
                        <a:t>Ενδεικτικές δράσεις σχεδίων ΒΑΑ:</a:t>
                      </a:r>
                      <a:endParaRPr lang="el-GR" sz="1200" kern="1200" dirty="0">
                        <a:solidFill>
                          <a:schemeClr val="accent1">
                            <a:lumMod val="50000"/>
                          </a:schemeClr>
                        </a:solidFill>
                        <a:effectLst/>
                        <a:latin typeface="Calibri" panose="020F0502020204030204" pitchFamily="34" charset="0"/>
                        <a:ea typeface="+mn-ea"/>
                        <a:cs typeface="Times New Roman" panose="02020603050405020304" pitchFamily="18" charset="0"/>
                      </a:endParaRPr>
                    </a:p>
                    <a:p>
                      <a:pPr marL="87313" lvl="0" indent="-87313" algn="just" defTabSz="914400" rtl="0" eaLnBrk="1" latinLnBrk="0" hangingPunct="1">
                        <a:lnSpc>
                          <a:spcPct val="100000"/>
                        </a:lnSpc>
                        <a:spcBef>
                          <a:spcPts val="0"/>
                        </a:spcBef>
                        <a:spcAft>
                          <a:spcPts val="0"/>
                        </a:spcAft>
                        <a:buFont typeface="Symbol" panose="05050102010706020507" pitchFamily="18" charset="2"/>
                        <a:buChar char=""/>
                      </a:pPr>
                      <a:r>
                        <a:rPr lang="el-GR" sz="2200" kern="1200" dirty="0">
                          <a:solidFill>
                            <a:schemeClr val="accent1">
                              <a:lumMod val="50000"/>
                            </a:schemeClr>
                          </a:solidFill>
                          <a:effectLst/>
                          <a:latin typeface="Calibri" panose="020F0502020204030204" pitchFamily="34" charset="0"/>
                          <a:ea typeface="+mn-ea"/>
                          <a:cs typeface="Times New Roman" panose="02020603050405020304" pitchFamily="18" charset="0"/>
                        </a:rPr>
                        <a:t>Ανάδειξη περιοχών ιστορικού, εμπορικού, πολιτιστικού και τουριστικού ενδιαφέροντος.</a:t>
                      </a:r>
                    </a:p>
                    <a:p>
                      <a:pPr marL="87313" lvl="0" indent="-87313" algn="just" defTabSz="914400" rtl="0" eaLnBrk="1" latinLnBrk="0" hangingPunct="1">
                        <a:lnSpc>
                          <a:spcPct val="100000"/>
                        </a:lnSpc>
                        <a:spcBef>
                          <a:spcPts val="0"/>
                        </a:spcBef>
                        <a:spcAft>
                          <a:spcPts val="0"/>
                        </a:spcAft>
                        <a:buFont typeface="Symbol" panose="05050102010706020507" pitchFamily="18" charset="2"/>
                        <a:buChar char=""/>
                      </a:pPr>
                      <a:r>
                        <a:rPr lang="el-GR" sz="2200" kern="1200" dirty="0">
                          <a:solidFill>
                            <a:schemeClr val="accent1">
                              <a:lumMod val="50000"/>
                            </a:schemeClr>
                          </a:solidFill>
                          <a:effectLst/>
                          <a:latin typeface="Calibri" panose="020F0502020204030204" pitchFamily="34" charset="0"/>
                          <a:ea typeface="+mn-ea"/>
                          <a:cs typeface="Times New Roman" panose="02020603050405020304" pitchFamily="18" charset="0"/>
                        </a:rPr>
                        <a:t>Αναβάθμιση, εκσυγχρονισμό εμβληματικών κτηρίων (ιστορικών, χαρακτηρισμένων και μη) και απόδοση προς χρήση για όφελος των πολιτών. </a:t>
                      </a:r>
                    </a:p>
                    <a:p>
                      <a:pPr marL="87313" lvl="0" indent="-87313" algn="just" defTabSz="914400" rtl="0" eaLnBrk="1" latinLnBrk="0" hangingPunct="1">
                        <a:lnSpc>
                          <a:spcPct val="100000"/>
                        </a:lnSpc>
                        <a:spcBef>
                          <a:spcPts val="0"/>
                        </a:spcBef>
                        <a:spcAft>
                          <a:spcPts val="0"/>
                        </a:spcAft>
                        <a:buFont typeface="Symbol" panose="05050102010706020507" pitchFamily="18" charset="2"/>
                        <a:buChar char=""/>
                      </a:pPr>
                      <a:r>
                        <a:rPr lang="el-GR" sz="2200" kern="1200" dirty="0" err="1">
                          <a:solidFill>
                            <a:schemeClr val="accent1">
                              <a:lumMod val="50000"/>
                            </a:schemeClr>
                          </a:solidFill>
                          <a:effectLst/>
                          <a:latin typeface="Calibri" panose="020F0502020204030204" pitchFamily="34" charset="0"/>
                          <a:ea typeface="+mn-ea"/>
                          <a:cs typeface="Times New Roman" panose="02020603050405020304" pitchFamily="18" charset="0"/>
                        </a:rPr>
                        <a:t>Επανάχρηση</a:t>
                      </a:r>
                      <a:r>
                        <a:rPr lang="el-GR" sz="2200" kern="1200" dirty="0">
                          <a:solidFill>
                            <a:schemeClr val="accent1">
                              <a:lumMod val="50000"/>
                            </a:schemeClr>
                          </a:solidFill>
                          <a:effectLst/>
                          <a:latin typeface="Calibri" panose="020F0502020204030204" pitchFamily="34" charset="0"/>
                          <a:ea typeface="+mn-ea"/>
                          <a:cs typeface="Times New Roman" panose="02020603050405020304" pitchFamily="18" charset="0"/>
                        </a:rPr>
                        <a:t> εγκαταλελειμμένων/</a:t>
                      </a:r>
                      <a:r>
                        <a:rPr lang="el-GR" sz="2200" kern="1200" dirty="0" err="1">
                          <a:solidFill>
                            <a:schemeClr val="accent1">
                              <a:lumMod val="50000"/>
                            </a:schemeClr>
                          </a:solidFill>
                          <a:effectLst/>
                          <a:latin typeface="Calibri" panose="020F0502020204030204" pitchFamily="34" charset="0"/>
                          <a:ea typeface="+mn-ea"/>
                          <a:cs typeface="Times New Roman" panose="02020603050405020304" pitchFamily="18" charset="0"/>
                        </a:rPr>
                        <a:t>απαξιωμένων</a:t>
                      </a:r>
                      <a:r>
                        <a:rPr lang="el-GR" sz="2200" kern="1200" dirty="0">
                          <a:solidFill>
                            <a:schemeClr val="accent1">
                              <a:lumMod val="50000"/>
                            </a:schemeClr>
                          </a:solidFill>
                          <a:effectLst/>
                          <a:latin typeface="Calibri" panose="020F0502020204030204" pitchFamily="34" charset="0"/>
                          <a:ea typeface="+mn-ea"/>
                          <a:cs typeface="Times New Roman" panose="02020603050405020304" pitchFamily="18" charset="0"/>
                        </a:rPr>
                        <a:t> δημοτικών κτηρίων. Τα προς </a:t>
                      </a:r>
                      <a:r>
                        <a:rPr lang="el-GR" sz="2200" kern="1200" dirty="0" err="1">
                          <a:solidFill>
                            <a:schemeClr val="accent1">
                              <a:lumMod val="50000"/>
                            </a:schemeClr>
                          </a:solidFill>
                          <a:effectLst/>
                          <a:latin typeface="Calibri" panose="020F0502020204030204" pitchFamily="34" charset="0"/>
                          <a:ea typeface="+mn-ea"/>
                          <a:cs typeface="Times New Roman" panose="02020603050405020304" pitchFamily="18" charset="0"/>
                        </a:rPr>
                        <a:t>επανάχρηση</a:t>
                      </a:r>
                      <a:r>
                        <a:rPr lang="el-GR" sz="2200" kern="1200" dirty="0">
                          <a:solidFill>
                            <a:schemeClr val="accent1">
                              <a:lumMod val="50000"/>
                            </a:schemeClr>
                          </a:solidFill>
                          <a:effectLst/>
                          <a:latin typeface="Calibri" panose="020F0502020204030204" pitchFamily="34" charset="0"/>
                          <a:ea typeface="+mn-ea"/>
                          <a:cs typeface="Times New Roman" panose="02020603050405020304" pitchFamily="18" charset="0"/>
                        </a:rPr>
                        <a:t> κτίρια, μπορεί να είναι ενδεικτικά: Πολιτιστικά κέντρα, Στεγασμένες Στοές, Αποθήκες, Δημοτικά Λουτρά, Κολυμβητήρια, άλλα κτίρια ιδιαίτερης αρχιτεκτονικής αξίας όπως στρατώνες, ιστορικές κατοικίες που έχουν περιέλθει στην ιδιοκτησία των Δήμων.</a:t>
                      </a:r>
                    </a:p>
                    <a:p>
                      <a:pPr marL="87313" lvl="0" indent="-87313" algn="just" defTabSz="914400" rtl="0" eaLnBrk="1" latinLnBrk="0" hangingPunct="1">
                        <a:lnSpc>
                          <a:spcPct val="100000"/>
                        </a:lnSpc>
                        <a:spcBef>
                          <a:spcPts val="0"/>
                        </a:spcBef>
                        <a:spcAft>
                          <a:spcPts val="0"/>
                        </a:spcAft>
                        <a:buFont typeface="Symbol" panose="05050102010706020507" pitchFamily="18" charset="2"/>
                        <a:buChar char=""/>
                      </a:pPr>
                      <a:r>
                        <a:rPr lang="el-GR" sz="2200" kern="1200" dirty="0">
                          <a:solidFill>
                            <a:schemeClr val="accent1">
                              <a:lumMod val="50000"/>
                            </a:schemeClr>
                          </a:solidFill>
                          <a:effectLst/>
                          <a:latin typeface="Calibri" panose="020F0502020204030204" pitchFamily="34" charset="0"/>
                          <a:ea typeface="+mn-ea"/>
                          <a:cs typeface="Times New Roman" panose="02020603050405020304" pitchFamily="18" charset="0"/>
                        </a:rPr>
                        <a:t>Δημιουργία, αναβάθμιση, εκσυγχρονισμό δημοτικών αγορών.</a:t>
                      </a:r>
                    </a:p>
                    <a:p>
                      <a:pPr marL="87313" lvl="0" indent="-87313" algn="just" defTabSz="914400" rtl="0" eaLnBrk="1" latinLnBrk="0" hangingPunct="1">
                        <a:lnSpc>
                          <a:spcPct val="100000"/>
                        </a:lnSpc>
                        <a:spcBef>
                          <a:spcPts val="0"/>
                        </a:spcBef>
                        <a:spcAft>
                          <a:spcPts val="0"/>
                        </a:spcAft>
                        <a:buFont typeface="Symbol" panose="05050102010706020507" pitchFamily="18" charset="2"/>
                        <a:buChar char=""/>
                      </a:pPr>
                      <a:r>
                        <a:rPr lang="el-GR" sz="2200" kern="1200" dirty="0">
                          <a:solidFill>
                            <a:schemeClr val="accent1">
                              <a:lumMod val="50000"/>
                            </a:schemeClr>
                          </a:solidFill>
                          <a:effectLst/>
                          <a:latin typeface="Calibri" panose="020F0502020204030204" pitchFamily="34" charset="0"/>
                          <a:ea typeface="+mn-ea"/>
                          <a:cs typeface="Times New Roman" panose="02020603050405020304" pitchFamily="18" charset="0"/>
                        </a:rPr>
                        <a:t>Δημιουργία, αναβάθμιση, εκσυγχρονισμό δημοτικών χώρων άθλησης &amp; αναψυχής, συμπεριλαμβανομένων εξειδικευμένων χώρων σπορ και «παιδικών χαρών».</a:t>
                      </a:r>
                    </a:p>
                  </a:txBody>
                  <a:tcPr marL="68580" marR="68580" marT="0" marB="0" anchor="ctr"/>
                </a:tc>
                <a:extLst>
                  <a:ext uri="{0D108BD9-81ED-4DB2-BD59-A6C34878D82A}">
                    <a16:rowId xmlns:a16="http://schemas.microsoft.com/office/drawing/2014/main" val="3319984807"/>
                  </a:ext>
                </a:extLst>
              </a:tr>
            </a:tbl>
          </a:graphicData>
        </a:graphic>
      </p:graphicFrame>
    </p:spTree>
    <p:extLst>
      <p:ext uri="{BB962C8B-B14F-4D97-AF65-F5344CB8AC3E}">
        <p14:creationId xmlns:p14="http://schemas.microsoft.com/office/powerpoint/2010/main" val="3686180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a:xfrm>
            <a:off x="233288" y="464031"/>
            <a:ext cx="4118904" cy="353535"/>
          </a:xfrm>
        </p:spPr>
        <p:txBody>
          <a:bodyPr rtlCol="0">
            <a:noAutofit/>
          </a:bodyPr>
          <a:lstStyle/>
          <a:p>
            <a:pPr rtl="0"/>
            <a:br>
              <a:rPr lang="el-GR" sz="2400" u="sng" dirty="0">
                <a:solidFill>
                  <a:schemeClr val="accent5"/>
                </a:solidFill>
              </a:rPr>
            </a:br>
            <a:r>
              <a:rPr lang="el-GR" sz="2400" u="sng" dirty="0">
                <a:solidFill>
                  <a:schemeClr val="accent5"/>
                </a:solidFill>
              </a:rPr>
              <a:t>Λογική της Παρέμβασης ΣΠ 5</a:t>
            </a:r>
            <a:br>
              <a:rPr lang="el-GR" sz="2400" u="sng" dirty="0">
                <a:solidFill>
                  <a:schemeClr val="accent5"/>
                </a:solidFill>
              </a:rPr>
            </a:br>
            <a:endParaRPr lang="el-GR" sz="2400" dirty="0">
              <a:solidFill>
                <a:schemeClr val="accent5"/>
              </a:solidFill>
            </a:endParaRPr>
          </a:p>
        </p:txBody>
      </p:sp>
      <p:sp>
        <p:nvSpPr>
          <p:cNvPr id="14" name="Θέση περιεχομένου 13"/>
          <p:cNvSpPr>
            <a:spLocks noGrp="1"/>
          </p:cNvSpPr>
          <p:nvPr>
            <p:ph idx="1"/>
          </p:nvPr>
        </p:nvSpPr>
        <p:spPr>
          <a:xfrm>
            <a:off x="4158760" y="165211"/>
            <a:ext cx="7578971" cy="353535"/>
          </a:xfrm>
        </p:spPr>
        <p:txBody>
          <a:bodyPr rtlCol="0">
            <a:normAutofit lnSpcReduction="10000"/>
          </a:bodyPr>
          <a:lstStyle/>
          <a:p>
            <a:pPr marL="45720" indent="0" algn="just" rtl="0">
              <a:buNone/>
            </a:pPr>
            <a:r>
              <a:rPr lang="el-GR" b="1" dirty="0">
                <a:solidFill>
                  <a:schemeClr val="accent1"/>
                </a:solidFill>
              </a:rPr>
              <a:t>Προτεραιότητα 5: Ολοκληρωμένη Χωρική Ανάπτυξη στην Π-ΑΜΘ </a:t>
            </a:r>
          </a:p>
        </p:txBody>
      </p:sp>
      <p:graphicFrame>
        <p:nvGraphicFramePr>
          <p:cNvPr id="2" name="Πίνακας 1">
            <a:extLst>
              <a:ext uri="{FF2B5EF4-FFF2-40B4-BE49-F238E27FC236}">
                <a16:creationId xmlns:a16="http://schemas.microsoft.com/office/drawing/2014/main" id="{078806CE-5082-4274-9A18-B5FBFB090223}"/>
              </a:ext>
            </a:extLst>
          </p:cNvPr>
          <p:cNvGraphicFramePr>
            <a:graphicFrameLocks noGrp="1"/>
          </p:cNvGraphicFramePr>
          <p:nvPr/>
        </p:nvGraphicFramePr>
        <p:xfrm>
          <a:off x="383344" y="545004"/>
          <a:ext cx="11425312" cy="5578380"/>
        </p:xfrm>
        <a:graphic>
          <a:graphicData uri="http://schemas.openxmlformats.org/drawingml/2006/table">
            <a:tbl>
              <a:tblPr firstRow="1" firstCol="1" bandRow="1">
                <a:tableStyleId>{B301B821-A1FF-4177-AEE7-76D212191A09}</a:tableStyleId>
              </a:tblPr>
              <a:tblGrid>
                <a:gridCol w="2241720">
                  <a:extLst>
                    <a:ext uri="{9D8B030D-6E8A-4147-A177-3AD203B41FA5}">
                      <a16:colId xmlns:a16="http://schemas.microsoft.com/office/drawing/2014/main" val="945140877"/>
                    </a:ext>
                  </a:extLst>
                </a:gridCol>
                <a:gridCol w="9183592">
                  <a:extLst>
                    <a:ext uri="{9D8B030D-6E8A-4147-A177-3AD203B41FA5}">
                      <a16:colId xmlns:a16="http://schemas.microsoft.com/office/drawing/2014/main" val="2632148565"/>
                    </a:ext>
                  </a:extLst>
                </a:gridCol>
              </a:tblGrid>
              <a:tr h="214074">
                <a:tc>
                  <a:txBody>
                    <a:bodyPr/>
                    <a:lstStyle/>
                    <a:p>
                      <a:pPr algn="ctr">
                        <a:lnSpc>
                          <a:spcPct val="100000"/>
                        </a:lnSpc>
                        <a:spcAft>
                          <a:spcPts val="0"/>
                        </a:spcAft>
                      </a:pPr>
                      <a:r>
                        <a:rPr lang="el-GR" sz="1400" dirty="0">
                          <a:effectLst/>
                        </a:rPr>
                        <a:t>Ειδικοί Στόχοι</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tc>
                  <a:txBody>
                    <a:bodyPr/>
                    <a:lstStyle/>
                    <a:p>
                      <a:pPr marL="226695" algn="ctr">
                        <a:lnSpc>
                          <a:spcPct val="100000"/>
                        </a:lnSpc>
                        <a:spcAft>
                          <a:spcPts val="0"/>
                        </a:spcAft>
                      </a:pPr>
                      <a:r>
                        <a:rPr lang="el-GR" sz="1400" dirty="0">
                          <a:effectLst/>
                        </a:rPr>
                        <a:t> Ενδεικτικές Δράσεις</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extLst>
                  <a:ext uri="{0D108BD9-81ED-4DB2-BD59-A6C34878D82A}">
                    <a16:rowId xmlns:a16="http://schemas.microsoft.com/office/drawing/2014/main" val="1059187394"/>
                  </a:ext>
                </a:extLst>
              </a:tr>
              <a:tr h="5364306">
                <a:tc>
                  <a:txBody>
                    <a:bodyPr/>
                    <a:lstStyle/>
                    <a:p>
                      <a:pPr algn="just">
                        <a:lnSpc>
                          <a:spcPct val="107000"/>
                        </a:lnSpc>
                        <a:spcAft>
                          <a:spcPts val="800"/>
                        </a:spcAft>
                      </a:pPr>
                      <a:r>
                        <a:rPr lang="el-GR" sz="1800" dirty="0">
                          <a:solidFill>
                            <a:schemeClr val="accent1">
                              <a:lumMod val="50000"/>
                            </a:schemeClr>
                          </a:solidFill>
                          <a:effectLst/>
                          <a:latin typeface="+mn-lt"/>
                          <a:ea typeface="Calibri" panose="020F0502020204030204" pitchFamily="34" charset="0"/>
                          <a:cs typeface="Times New Roman" panose="02020603050405020304" pitchFamily="18" charset="0"/>
                        </a:rPr>
                        <a:t>5i. Ενίσχυση της ολοκληρωμένης και χωρίς αποκλεισμούς κοινωνικής, οικονομικής και περιβαλλοντικής ανάπτυξης, του πολιτισμού, της φυσικής κληρονομιάς, του βιώσιμου τουρισμού και της ασφάλειας στις αστικές περιοχές</a:t>
                      </a:r>
                    </a:p>
                  </a:txBody>
                  <a:tcPr marL="68580" marR="68580" marT="0" marB="0" anchor="ctr"/>
                </a:tc>
                <a:tc>
                  <a:txBody>
                    <a:bodyPr/>
                    <a:lstStyle/>
                    <a:p>
                      <a:pPr marL="0" lvl="0" indent="0" algn="just" defTabSz="914400" rtl="0" eaLnBrk="1" latinLnBrk="0" hangingPunct="1">
                        <a:lnSpc>
                          <a:spcPct val="100000"/>
                        </a:lnSpc>
                        <a:spcBef>
                          <a:spcPts val="0"/>
                        </a:spcBef>
                        <a:spcAft>
                          <a:spcPts val="0"/>
                        </a:spcAft>
                        <a:buFont typeface="Symbol" panose="05050102010706020507" pitchFamily="18" charset="2"/>
                        <a:buNone/>
                      </a:pPr>
                      <a:r>
                        <a:rPr lang="el-GR" sz="1800" b="1" kern="1200" dirty="0">
                          <a:solidFill>
                            <a:schemeClr val="dk1"/>
                          </a:solidFill>
                          <a:effectLst/>
                          <a:latin typeface="+mn-lt"/>
                          <a:ea typeface="+mn-ea"/>
                          <a:cs typeface="+mn-cs"/>
                        </a:rPr>
                        <a:t>Προβλέπονται 5 ΒΑΑ</a:t>
                      </a:r>
                      <a:r>
                        <a:rPr lang="el-GR" sz="1200" b="1" kern="1200" dirty="0">
                          <a:solidFill>
                            <a:schemeClr val="accent1">
                              <a:lumMod val="50000"/>
                            </a:schemeClr>
                          </a:solidFill>
                          <a:effectLst/>
                          <a:latin typeface="Calibri" panose="020F0502020204030204" pitchFamily="34" charset="0"/>
                          <a:ea typeface="+mn-ea"/>
                          <a:cs typeface="Times New Roman" panose="02020603050405020304" pitchFamily="18" charset="0"/>
                        </a:rPr>
                        <a:t> : </a:t>
                      </a:r>
                      <a:r>
                        <a:rPr lang="el-GR" sz="1800" b="1" kern="1200" dirty="0">
                          <a:solidFill>
                            <a:schemeClr val="dk1"/>
                          </a:solidFill>
                          <a:effectLst/>
                          <a:latin typeface="+mn-lt"/>
                          <a:ea typeface="+mn-ea"/>
                          <a:cs typeface="+mn-cs"/>
                        </a:rPr>
                        <a:t>Καβάλας, Δράμας, Κομοτηνής, Ξάνθης &amp; Αλεξανδρούπολης</a:t>
                      </a:r>
                    </a:p>
                    <a:p>
                      <a:pPr marL="0" lvl="0" indent="0" algn="just" defTabSz="914400" rtl="0" eaLnBrk="1" latinLnBrk="0" hangingPunct="1">
                        <a:lnSpc>
                          <a:spcPct val="100000"/>
                        </a:lnSpc>
                        <a:spcBef>
                          <a:spcPts val="0"/>
                        </a:spcBef>
                        <a:spcAft>
                          <a:spcPts val="0"/>
                        </a:spcAft>
                        <a:buFont typeface="Symbol" panose="05050102010706020507" pitchFamily="18" charset="2"/>
                        <a:buNone/>
                      </a:pPr>
                      <a:r>
                        <a:rPr lang="el-GR" sz="1800" kern="1200" dirty="0">
                          <a:solidFill>
                            <a:schemeClr val="dk1"/>
                          </a:solidFill>
                          <a:effectLst/>
                          <a:latin typeface="+mn-lt"/>
                          <a:ea typeface="+mn-ea"/>
                          <a:cs typeface="+mn-cs"/>
                        </a:rPr>
                        <a:t>Ενδεικτικές δράσεις σχεδίων ΒΑΑ:</a:t>
                      </a:r>
                      <a:endParaRPr lang="el-GR" sz="1200" kern="1200" dirty="0">
                        <a:solidFill>
                          <a:schemeClr val="accent1">
                            <a:lumMod val="50000"/>
                          </a:schemeClr>
                        </a:solidFill>
                        <a:effectLst/>
                        <a:latin typeface="Calibri" panose="020F0502020204030204" pitchFamily="34" charset="0"/>
                        <a:ea typeface="+mn-ea"/>
                        <a:cs typeface="Times New Roman" panose="02020603050405020304" pitchFamily="18" charset="0"/>
                      </a:endParaRPr>
                    </a:p>
                    <a:p>
                      <a:pPr marL="87313" lvl="0" indent="-87313" algn="just" defTabSz="914400" rtl="0" eaLnBrk="1" latinLnBrk="0" hangingPunct="1">
                        <a:lnSpc>
                          <a:spcPct val="100000"/>
                        </a:lnSpc>
                        <a:spcBef>
                          <a:spcPts val="0"/>
                        </a:spcBef>
                        <a:spcAft>
                          <a:spcPts val="0"/>
                        </a:spcAft>
                        <a:buFont typeface="Symbol" panose="05050102010706020507" pitchFamily="18" charset="2"/>
                        <a:buChar char=""/>
                      </a:pPr>
                      <a:r>
                        <a:rPr lang="el-GR" sz="2400" kern="1200" dirty="0">
                          <a:solidFill>
                            <a:schemeClr val="accent1">
                              <a:lumMod val="50000"/>
                            </a:schemeClr>
                          </a:solidFill>
                          <a:effectLst/>
                          <a:latin typeface="Calibri" panose="020F0502020204030204" pitchFamily="34" charset="0"/>
                          <a:ea typeface="+mn-ea"/>
                          <a:cs typeface="Times New Roman" panose="02020603050405020304" pitchFamily="18" charset="0"/>
                        </a:rPr>
                        <a:t>Δημιουργία διαδρομών επίσκεψης σε σημεία τουριστικού ενδιαφέροντος.</a:t>
                      </a:r>
                    </a:p>
                    <a:p>
                      <a:pPr marL="87313" lvl="0" indent="-87313" algn="just" defTabSz="914400" rtl="0" eaLnBrk="1" latinLnBrk="0" hangingPunct="1">
                        <a:lnSpc>
                          <a:spcPct val="100000"/>
                        </a:lnSpc>
                        <a:spcBef>
                          <a:spcPts val="0"/>
                        </a:spcBef>
                        <a:spcAft>
                          <a:spcPts val="0"/>
                        </a:spcAft>
                        <a:buFont typeface="Symbol" panose="05050102010706020507" pitchFamily="18" charset="2"/>
                        <a:buChar char=""/>
                      </a:pPr>
                      <a:r>
                        <a:rPr lang="el-GR" sz="2400" kern="1200" dirty="0">
                          <a:solidFill>
                            <a:schemeClr val="accent1">
                              <a:lumMod val="50000"/>
                            </a:schemeClr>
                          </a:solidFill>
                          <a:effectLst/>
                          <a:latin typeface="Calibri" panose="020F0502020204030204" pitchFamily="34" charset="0"/>
                          <a:ea typeface="+mn-ea"/>
                          <a:cs typeface="Times New Roman" panose="02020603050405020304" pitchFamily="18" charset="0"/>
                        </a:rPr>
                        <a:t>Προστασία, ανάπτυξη και προβολή της φυσικής κληρονομιάς και του οικολογικού τουρισμού.</a:t>
                      </a:r>
                    </a:p>
                    <a:p>
                      <a:pPr marL="87313" lvl="0" indent="-87313" algn="just" defTabSz="914400" rtl="0" eaLnBrk="1" latinLnBrk="0" hangingPunct="1">
                        <a:lnSpc>
                          <a:spcPct val="100000"/>
                        </a:lnSpc>
                        <a:spcBef>
                          <a:spcPts val="0"/>
                        </a:spcBef>
                        <a:spcAft>
                          <a:spcPts val="0"/>
                        </a:spcAft>
                        <a:buFont typeface="Symbol" panose="05050102010706020507" pitchFamily="18" charset="2"/>
                        <a:buChar char=""/>
                      </a:pPr>
                      <a:r>
                        <a:rPr lang="el-GR" sz="2400" kern="1200" dirty="0">
                          <a:solidFill>
                            <a:schemeClr val="accent1">
                              <a:lumMod val="50000"/>
                            </a:schemeClr>
                          </a:solidFill>
                          <a:effectLst/>
                          <a:latin typeface="Calibri" panose="020F0502020204030204" pitchFamily="34" charset="0"/>
                          <a:ea typeface="+mn-ea"/>
                          <a:cs typeface="Times New Roman" panose="02020603050405020304" pitchFamily="18" charset="0"/>
                        </a:rPr>
                        <a:t>Δημιουργία / αναβάθμιση ανοικτών δημοτικών χώρων αναψυχής, πρασίνου και χώρων στάθμευσης, συμπεριλαμβανομένης της αξιοποίησης αδιαμόρφωτων ή/και εγκαταλελειμμένων δημοτικών χώρων</a:t>
                      </a:r>
                    </a:p>
                    <a:p>
                      <a:pPr marL="87313" lvl="0" indent="-87313" algn="just" defTabSz="914400" rtl="0" eaLnBrk="1" latinLnBrk="0" hangingPunct="1">
                        <a:lnSpc>
                          <a:spcPct val="100000"/>
                        </a:lnSpc>
                        <a:spcBef>
                          <a:spcPts val="0"/>
                        </a:spcBef>
                        <a:spcAft>
                          <a:spcPts val="0"/>
                        </a:spcAft>
                        <a:buFont typeface="Symbol" panose="05050102010706020507" pitchFamily="18" charset="2"/>
                        <a:buChar char=""/>
                      </a:pPr>
                      <a:r>
                        <a:rPr lang="el-GR" sz="2400" kern="1200" dirty="0">
                          <a:solidFill>
                            <a:schemeClr val="accent1">
                              <a:lumMod val="50000"/>
                            </a:schemeClr>
                          </a:solidFill>
                          <a:effectLst/>
                          <a:latin typeface="Calibri" panose="020F0502020204030204" pitchFamily="34" charset="0"/>
                          <a:ea typeface="+mn-ea"/>
                          <a:cs typeface="Times New Roman" panose="02020603050405020304" pitchFamily="18" charset="0"/>
                        </a:rPr>
                        <a:t>Κατασκευή, αναβάθμιση υποδομών ασφάλειας πεζών, συμπεριλαμβανομένων των πεζοδρομήσεων και των πεζογεφυρών.</a:t>
                      </a:r>
                    </a:p>
                    <a:p>
                      <a:pPr marL="87313" lvl="0" indent="-87313" algn="just" defTabSz="914400" rtl="0" eaLnBrk="1" latinLnBrk="0" hangingPunct="1">
                        <a:lnSpc>
                          <a:spcPct val="100000"/>
                        </a:lnSpc>
                        <a:spcBef>
                          <a:spcPts val="0"/>
                        </a:spcBef>
                        <a:spcAft>
                          <a:spcPts val="0"/>
                        </a:spcAft>
                        <a:buFont typeface="Symbol" panose="05050102010706020507" pitchFamily="18" charset="2"/>
                        <a:buChar char=""/>
                      </a:pPr>
                      <a:endParaRPr lang="el-GR" sz="1200" kern="1200" dirty="0">
                        <a:solidFill>
                          <a:schemeClr val="accent1">
                            <a:lumMod val="50000"/>
                          </a:schemeClr>
                        </a:solidFill>
                        <a:effectLst/>
                        <a:latin typeface="Calibri" panose="020F050202020403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3319984807"/>
                  </a:ext>
                </a:extLst>
              </a:tr>
            </a:tbl>
          </a:graphicData>
        </a:graphic>
      </p:graphicFrame>
    </p:spTree>
    <p:extLst>
      <p:ext uri="{BB962C8B-B14F-4D97-AF65-F5344CB8AC3E}">
        <p14:creationId xmlns:p14="http://schemas.microsoft.com/office/powerpoint/2010/main" val="30684072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a:xfrm>
            <a:off x="233288" y="464031"/>
            <a:ext cx="4118904" cy="353535"/>
          </a:xfrm>
        </p:spPr>
        <p:txBody>
          <a:bodyPr rtlCol="0">
            <a:noAutofit/>
          </a:bodyPr>
          <a:lstStyle/>
          <a:p>
            <a:pPr rtl="0"/>
            <a:br>
              <a:rPr lang="el-GR" sz="2400" u="sng" dirty="0">
                <a:solidFill>
                  <a:schemeClr val="accent5"/>
                </a:solidFill>
              </a:rPr>
            </a:br>
            <a:r>
              <a:rPr lang="el-GR" sz="2400" u="sng" dirty="0">
                <a:solidFill>
                  <a:schemeClr val="accent5"/>
                </a:solidFill>
              </a:rPr>
              <a:t>Λογική της Παρέμβασης ΣΠ 5</a:t>
            </a:r>
            <a:br>
              <a:rPr lang="el-GR" sz="2400" u="sng" dirty="0">
                <a:solidFill>
                  <a:schemeClr val="accent5"/>
                </a:solidFill>
              </a:rPr>
            </a:br>
            <a:endParaRPr lang="el-GR" sz="2400" dirty="0">
              <a:solidFill>
                <a:schemeClr val="accent5"/>
              </a:solidFill>
            </a:endParaRPr>
          </a:p>
        </p:txBody>
      </p:sp>
      <p:sp>
        <p:nvSpPr>
          <p:cNvPr id="14" name="Θέση περιεχομένου 13"/>
          <p:cNvSpPr>
            <a:spLocks noGrp="1"/>
          </p:cNvSpPr>
          <p:nvPr>
            <p:ph idx="1"/>
          </p:nvPr>
        </p:nvSpPr>
        <p:spPr>
          <a:xfrm>
            <a:off x="4158760" y="165211"/>
            <a:ext cx="7578971" cy="353535"/>
          </a:xfrm>
        </p:spPr>
        <p:txBody>
          <a:bodyPr rtlCol="0">
            <a:normAutofit lnSpcReduction="10000"/>
          </a:bodyPr>
          <a:lstStyle/>
          <a:p>
            <a:pPr marL="45720" indent="0" algn="just" rtl="0">
              <a:buNone/>
            </a:pPr>
            <a:r>
              <a:rPr lang="el-GR" b="1" dirty="0">
                <a:solidFill>
                  <a:schemeClr val="accent1"/>
                </a:solidFill>
              </a:rPr>
              <a:t>Προτεραιότητα 5: Ολοκληρωμένη Χωρική Ανάπτυξη στην Π-ΑΜΘ </a:t>
            </a:r>
          </a:p>
        </p:txBody>
      </p:sp>
      <p:graphicFrame>
        <p:nvGraphicFramePr>
          <p:cNvPr id="2" name="Πίνακας 1">
            <a:extLst>
              <a:ext uri="{FF2B5EF4-FFF2-40B4-BE49-F238E27FC236}">
                <a16:creationId xmlns:a16="http://schemas.microsoft.com/office/drawing/2014/main" id="{078806CE-5082-4274-9A18-B5FBFB090223}"/>
              </a:ext>
            </a:extLst>
          </p:cNvPr>
          <p:cNvGraphicFramePr>
            <a:graphicFrameLocks noGrp="1"/>
          </p:cNvGraphicFramePr>
          <p:nvPr/>
        </p:nvGraphicFramePr>
        <p:xfrm>
          <a:off x="383344" y="545004"/>
          <a:ext cx="11425312" cy="5791914"/>
        </p:xfrm>
        <a:graphic>
          <a:graphicData uri="http://schemas.openxmlformats.org/drawingml/2006/table">
            <a:tbl>
              <a:tblPr firstRow="1" firstCol="1" bandRow="1">
                <a:tableStyleId>{B301B821-A1FF-4177-AEE7-76D212191A09}</a:tableStyleId>
              </a:tblPr>
              <a:tblGrid>
                <a:gridCol w="2241720">
                  <a:extLst>
                    <a:ext uri="{9D8B030D-6E8A-4147-A177-3AD203B41FA5}">
                      <a16:colId xmlns:a16="http://schemas.microsoft.com/office/drawing/2014/main" val="945140877"/>
                    </a:ext>
                  </a:extLst>
                </a:gridCol>
                <a:gridCol w="9183592">
                  <a:extLst>
                    <a:ext uri="{9D8B030D-6E8A-4147-A177-3AD203B41FA5}">
                      <a16:colId xmlns:a16="http://schemas.microsoft.com/office/drawing/2014/main" val="2632148565"/>
                    </a:ext>
                  </a:extLst>
                </a:gridCol>
              </a:tblGrid>
              <a:tr h="214074">
                <a:tc>
                  <a:txBody>
                    <a:bodyPr/>
                    <a:lstStyle/>
                    <a:p>
                      <a:pPr algn="ctr">
                        <a:lnSpc>
                          <a:spcPct val="100000"/>
                        </a:lnSpc>
                        <a:spcAft>
                          <a:spcPts val="0"/>
                        </a:spcAft>
                      </a:pPr>
                      <a:r>
                        <a:rPr lang="el-GR" sz="1400" dirty="0">
                          <a:effectLst/>
                        </a:rPr>
                        <a:t>Ειδικοί Στόχοι</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tc>
                  <a:txBody>
                    <a:bodyPr/>
                    <a:lstStyle/>
                    <a:p>
                      <a:pPr marL="226695" algn="ctr">
                        <a:lnSpc>
                          <a:spcPct val="100000"/>
                        </a:lnSpc>
                        <a:spcAft>
                          <a:spcPts val="0"/>
                        </a:spcAft>
                      </a:pPr>
                      <a:r>
                        <a:rPr lang="el-GR" sz="1400" dirty="0">
                          <a:effectLst/>
                        </a:rPr>
                        <a:t> Ενδεικτικές Δράσεις</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extLst>
                  <a:ext uri="{0D108BD9-81ED-4DB2-BD59-A6C34878D82A}">
                    <a16:rowId xmlns:a16="http://schemas.microsoft.com/office/drawing/2014/main" val="1059187394"/>
                  </a:ext>
                </a:extLst>
              </a:tr>
              <a:tr h="5364306">
                <a:tc>
                  <a:txBody>
                    <a:bodyPr/>
                    <a:lstStyle/>
                    <a:p>
                      <a:pPr algn="just">
                        <a:lnSpc>
                          <a:spcPct val="107000"/>
                        </a:lnSpc>
                        <a:spcAft>
                          <a:spcPts val="800"/>
                        </a:spcAft>
                      </a:pPr>
                      <a:r>
                        <a:rPr lang="el-GR" sz="1800" dirty="0">
                          <a:solidFill>
                            <a:schemeClr val="accent1">
                              <a:lumMod val="50000"/>
                            </a:schemeClr>
                          </a:solidFill>
                          <a:effectLst/>
                          <a:latin typeface="+mn-lt"/>
                          <a:ea typeface="Calibri" panose="020F0502020204030204" pitchFamily="34" charset="0"/>
                          <a:cs typeface="Times New Roman" panose="02020603050405020304" pitchFamily="18" charset="0"/>
                        </a:rPr>
                        <a:t>5i. Ενίσχυση της ολοκληρωμένης και χωρίς αποκλεισμούς κοινωνικής, οικονομικής και περιβαλλοντικής ανάπτυξης, του πολιτισμού, της φυσικής κληρονομιάς, του βιώσιμου τουρισμού και της ασφάλειας στις αστικές περιοχές</a:t>
                      </a:r>
                    </a:p>
                  </a:txBody>
                  <a:tcPr marL="68580" marR="68580" marT="0" marB="0" anchor="ctr"/>
                </a:tc>
                <a:tc>
                  <a:txBody>
                    <a:bodyPr/>
                    <a:lstStyle/>
                    <a:p>
                      <a:pPr marL="0" lvl="0" indent="0" algn="just" defTabSz="914400" rtl="0" eaLnBrk="1" latinLnBrk="0" hangingPunct="1">
                        <a:lnSpc>
                          <a:spcPct val="100000"/>
                        </a:lnSpc>
                        <a:spcBef>
                          <a:spcPts val="0"/>
                        </a:spcBef>
                        <a:spcAft>
                          <a:spcPts val="0"/>
                        </a:spcAft>
                        <a:buFont typeface="Symbol" panose="05050102010706020507" pitchFamily="18" charset="2"/>
                        <a:buNone/>
                      </a:pPr>
                      <a:r>
                        <a:rPr lang="el-GR" sz="1800" b="1" kern="1200" dirty="0">
                          <a:solidFill>
                            <a:schemeClr val="dk1"/>
                          </a:solidFill>
                          <a:effectLst/>
                          <a:latin typeface="+mn-lt"/>
                          <a:ea typeface="+mn-ea"/>
                          <a:cs typeface="+mn-cs"/>
                        </a:rPr>
                        <a:t>Προβλέπονται 5 ΒΑΑ</a:t>
                      </a:r>
                      <a:r>
                        <a:rPr lang="el-GR" sz="1200" b="1" kern="1200" dirty="0">
                          <a:solidFill>
                            <a:schemeClr val="accent1">
                              <a:lumMod val="50000"/>
                            </a:schemeClr>
                          </a:solidFill>
                          <a:effectLst/>
                          <a:latin typeface="Calibri" panose="020F0502020204030204" pitchFamily="34" charset="0"/>
                          <a:ea typeface="+mn-ea"/>
                          <a:cs typeface="Times New Roman" panose="02020603050405020304" pitchFamily="18" charset="0"/>
                        </a:rPr>
                        <a:t> : </a:t>
                      </a:r>
                      <a:r>
                        <a:rPr lang="el-GR" sz="1800" b="1" kern="1200" dirty="0">
                          <a:solidFill>
                            <a:schemeClr val="dk1"/>
                          </a:solidFill>
                          <a:effectLst/>
                          <a:latin typeface="+mn-lt"/>
                          <a:ea typeface="+mn-ea"/>
                          <a:cs typeface="+mn-cs"/>
                        </a:rPr>
                        <a:t>Καβάλας, Δράμας, Κομοτηνής, Ξάνθης &amp; Αλεξανδρούπολης</a:t>
                      </a:r>
                    </a:p>
                    <a:p>
                      <a:pPr marL="0" lvl="0" indent="0" algn="just" defTabSz="914400" rtl="0" eaLnBrk="1" latinLnBrk="0" hangingPunct="1">
                        <a:lnSpc>
                          <a:spcPct val="100000"/>
                        </a:lnSpc>
                        <a:spcBef>
                          <a:spcPts val="0"/>
                        </a:spcBef>
                        <a:spcAft>
                          <a:spcPts val="0"/>
                        </a:spcAft>
                        <a:buFont typeface="Symbol" panose="05050102010706020507" pitchFamily="18" charset="2"/>
                        <a:buNone/>
                      </a:pPr>
                      <a:r>
                        <a:rPr lang="el-GR" sz="1800" kern="1200" dirty="0">
                          <a:solidFill>
                            <a:schemeClr val="dk1"/>
                          </a:solidFill>
                          <a:effectLst/>
                          <a:latin typeface="+mn-lt"/>
                          <a:ea typeface="+mn-ea"/>
                          <a:cs typeface="+mn-cs"/>
                        </a:rPr>
                        <a:t>Ενδεικτικές δράσεις σχεδίων ΒΑΑ:</a:t>
                      </a:r>
                      <a:endParaRPr lang="el-GR" sz="1200" kern="1200" dirty="0">
                        <a:solidFill>
                          <a:schemeClr val="accent1">
                            <a:lumMod val="50000"/>
                          </a:schemeClr>
                        </a:solidFill>
                        <a:effectLst/>
                        <a:latin typeface="Calibri" panose="020F0502020204030204" pitchFamily="34" charset="0"/>
                        <a:ea typeface="+mn-ea"/>
                        <a:cs typeface="Times New Roman" panose="02020603050405020304" pitchFamily="18" charset="0"/>
                      </a:endParaRPr>
                    </a:p>
                    <a:p>
                      <a:pPr marL="87313" lvl="0" indent="-87313" algn="just" defTabSz="914400" rtl="0" eaLnBrk="1" latinLnBrk="0" hangingPunct="1">
                        <a:lnSpc>
                          <a:spcPct val="100000"/>
                        </a:lnSpc>
                        <a:spcBef>
                          <a:spcPts val="0"/>
                        </a:spcBef>
                        <a:spcAft>
                          <a:spcPts val="0"/>
                        </a:spcAft>
                        <a:buFont typeface="Symbol" panose="05050102010706020507" pitchFamily="18" charset="2"/>
                        <a:buChar char=""/>
                      </a:pPr>
                      <a:r>
                        <a:rPr lang="el-GR" sz="2400" kern="1200" dirty="0">
                          <a:solidFill>
                            <a:schemeClr val="accent1">
                              <a:lumMod val="50000"/>
                            </a:schemeClr>
                          </a:solidFill>
                          <a:effectLst/>
                          <a:latin typeface="Calibri" panose="020F0502020204030204" pitchFamily="34" charset="0"/>
                          <a:ea typeface="+mn-ea"/>
                          <a:cs typeface="Times New Roman" panose="02020603050405020304" pitchFamily="18" charset="0"/>
                        </a:rPr>
                        <a:t>Κατασκευή, αναβάθμιση υποδομών πρόσβασης-ασφάλειας-εξυπηρέτησης </a:t>
                      </a:r>
                      <a:r>
                        <a:rPr lang="el-GR" sz="2400" kern="1200" dirty="0" err="1">
                          <a:solidFill>
                            <a:schemeClr val="accent1">
                              <a:lumMod val="50000"/>
                            </a:schemeClr>
                          </a:solidFill>
                          <a:effectLst/>
                          <a:latin typeface="Calibri" panose="020F0502020204030204" pitchFamily="34" charset="0"/>
                          <a:ea typeface="+mn-ea"/>
                          <a:cs typeface="Times New Roman" panose="02020603050405020304" pitchFamily="18" charset="0"/>
                        </a:rPr>
                        <a:t>ΑμεΑ</a:t>
                      </a:r>
                      <a:r>
                        <a:rPr lang="el-GR" sz="2400" kern="1200" dirty="0">
                          <a:solidFill>
                            <a:schemeClr val="accent1">
                              <a:lumMod val="50000"/>
                            </a:schemeClr>
                          </a:solidFill>
                          <a:effectLst/>
                          <a:latin typeface="Calibri" panose="020F0502020204030204" pitchFamily="34" charset="0"/>
                          <a:ea typeface="+mn-ea"/>
                          <a:cs typeface="Times New Roman" panose="02020603050405020304" pitchFamily="18" charset="0"/>
                        </a:rPr>
                        <a:t>.</a:t>
                      </a:r>
                    </a:p>
                    <a:p>
                      <a:pPr marL="87313" lvl="0" indent="-87313" algn="just" defTabSz="914400" rtl="0" eaLnBrk="1" latinLnBrk="0" hangingPunct="1">
                        <a:lnSpc>
                          <a:spcPct val="100000"/>
                        </a:lnSpc>
                        <a:spcBef>
                          <a:spcPts val="0"/>
                        </a:spcBef>
                        <a:spcAft>
                          <a:spcPts val="0"/>
                        </a:spcAft>
                        <a:buFont typeface="Symbol" panose="05050102010706020507" pitchFamily="18" charset="2"/>
                        <a:buChar char=""/>
                      </a:pPr>
                      <a:r>
                        <a:rPr lang="el-GR" sz="2400" kern="1200" dirty="0">
                          <a:solidFill>
                            <a:schemeClr val="accent1">
                              <a:lumMod val="50000"/>
                            </a:schemeClr>
                          </a:solidFill>
                          <a:effectLst/>
                          <a:latin typeface="Calibri" panose="020F0502020204030204" pitchFamily="34" charset="0"/>
                          <a:ea typeface="+mn-ea"/>
                          <a:cs typeface="Times New Roman" panose="02020603050405020304" pitchFamily="18" charset="0"/>
                        </a:rPr>
                        <a:t>Κατασκευή / Επέκταση / Αναβάθμιση ποδηλατοδρόμων.</a:t>
                      </a:r>
                    </a:p>
                    <a:p>
                      <a:pPr marL="87313" lvl="0" indent="-87313" algn="just" defTabSz="914400" rtl="0" eaLnBrk="1" latinLnBrk="0" hangingPunct="1">
                        <a:lnSpc>
                          <a:spcPct val="100000"/>
                        </a:lnSpc>
                        <a:spcBef>
                          <a:spcPts val="0"/>
                        </a:spcBef>
                        <a:spcAft>
                          <a:spcPts val="0"/>
                        </a:spcAft>
                        <a:buFont typeface="Symbol" panose="05050102010706020507" pitchFamily="18" charset="2"/>
                        <a:buChar char=""/>
                      </a:pPr>
                      <a:r>
                        <a:rPr lang="el-GR" sz="2400" kern="1200" dirty="0">
                          <a:solidFill>
                            <a:schemeClr val="accent1">
                              <a:lumMod val="50000"/>
                            </a:schemeClr>
                          </a:solidFill>
                          <a:effectLst/>
                          <a:latin typeface="Calibri" panose="020F0502020204030204" pitchFamily="34" charset="0"/>
                          <a:ea typeface="+mn-ea"/>
                          <a:cs typeface="Times New Roman" panose="02020603050405020304" pitchFamily="18" charset="0"/>
                        </a:rPr>
                        <a:t>Κατασκευή / Επέκταση / Αναβάθμιση αστικού οδικού δικτύου με στόχο την βελτίωση συνθηκών κυκλοφορίας, την ασφάλεια των πολιτών.</a:t>
                      </a:r>
                    </a:p>
                    <a:p>
                      <a:pPr marL="87313" lvl="0" indent="-87313" algn="just" defTabSz="914400" rtl="0" eaLnBrk="1" latinLnBrk="0" hangingPunct="1">
                        <a:lnSpc>
                          <a:spcPct val="100000"/>
                        </a:lnSpc>
                        <a:spcBef>
                          <a:spcPts val="0"/>
                        </a:spcBef>
                        <a:spcAft>
                          <a:spcPts val="0"/>
                        </a:spcAft>
                        <a:buFont typeface="Symbol" panose="05050102010706020507" pitchFamily="18" charset="2"/>
                        <a:buChar char=""/>
                      </a:pPr>
                      <a:r>
                        <a:rPr lang="el-GR" sz="2400" kern="1200" dirty="0">
                          <a:solidFill>
                            <a:schemeClr val="accent1">
                              <a:lumMod val="50000"/>
                            </a:schemeClr>
                          </a:solidFill>
                          <a:effectLst/>
                          <a:latin typeface="Calibri" panose="020F0502020204030204" pitchFamily="34" charset="0"/>
                          <a:ea typeface="+mn-ea"/>
                          <a:cs typeface="Times New Roman" panose="02020603050405020304" pitchFamily="18" charset="0"/>
                        </a:rPr>
                        <a:t>Κυκλοφοριακές ρυθμίσεις (εξοπλισμός, εργασίες).</a:t>
                      </a:r>
                    </a:p>
                    <a:p>
                      <a:pPr marL="87313" lvl="0" indent="-87313" algn="just" defTabSz="914400" rtl="0" eaLnBrk="1" latinLnBrk="0" hangingPunct="1">
                        <a:lnSpc>
                          <a:spcPct val="100000"/>
                        </a:lnSpc>
                        <a:spcBef>
                          <a:spcPts val="0"/>
                        </a:spcBef>
                        <a:spcAft>
                          <a:spcPts val="0"/>
                        </a:spcAft>
                        <a:buFont typeface="Symbol" panose="05050102010706020507" pitchFamily="18" charset="2"/>
                        <a:buChar char=""/>
                      </a:pPr>
                      <a:r>
                        <a:rPr lang="el-GR" sz="2400" kern="1200" dirty="0">
                          <a:solidFill>
                            <a:schemeClr val="accent1">
                              <a:lumMod val="50000"/>
                            </a:schemeClr>
                          </a:solidFill>
                          <a:effectLst/>
                          <a:latin typeface="Calibri" panose="020F0502020204030204" pitchFamily="34" charset="0"/>
                          <a:ea typeface="+mn-ea"/>
                          <a:cs typeface="Times New Roman" panose="02020603050405020304" pitchFamily="18" charset="0"/>
                        </a:rPr>
                        <a:t>Συστήματα παρακολούθησης της ποιότητας του περιβάλλοντος, συμπεριλαμβανομένων σχεδίων δράσης αντιμετώπισης ατμοσφαιρικής ρύπανσης και θορύβου.</a:t>
                      </a:r>
                    </a:p>
                    <a:p>
                      <a:pPr marL="87313" lvl="0" indent="-87313" algn="just" defTabSz="914400" rtl="0" eaLnBrk="1" latinLnBrk="0" hangingPunct="1">
                        <a:lnSpc>
                          <a:spcPct val="100000"/>
                        </a:lnSpc>
                        <a:spcBef>
                          <a:spcPts val="0"/>
                        </a:spcBef>
                        <a:spcAft>
                          <a:spcPts val="0"/>
                        </a:spcAft>
                        <a:buFont typeface="Symbol" panose="05050102010706020507" pitchFamily="18" charset="2"/>
                        <a:buChar char=""/>
                      </a:pPr>
                      <a:r>
                        <a:rPr lang="el-GR" sz="2400" kern="1200" dirty="0">
                          <a:solidFill>
                            <a:schemeClr val="accent1">
                              <a:lumMod val="50000"/>
                            </a:schemeClr>
                          </a:solidFill>
                          <a:effectLst/>
                          <a:latin typeface="Calibri" panose="020F0502020204030204" pitchFamily="34" charset="0"/>
                          <a:ea typeface="+mn-ea"/>
                          <a:cs typeface="Times New Roman" panose="02020603050405020304" pitchFamily="18" charset="0"/>
                        </a:rPr>
                        <a:t>Εγκαταστάσεις και συστήματα διαλογής και ανακύκλωσης απορριμμάτων.</a:t>
                      </a:r>
                    </a:p>
                    <a:p>
                      <a:pPr marL="87313" lvl="0" indent="-87313" algn="just" defTabSz="914400" rtl="0" eaLnBrk="1" latinLnBrk="0" hangingPunct="1">
                        <a:lnSpc>
                          <a:spcPct val="100000"/>
                        </a:lnSpc>
                        <a:spcBef>
                          <a:spcPts val="0"/>
                        </a:spcBef>
                        <a:spcAft>
                          <a:spcPts val="0"/>
                        </a:spcAft>
                        <a:buFont typeface="Symbol" panose="05050102010706020507" pitchFamily="18" charset="2"/>
                        <a:buChar char=""/>
                      </a:pPr>
                      <a:r>
                        <a:rPr lang="el-GR" sz="2400" kern="1200" dirty="0">
                          <a:solidFill>
                            <a:schemeClr val="accent1">
                              <a:lumMod val="50000"/>
                            </a:schemeClr>
                          </a:solidFill>
                          <a:effectLst/>
                          <a:latin typeface="Calibri" panose="020F0502020204030204" pitchFamily="34" charset="0"/>
                          <a:ea typeface="+mn-ea"/>
                          <a:cs typeface="Times New Roman" panose="02020603050405020304" pitchFamily="18" charset="0"/>
                        </a:rPr>
                        <a:t>Συστήματα για την πρόληψη φυσικών κινδύνων συμπεριλαμβανομένης της αντιπλημμυρικής προστασίας και της διευθέτησης ρεμάτων.</a:t>
                      </a:r>
                    </a:p>
                    <a:p>
                      <a:pPr marL="0" lvl="0" indent="0" algn="just" defTabSz="914400" rtl="0" eaLnBrk="1" latinLnBrk="0" hangingPunct="1">
                        <a:lnSpc>
                          <a:spcPct val="100000"/>
                        </a:lnSpc>
                        <a:spcBef>
                          <a:spcPts val="0"/>
                        </a:spcBef>
                        <a:spcAft>
                          <a:spcPts val="0"/>
                        </a:spcAft>
                        <a:buFont typeface="Symbol" panose="05050102010706020507" pitchFamily="18" charset="2"/>
                        <a:buNone/>
                      </a:pPr>
                      <a:endParaRPr lang="el-GR" sz="1800" kern="1200" dirty="0">
                        <a:solidFill>
                          <a:schemeClr val="accent1">
                            <a:lumMod val="50000"/>
                          </a:schemeClr>
                        </a:solidFill>
                        <a:effectLst/>
                        <a:latin typeface="Calibri" panose="020F050202020403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3319984807"/>
                  </a:ext>
                </a:extLst>
              </a:tr>
            </a:tbl>
          </a:graphicData>
        </a:graphic>
      </p:graphicFrame>
    </p:spTree>
    <p:extLst>
      <p:ext uri="{BB962C8B-B14F-4D97-AF65-F5344CB8AC3E}">
        <p14:creationId xmlns:p14="http://schemas.microsoft.com/office/powerpoint/2010/main" val="24744230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a:xfrm>
            <a:off x="233288" y="464031"/>
            <a:ext cx="4118904" cy="353535"/>
          </a:xfrm>
        </p:spPr>
        <p:txBody>
          <a:bodyPr rtlCol="0">
            <a:noAutofit/>
          </a:bodyPr>
          <a:lstStyle/>
          <a:p>
            <a:pPr rtl="0"/>
            <a:br>
              <a:rPr lang="el-GR" sz="2400" u="sng" dirty="0">
                <a:solidFill>
                  <a:schemeClr val="accent5"/>
                </a:solidFill>
              </a:rPr>
            </a:br>
            <a:r>
              <a:rPr lang="el-GR" sz="2400" u="sng" dirty="0">
                <a:solidFill>
                  <a:schemeClr val="accent5"/>
                </a:solidFill>
              </a:rPr>
              <a:t>Λογική της Παρέμβασης ΣΠ 5</a:t>
            </a:r>
            <a:br>
              <a:rPr lang="el-GR" sz="2400" u="sng" dirty="0">
                <a:solidFill>
                  <a:schemeClr val="accent5"/>
                </a:solidFill>
              </a:rPr>
            </a:br>
            <a:endParaRPr lang="el-GR" sz="2400" dirty="0">
              <a:solidFill>
                <a:schemeClr val="accent5"/>
              </a:solidFill>
            </a:endParaRPr>
          </a:p>
        </p:txBody>
      </p:sp>
      <p:sp>
        <p:nvSpPr>
          <p:cNvPr id="14" name="Θέση περιεχομένου 13"/>
          <p:cNvSpPr>
            <a:spLocks noGrp="1"/>
          </p:cNvSpPr>
          <p:nvPr>
            <p:ph idx="1"/>
          </p:nvPr>
        </p:nvSpPr>
        <p:spPr>
          <a:xfrm>
            <a:off x="4158760" y="165211"/>
            <a:ext cx="7578971" cy="353535"/>
          </a:xfrm>
        </p:spPr>
        <p:txBody>
          <a:bodyPr rtlCol="0">
            <a:normAutofit lnSpcReduction="10000"/>
          </a:bodyPr>
          <a:lstStyle/>
          <a:p>
            <a:pPr marL="45720" indent="0" algn="just" rtl="0">
              <a:buNone/>
            </a:pPr>
            <a:r>
              <a:rPr lang="el-GR" b="1" dirty="0">
                <a:solidFill>
                  <a:schemeClr val="accent1"/>
                </a:solidFill>
              </a:rPr>
              <a:t>Προτεραιότητα 5: Ολοκληρωμένη Χωρική Ανάπτυξη στην Π-ΑΜΘ </a:t>
            </a:r>
          </a:p>
        </p:txBody>
      </p:sp>
      <p:graphicFrame>
        <p:nvGraphicFramePr>
          <p:cNvPr id="2" name="Πίνακας 1">
            <a:extLst>
              <a:ext uri="{FF2B5EF4-FFF2-40B4-BE49-F238E27FC236}">
                <a16:creationId xmlns:a16="http://schemas.microsoft.com/office/drawing/2014/main" id="{078806CE-5082-4274-9A18-B5FBFB090223}"/>
              </a:ext>
            </a:extLst>
          </p:cNvPr>
          <p:cNvGraphicFramePr>
            <a:graphicFrameLocks noGrp="1"/>
          </p:cNvGraphicFramePr>
          <p:nvPr>
            <p:extLst>
              <p:ext uri="{D42A27DB-BD31-4B8C-83A1-F6EECF244321}">
                <p14:modId xmlns:p14="http://schemas.microsoft.com/office/powerpoint/2010/main" val="1954207726"/>
              </p:ext>
            </p:extLst>
          </p:nvPr>
        </p:nvGraphicFramePr>
        <p:xfrm>
          <a:off x="383344" y="545004"/>
          <a:ext cx="11425312" cy="5578380"/>
        </p:xfrm>
        <a:graphic>
          <a:graphicData uri="http://schemas.openxmlformats.org/drawingml/2006/table">
            <a:tbl>
              <a:tblPr firstRow="1" firstCol="1" bandRow="1">
                <a:tableStyleId>{B301B821-A1FF-4177-AEE7-76D212191A09}</a:tableStyleId>
              </a:tblPr>
              <a:tblGrid>
                <a:gridCol w="2241720">
                  <a:extLst>
                    <a:ext uri="{9D8B030D-6E8A-4147-A177-3AD203B41FA5}">
                      <a16:colId xmlns:a16="http://schemas.microsoft.com/office/drawing/2014/main" val="945140877"/>
                    </a:ext>
                  </a:extLst>
                </a:gridCol>
                <a:gridCol w="9183592">
                  <a:extLst>
                    <a:ext uri="{9D8B030D-6E8A-4147-A177-3AD203B41FA5}">
                      <a16:colId xmlns:a16="http://schemas.microsoft.com/office/drawing/2014/main" val="2632148565"/>
                    </a:ext>
                  </a:extLst>
                </a:gridCol>
              </a:tblGrid>
              <a:tr h="214074">
                <a:tc>
                  <a:txBody>
                    <a:bodyPr/>
                    <a:lstStyle/>
                    <a:p>
                      <a:pPr algn="ctr">
                        <a:lnSpc>
                          <a:spcPct val="100000"/>
                        </a:lnSpc>
                        <a:spcAft>
                          <a:spcPts val="0"/>
                        </a:spcAft>
                      </a:pPr>
                      <a:r>
                        <a:rPr lang="el-GR" sz="1400" dirty="0">
                          <a:effectLst/>
                        </a:rPr>
                        <a:t>Ειδικοί Στόχοι</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tc>
                  <a:txBody>
                    <a:bodyPr/>
                    <a:lstStyle/>
                    <a:p>
                      <a:pPr marL="226695" algn="ctr">
                        <a:lnSpc>
                          <a:spcPct val="100000"/>
                        </a:lnSpc>
                        <a:spcAft>
                          <a:spcPts val="0"/>
                        </a:spcAft>
                      </a:pPr>
                      <a:r>
                        <a:rPr lang="el-GR" sz="1400" dirty="0">
                          <a:effectLst/>
                        </a:rPr>
                        <a:t> Ενδεικτικές Δράσεις</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extLst>
                  <a:ext uri="{0D108BD9-81ED-4DB2-BD59-A6C34878D82A}">
                    <a16:rowId xmlns:a16="http://schemas.microsoft.com/office/drawing/2014/main" val="1059187394"/>
                  </a:ext>
                </a:extLst>
              </a:tr>
              <a:tr h="5364306">
                <a:tc>
                  <a:txBody>
                    <a:bodyPr/>
                    <a:lstStyle/>
                    <a:p>
                      <a:pPr algn="just">
                        <a:lnSpc>
                          <a:spcPct val="107000"/>
                        </a:lnSpc>
                        <a:spcAft>
                          <a:spcPts val="800"/>
                        </a:spcAft>
                      </a:pPr>
                      <a:r>
                        <a:rPr lang="el-GR" sz="1800" dirty="0">
                          <a:solidFill>
                            <a:schemeClr val="accent1">
                              <a:lumMod val="50000"/>
                            </a:schemeClr>
                          </a:solidFill>
                          <a:effectLst/>
                          <a:latin typeface="+mn-lt"/>
                          <a:ea typeface="Calibri" panose="020F0502020204030204" pitchFamily="34" charset="0"/>
                          <a:cs typeface="Times New Roman" panose="02020603050405020304" pitchFamily="18" charset="0"/>
                        </a:rPr>
                        <a:t>5i. Ενίσχυση της ολοκληρωμένης και χωρίς αποκλεισμούς κοινωνικής, οικονομικής και περιβαλλοντικής ανάπτυξης, του πολιτισμού, της φυσικής κληρονομιάς, του βιώσιμου τουρισμού και της ασφάλειας στις αστικές περιοχές</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Δημόσια Δαπάνη 71.000.000 </a:t>
                      </a:r>
                      <a:r>
                        <a:rPr kumimoji="0" lang="el-GR" sz="2400" b="1" i="0" u="none" strike="noStrike" kern="1200" cap="none" spc="0" normalizeH="0" baseline="0" noProof="0" dirty="0">
                          <a:ln>
                            <a:noFill/>
                          </a:ln>
                          <a:solidFill>
                            <a:prstClr val="black"/>
                          </a:solidFill>
                          <a:effectLst/>
                          <a:uLnTx/>
                          <a:uFillTx/>
                          <a:latin typeface="+mn-lt"/>
                          <a:ea typeface="+mn-ea"/>
                          <a:cs typeface="+mn-cs"/>
                        </a:rPr>
                        <a:t>€</a:t>
                      </a:r>
                    </a:p>
                    <a:p>
                      <a:pPr algn="just">
                        <a:lnSpc>
                          <a:spcPct val="107000"/>
                        </a:lnSpc>
                        <a:spcAft>
                          <a:spcPts val="800"/>
                        </a:spcAft>
                      </a:pPr>
                      <a:endParaRPr lang="el-GR" sz="1800" dirty="0">
                        <a:solidFill>
                          <a:schemeClr val="accent1">
                            <a:lumMod val="50000"/>
                          </a:schemeClr>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lvl="0" indent="0" algn="just" defTabSz="914400" rtl="0" eaLnBrk="1" latinLnBrk="0" hangingPunct="1">
                        <a:lnSpc>
                          <a:spcPct val="100000"/>
                        </a:lnSpc>
                        <a:spcBef>
                          <a:spcPts val="0"/>
                        </a:spcBef>
                        <a:spcAft>
                          <a:spcPts val="0"/>
                        </a:spcAft>
                        <a:buFont typeface="Symbol" panose="05050102010706020507" pitchFamily="18" charset="2"/>
                        <a:buNone/>
                      </a:pPr>
                      <a:r>
                        <a:rPr lang="el-GR" sz="1800" b="1" kern="1200" dirty="0">
                          <a:solidFill>
                            <a:schemeClr val="dk1"/>
                          </a:solidFill>
                          <a:effectLst/>
                          <a:latin typeface="+mn-lt"/>
                          <a:ea typeface="+mn-ea"/>
                          <a:cs typeface="+mn-cs"/>
                        </a:rPr>
                        <a:t>Προβλέπονται 5 ΒΑΑ</a:t>
                      </a:r>
                      <a:r>
                        <a:rPr lang="el-GR" sz="1200" b="1" kern="1200" dirty="0">
                          <a:solidFill>
                            <a:schemeClr val="accent1">
                              <a:lumMod val="50000"/>
                            </a:schemeClr>
                          </a:solidFill>
                          <a:effectLst/>
                          <a:latin typeface="Calibri" panose="020F0502020204030204" pitchFamily="34" charset="0"/>
                          <a:ea typeface="+mn-ea"/>
                          <a:cs typeface="Times New Roman" panose="02020603050405020304" pitchFamily="18" charset="0"/>
                        </a:rPr>
                        <a:t> : </a:t>
                      </a:r>
                      <a:r>
                        <a:rPr lang="el-GR" sz="1800" b="1" kern="1200" dirty="0">
                          <a:solidFill>
                            <a:schemeClr val="dk1"/>
                          </a:solidFill>
                          <a:effectLst/>
                          <a:latin typeface="+mn-lt"/>
                          <a:ea typeface="+mn-ea"/>
                          <a:cs typeface="+mn-cs"/>
                        </a:rPr>
                        <a:t>Καβάλας, Δράμας, Κομοτηνής, Ξάνθης &amp; Αλεξανδρούπολης</a:t>
                      </a:r>
                    </a:p>
                    <a:p>
                      <a:pPr marL="0" lvl="0" indent="0" algn="just" defTabSz="914400" rtl="0" eaLnBrk="1" latinLnBrk="0" hangingPunct="1">
                        <a:lnSpc>
                          <a:spcPct val="100000"/>
                        </a:lnSpc>
                        <a:spcBef>
                          <a:spcPts val="0"/>
                        </a:spcBef>
                        <a:spcAft>
                          <a:spcPts val="0"/>
                        </a:spcAft>
                        <a:buFont typeface="Symbol" panose="05050102010706020507" pitchFamily="18" charset="2"/>
                        <a:buNone/>
                      </a:pPr>
                      <a:r>
                        <a:rPr lang="el-GR" sz="1800" kern="1200" dirty="0">
                          <a:solidFill>
                            <a:schemeClr val="dk1"/>
                          </a:solidFill>
                          <a:effectLst/>
                          <a:latin typeface="+mn-lt"/>
                          <a:ea typeface="+mn-ea"/>
                          <a:cs typeface="+mn-cs"/>
                        </a:rPr>
                        <a:t>Ενδεικτικές δράσεις σχεδίων ΒΑΑ:</a:t>
                      </a:r>
                      <a:endParaRPr lang="el-GR" sz="1200" kern="1200" dirty="0">
                        <a:solidFill>
                          <a:schemeClr val="accent1">
                            <a:lumMod val="50000"/>
                          </a:schemeClr>
                        </a:solidFill>
                        <a:effectLst/>
                        <a:latin typeface="Calibri" panose="020F0502020204030204" pitchFamily="34" charset="0"/>
                        <a:ea typeface="+mn-ea"/>
                        <a:cs typeface="Times New Roman" panose="02020603050405020304" pitchFamily="18" charset="0"/>
                      </a:endParaRPr>
                    </a:p>
                    <a:p>
                      <a:pPr marL="87313" lvl="0" indent="-87313" algn="just" defTabSz="914400" rtl="0" eaLnBrk="1" latinLnBrk="0" hangingPunct="1">
                        <a:lnSpc>
                          <a:spcPct val="100000"/>
                        </a:lnSpc>
                        <a:spcBef>
                          <a:spcPts val="0"/>
                        </a:spcBef>
                        <a:spcAft>
                          <a:spcPts val="0"/>
                        </a:spcAft>
                        <a:buFont typeface="Symbol" panose="05050102010706020507" pitchFamily="18" charset="2"/>
                        <a:buChar char=""/>
                      </a:pPr>
                      <a:r>
                        <a:rPr lang="el-GR" sz="2400" kern="1200" dirty="0">
                          <a:solidFill>
                            <a:schemeClr val="accent1">
                              <a:lumMod val="50000"/>
                            </a:schemeClr>
                          </a:solidFill>
                          <a:effectLst/>
                          <a:latin typeface="Calibri" panose="020F0502020204030204" pitchFamily="34" charset="0"/>
                          <a:ea typeface="+mn-ea"/>
                          <a:cs typeface="Times New Roman" panose="02020603050405020304" pitchFamily="18" charset="0"/>
                        </a:rPr>
                        <a:t>Βελτίωση της ενεργειακής αποδοτικότητας των δημόσιων κτιρίων και κοινόχρηστων χώρων.</a:t>
                      </a:r>
                    </a:p>
                    <a:p>
                      <a:pPr marL="87313" lvl="0" indent="-87313" algn="just" defTabSz="914400" rtl="0" eaLnBrk="1" latinLnBrk="0" hangingPunct="1">
                        <a:lnSpc>
                          <a:spcPct val="100000"/>
                        </a:lnSpc>
                        <a:spcBef>
                          <a:spcPts val="0"/>
                        </a:spcBef>
                        <a:spcAft>
                          <a:spcPts val="0"/>
                        </a:spcAft>
                        <a:buFont typeface="Symbol" panose="05050102010706020507" pitchFamily="18" charset="2"/>
                        <a:buChar char=""/>
                      </a:pPr>
                      <a:r>
                        <a:rPr lang="el-GR" sz="2400" kern="1200" dirty="0">
                          <a:solidFill>
                            <a:schemeClr val="accent1">
                              <a:lumMod val="50000"/>
                            </a:schemeClr>
                          </a:solidFill>
                          <a:effectLst/>
                          <a:latin typeface="Calibri" panose="020F0502020204030204" pitchFamily="34" charset="0"/>
                          <a:ea typeface="+mn-ea"/>
                          <a:cs typeface="Times New Roman" panose="02020603050405020304" pitchFamily="18" charset="0"/>
                        </a:rPr>
                        <a:t>Εισαγωγή, επέκταση της χρήσης ήπιων-εναλλακτικών μορφών ενέργειας σε δημόσια κτίρια και κοινόχρηστους χώρους.</a:t>
                      </a:r>
                    </a:p>
                    <a:p>
                      <a:pPr marL="87313" lvl="0" indent="-87313" algn="just" defTabSz="914400" rtl="0" eaLnBrk="1" latinLnBrk="0" hangingPunct="1">
                        <a:lnSpc>
                          <a:spcPct val="100000"/>
                        </a:lnSpc>
                        <a:spcBef>
                          <a:spcPts val="0"/>
                        </a:spcBef>
                        <a:spcAft>
                          <a:spcPts val="0"/>
                        </a:spcAft>
                        <a:buFont typeface="Symbol" panose="05050102010706020507" pitchFamily="18" charset="2"/>
                        <a:buChar char=""/>
                      </a:pPr>
                      <a:r>
                        <a:rPr lang="el-GR" sz="2400" kern="1200" dirty="0">
                          <a:solidFill>
                            <a:schemeClr val="accent1">
                              <a:lumMod val="50000"/>
                            </a:schemeClr>
                          </a:solidFill>
                          <a:effectLst/>
                          <a:latin typeface="Calibri" panose="020F0502020204030204" pitchFamily="34" charset="0"/>
                          <a:ea typeface="+mn-ea"/>
                          <a:cs typeface="Times New Roman" panose="02020603050405020304" pitchFamily="18" charset="0"/>
                        </a:rPr>
                        <a:t>Εφαρμογή νέων τεχνολογιών στην παροχή υπηρεσιών προς τους πολίτες και απλοποίηση της επικοινωνίας δήμου - πολιτών αλλά και ηλεκτρονικές υπηρεσίες και εφαρμογές σε τομείς όπως ο τουρισμός, ο πολιτισμός.</a:t>
                      </a:r>
                    </a:p>
                    <a:p>
                      <a:pPr marL="87313" lvl="0" indent="-87313" algn="just" defTabSz="914400" rtl="0" eaLnBrk="1" latinLnBrk="0" hangingPunct="1">
                        <a:lnSpc>
                          <a:spcPct val="100000"/>
                        </a:lnSpc>
                        <a:spcBef>
                          <a:spcPts val="0"/>
                        </a:spcBef>
                        <a:spcAft>
                          <a:spcPts val="0"/>
                        </a:spcAft>
                        <a:buFont typeface="Symbol" panose="05050102010706020507" pitchFamily="18" charset="2"/>
                        <a:buChar char=""/>
                      </a:pPr>
                      <a:r>
                        <a:rPr lang="el-GR" sz="2400" kern="1200" dirty="0">
                          <a:solidFill>
                            <a:schemeClr val="accent1">
                              <a:lumMod val="50000"/>
                            </a:schemeClr>
                          </a:solidFill>
                          <a:effectLst/>
                          <a:latin typeface="Calibri" panose="020F0502020204030204" pitchFamily="34" charset="0"/>
                          <a:ea typeface="+mn-ea"/>
                          <a:cs typeface="Times New Roman" panose="02020603050405020304" pitchFamily="18" charset="0"/>
                        </a:rPr>
                        <a:t>Δομές στήριξης επιχειρηματιών-επαγγελματιών και νέων.</a:t>
                      </a:r>
                    </a:p>
                    <a:p>
                      <a:pPr marL="87313" lvl="0" indent="-87313" algn="just" defTabSz="914400" rtl="0" eaLnBrk="1" latinLnBrk="0" hangingPunct="1">
                        <a:lnSpc>
                          <a:spcPct val="100000"/>
                        </a:lnSpc>
                        <a:spcBef>
                          <a:spcPts val="0"/>
                        </a:spcBef>
                        <a:spcAft>
                          <a:spcPts val="0"/>
                        </a:spcAft>
                        <a:buFont typeface="Symbol" panose="05050102010706020507" pitchFamily="18" charset="2"/>
                        <a:buChar char=""/>
                      </a:pPr>
                      <a:r>
                        <a:rPr lang="el-GR" sz="2400" kern="1200" dirty="0">
                          <a:solidFill>
                            <a:schemeClr val="accent1">
                              <a:lumMod val="50000"/>
                            </a:schemeClr>
                          </a:solidFill>
                          <a:effectLst/>
                          <a:latin typeface="Calibri" panose="020F0502020204030204" pitchFamily="34" charset="0"/>
                          <a:ea typeface="+mn-ea"/>
                          <a:cs typeface="Times New Roman" panose="02020603050405020304" pitchFamily="18" charset="0"/>
                        </a:rPr>
                        <a:t>Υποδομές πρωτοβάθμιας και δευτεροβάθμιας εκπαίδευσης.</a:t>
                      </a:r>
                    </a:p>
                    <a:p>
                      <a:pPr marL="87313" lvl="0" indent="-87313" algn="just" defTabSz="914400" rtl="0" eaLnBrk="1" latinLnBrk="0" hangingPunct="1">
                        <a:lnSpc>
                          <a:spcPct val="100000"/>
                        </a:lnSpc>
                        <a:spcBef>
                          <a:spcPts val="0"/>
                        </a:spcBef>
                        <a:spcAft>
                          <a:spcPts val="0"/>
                        </a:spcAft>
                        <a:buFont typeface="Symbol" panose="05050102010706020507" pitchFamily="18" charset="2"/>
                        <a:buChar char=""/>
                      </a:pPr>
                      <a:r>
                        <a:rPr lang="el-GR" sz="2400" kern="1200" dirty="0">
                          <a:solidFill>
                            <a:schemeClr val="accent1">
                              <a:lumMod val="50000"/>
                            </a:schemeClr>
                          </a:solidFill>
                          <a:effectLst/>
                          <a:latin typeface="Calibri" panose="020F0502020204030204" pitchFamily="34" charset="0"/>
                          <a:ea typeface="+mn-ea"/>
                          <a:cs typeface="Times New Roman" panose="02020603050405020304" pitchFamily="18" charset="0"/>
                        </a:rPr>
                        <a:t>Κοινωνικές υποδομές που συμβάλλουν στην κοινωνική ένταξη στην κοινότητα.</a:t>
                      </a:r>
                    </a:p>
                  </a:txBody>
                  <a:tcPr marL="68580" marR="68580" marT="0" marB="0" anchor="ctr"/>
                </a:tc>
                <a:extLst>
                  <a:ext uri="{0D108BD9-81ED-4DB2-BD59-A6C34878D82A}">
                    <a16:rowId xmlns:a16="http://schemas.microsoft.com/office/drawing/2014/main" val="3319984807"/>
                  </a:ext>
                </a:extLst>
              </a:tr>
            </a:tbl>
          </a:graphicData>
        </a:graphic>
      </p:graphicFrame>
    </p:spTree>
    <p:extLst>
      <p:ext uri="{BB962C8B-B14F-4D97-AF65-F5344CB8AC3E}">
        <p14:creationId xmlns:p14="http://schemas.microsoft.com/office/powerpoint/2010/main" val="9408701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a:xfrm>
            <a:off x="312419" y="50910"/>
            <a:ext cx="4110112" cy="490957"/>
          </a:xfrm>
        </p:spPr>
        <p:txBody>
          <a:bodyPr rtlCol="0">
            <a:normAutofit/>
          </a:bodyPr>
          <a:lstStyle/>
          <a:p>
            <a:pPr rtl="0"/>
            <a:r>
              <a:rPr lang="el-GR" sz="2900" dirty="0">
                <a:solidFill>
                  <a:schemeClr val="accent5"/>
                </a:solidFill>
              </a:rPr>
              <a:t>Στόχος Πολιτικής 5</a:t>
            </a:r>
          </a:p>
        </p:txBody>
      </p:sp>
      <p:sp>
        <p:nvSpPr>
          <p:cNvPr id="14" name="Θέση περιεχομένου 13"/>
          <p:cNvSpPr>
            <a:spLocks noGrp="1"/>
          </p:cNvSpPr>
          <p:nvPr>
            <p:ph idx="1"/>
          </p:nvPr>
        </p:nvSpPr>
        <p:spPr>
          <a:xfrm>
            <a:off x="3719146" y="197517"/>
            <a:ext cx="8018585" cy="412736"/>
          </a:xfrm>
        </p:spPr>
        <p:txBody>
          <a:bodyPr rtlCol="0">
            <a:normAutofit/>
          </a:bodyPr>
          <a:lstStyle/>
          <a:p>
            <a:pPr marL="45720" indent="0" algn="just" rtl="0">
              <a:buNone/>
            </a:pPr>
            <a:r>
              <a:rPr lang="el-GR" b="1" dirty="0">
                <a:solidFill>
                  <a:schemeClr val="accent1"/>
                </a:solidFill>
              </a:rPr>
              <a:t>Προτεραιότητα 5: Ολοκληρωμένη Χωρική Ανάπτυξη στην Π-ΑΜΘ </a:t>
            </a:r>
          </a:p>
        </p:txBody>
      </p:sp>
      <p:graphicFrame>
        <p:nvGraphicFramePr>
          <p:cNvPr id="2" name="Πίνακας 1">
            <a:extLst>
              <a:ext uri="{FF2B5EF4-FFF2-40B4-BE49-F238E27FC236}">
                <a16:creationId xmlns:a16="http://schemas.microsoft.com/office/drawing/2014/main" id="{078806CE-5082-4274-9A18-B5FBFB090223}"/>
              </a:ext>
            </a:extLst>
          </p:cNvPr>
          <p:cNvGraphicFramePr>
            <a:graphicFrameLocks noGrp="1"/>
          </p:cNvGraphicFramePr>
          <p:nvPr/>
        </p:nvGraphicFramePr>
        <p:xfrm>
          <a:off x="223943" y="610252"/>
          <a:ext cx="11744114" cy="6004560"/>
        </p:xfrm>
        <a:graphic>
          <a:graphicData uri="http://schemas.openxmlformats.org/drawingml/2006/table">
            <a:tbl>
              <a:tblPr firstRow="1" firstCol="1" bandRow="1">
                <a:tableStyleId>{B301B821-A1FF-4177-AEE7-76D212191A09}</a:tableStyleId>
              </a:tblPr>
              <a:tblGrid>
                <a:gridCol w="2304271">
                  <a:extLst>
                    <a:ext uri="{9D8B030D-6E8A-4147-A177-3AD203B41FA5}">
                      <a16:colId xmlns:a16="http://schemas.microsoft.com/office/drawing/2014/main" val="945140877"/>
                    </a:ext>
                  </a:extLst>
                </a:gridCol>
                <a:gridCol w="9439843">
                  <a:extLst>
                    <a:ext uri="{9D8B030D-6E8A-4147-A177-3AD203B41FA5}">
                      <a16:colId xmlns:a16="http://schemas.microsoft.com/office/drawing/2014/main" val="2632148565"/>
                    </a:ext>
                  </a:extLst>
                </a:gridCol>
              </a:tblGrid>
              <a:tr h="147419">
                <a:tc>
                  <a:txBody>
                    <a:bodyPr/>
                    <a:lstStyle/>
                    <a:p>
                      <a:pPr algn="ctr">
                        <a:lnSpc>
                          <a:spcPct val="100000"/>
                        </a:lnSpc>
                        <a:spcAft>
                          <a:spcPts val="0"/>
                        </a:spcAft>
                      </a:pPr>
                      <a:r>
                        <a:rPr lang="el-GR" sz="1400" dirty="0">
                          <a:effectLst/>
                        </a:rPr>
                        <a:t>Ειδικοί Στόχοι</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tc>
                  <a:txBody>
                    <a:bodyPr/>
                    <a:lstStyle/>
                    <a:p>
                      <a:pPr marL="226695" algn="ctr">
                        <a:lnSpc>
                          <a:spcPct val="100000"/>
                        </a:lnSpc>
                        <a:spcAft>
                          <a:spcPts val="0"/>
                        </a:spcAft>
                      </a:pPr>
                      <a:r>
                        <a:rPr lang="el-GR" sz="1400" dirty="0">
                          <a:effectLst/>
                        </a:rPr>
                        <a:t> Ενδεικτικές Δράσεις</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extLst>
                  <a:ext uri="{0D108BD9-81ED-4DB2-BD59-A6C34878D82A}">
                    <a16:rowId xmlns:a16="http://schemas.microsoft.com/office/drawing/2014/main" val="1059187394"/>
                  </a:ext>
                </a:extLst>
              </a:tr>
              <a:tr h="5180719">
                <a:tc>
                  <a:txBody>
                    <a:bodyPr/>
                    <a:lstStyle/>
                    <a:p>
                      <a:pPr marL="0" marR="0" lvl="0" indent="0" algn="just" defTabSz="914400" rtl="0" eaLnBrk="1" fontAlgn="auto" latinLnBrk="0" hangingPunct="1">
                        <a:lnSpc>
                          <a:spcPct val="100000"/>
                        </a:lnSpc>
                        <a:spcBef>
                          <a:spcPts val="0"/>
                        </a:spcBef>
                        <a:spcAft>
                          <a:spcPts val="800"/>
                        </a:spcAft>
                        <a:buClrTx/>
                        <a:buSzTx/>
                        <a:buFontTx/>
                        <a:buNone/>
                        <a:tabLst/>
                        <a:defRPr/>
                      </a:pPr>
                      <a:r>
                        <a:rPr lang="el-GR" sz="2000" dirty="0">
                          <a:solidFill>
                            <a:schemeClr val="accent1">
                              <a:lumMod val="50000"/>
                            </a:schemeClr>
                          </a:solidFill>
                          <a:effectLst/>
                          <a:latin typeface="+mn-lt"/>
                          <a:ea typeface="Calibri" panose="020F0502020204030204" pitchFamily="34" charset="0"/>
                          <a:cs typeface="Times New Roman" panose="02020603050405020304" pitchFamily="18" charset="0"/>
                        </a:rPr>
                        <a:t>5i</a:t>
                      </a:r>
                      <a:r>
                        <a:rPr lang="en-US" sz="2000" b="1" kern="1200" dirty="0" err="1">
                          <a:solidFill>
                            <a:schemeClr val="accent1">
                              <a:lumMod val="50000"/>
                            </a:schemeClr>
                          </a:solidFill>
                          <a:effectLst/>
                          <a:latin typeface="+mn-lt"/>
                          <a:ea typeface="Calibri" panose="020F0502020204030204" pitchFamily="34" charset="0"/>
                          <a:cs typeface="Times New Roman" panose="02020603050405020304" pitchFamily="18" charset="0"/>
                        </a:rPr>
                        <a:t>i</a:t>
                      </a:r>
                      <a:r>
                        <a:rPr lang="el-GR" sz="2000" b="1" kern="1200" dirty="0">
                          <a:solidFill>
                            <a:schemeClr val="accent1">
                              <a:lumMod val="50000"/>
                            </a:schemeClr>
                          </a:solidFill>
                          <a:effectLst/>
                          <a:latin typeface="+mn-lt"/>
                          <a:ea typeface="Calibri" panose="020F0502020204030204" pitchFamily="34" charset="0"/>
                          <a:cs typeface="Times New Roman" panose="02020603050405020304" pitchFamily="18" charset="0"/>
                        </a:rPr>
                        <a:t>.</a:t>
                      </a:r>
                      <a:r>
                        <a:rPr lang="en-US" sz="2000" b="1" kern="1200" dirty="0">
                          <a:solidFill>
                            <a:schemeClr val="accent1">
                              <a:lumMod val="50000"/>
                            </a:schemeClr>
                          </a:solidFill>
                          <a:effectLst/>
                          <a:latin typeface="+mn-lt"/>
                          <a:ea typeface="Calibri" panose="020F0502020204030204" pitchFamily="34" charset="0"/>
                          <a:cs typeface="Times New Roman" panose="02020603050405020304" pitchFamily="18" charset="0"/>
                        </a:rPr>
                        <a:t> </a:t>
                      </a:r>
                      <a:r>
                        <a:rPr lang="el-GR" sz="2000" b="1" kern="1200" dirty="0">
                          <a:solidFill>
                            <a:schemeClr val="accent1">
                              <a:lumMod val="50000"/>
                            </a:schemeClr>
                          </a:solidFill>
                          <a:effectLst/>
                          <a:latin typeface="+mn-lt"/>
                          <a:ea typeface="+mn-ea"/>
                          <a:cs typeface="Times New Roman" panose="02020603050405020304" pitchFamily="18" charset="0"/>
                        </a:rPr>
                        <a:t>Ενίσχυση της ολοκληρωμένης και χωρίς αποκλεισμούς κοινωνικής, οικονομικής και περιβαλλοντικής τοπικής ανάπτυξης, του πολιτισμού, της φυσικής κληρονομιάς, του βιώσιμου τουρισμού και της ασφάλειας, σε περιοχές πλην των αστικών περιοχών</a:t>
                      </a:r>
                    </a:p>
                    <a:p>
                      <a:pPr algn="just">
                        <a:lnSpc>
                          <a:spcPct val="100000"/>
                        </a:lnSpc>
                        <a:spcAft>
                          <a:spcPts val="800"/>
                        </a:spcAft>
                      </a:pPr>
                      <a:r>
                        <a:rPr lang="el-GR" sz="2000" dirty="0">
                          <a:solidFill>
                            <a:schemeClr val="accent1">
                              <a:lumMod val="50000"/>
                            </a:schemeClr>
                          </a:solidFill>
                          <a:effectLst/>
                          <a:latin typeface="+mn-lt"/>
                          <a:ea typeface="Calibri" panose="020F0502020204030204" pitchFamily="34" charset="0"/>
                          <a:cs typeface="Times New Roman" panose="02020603050405020304" pitchFamily="18" charset="0"/>
                        </a:rPr>
                        <a:t> </a:t>
                      </a:r>
                    </a:p>
                  </a:txBody>
                  <a:tcPr marL="68580" marR="68580" marT="0" marB="0" anchor="ctr"/>
                </a:tc>
                <a:tc>
                  <a:txBody>
                    <a:bodyPr/>
                    <a:lstStyle/>
                    <a:p>
                      <a:pPr marL="0" indent="0">
                        <a:lnSpc>
                          <a:spcPct val="100000"/>
                        </a:lnSpc>
                        <a:buFont typeface="+mj-lt"/>
                        <a:buNone/>
                      </a:pPr>
                      <a:r>
                        <a:rPr lang="el-GR" sz="2000" b="0" kern="1200" dirty="0">
                          <a:solidFill>
                            <a:schemeClr val="dk1"/>
                          </a:solidFill>
                          <a:effectLst/>
                          <a:latin typeface="+mn-lt"/>
                          <a:ea typeface="+mn-ea"/>
                          <a:cs typeface="+mn-cs"/>
                        </a:rPr>
                        <a:t>Προβλέπονται</a:t>
                      </a:r>
                      <a:r>
                        <a:rPr lang="el-GR" sz="2000" b="1" kern="1200" dirty="0">
                          <a:solidFill>
                            <a:schemeClr val="dk1"/>
                          </a:solidFill>
                          <a:effectLst/>
                          <a:latin typeface="+mn-lt"/>
                          <a:ea typeface="+mn-ea"/>
                          <a:cs typeface="+mn-cs"/>
                        </a:rPr>
                        <a:t> 2 Ολοκληρωμένες Χωρικές Επενδύσεις:</a:t>
                      </a:r>
                    </a:p>
                    <a:p>
                      <a:pPr marL="342900" indent="-342900">
                        <a:lnSpc>
                          <a:spcPct val="100000"/>
                        </a:lnSpc>
                        <a:buFont typeface="+mj-lt"/>
                        <a:buAutoNum type="arabicPeriod"/>
                      </a:pPr>
                      <a:r>
                        <a:rPr lang="el-GR" sz="2000" b="1" kern="1200" dirty="0">
                          <a:solidFill>
                            <a:schemeClr val="dk1"/>
                          </a:solidFill>
                          <a:effectLst/>
                          <a:latin typeface="+mn-lt"/>
                          <a:ea typeface="+mn-ea"/>
                          <a:cs typeface="+mn-cs"/>
                        </a:rPr>
                        <a:t>ΟΧΕ Πολιτιστικής Διαδρομής Εγνατίας Οδού. </a:t>
                      </a:r>
                    </a:p>
                    <a:p>
                      <a:pPr marL="342900" indent="-342900">
                        <a:lnSpc>
                          <a:spcPct val="100000"/>
                        </a:lnSpc>
                        <a:buFont typeface="+mj-lt"/>
                        <a:buAutoNum type="arabicPeriod"/>
                      </a:pPr>
                      <a:r>
                        <a:rPr lang="el-GR" sz="2000" b="1" kern="1200" dirty="0">
                          <a:solidFill>
                            <a:schemeClr val="dk1"/>
                          </a:solidFill>
                          <a:effectLst/>
                          <a:latin typeface="+mn-lt"/>
                          <a:ea typeface="+mn-ea"/>
                          <a:cs typeface="+mn-cs"/>
                        </a:rPr>
                        <a:t>ΟΧΕ απομακρυσμένων και μειονεκτικών περιοχών</a:t>
                      </a:r>
                      <a:r>
                        <a:rPr lang="el-GR" sz="2000" b="0" kern="1200" dirty="0">
                          <a:solidFill>
                            <a:schemeClr val="dk1"/>
                          </a:solidFill>
                          <a:effectLst/>
                          <a:latin typeface="+mn-lt"/>
                          <a:ea typeface="+mn-ea"/>
                          <a:cs typeface="+mn-cs"/>
                        </a:rPr>
                        <a:t>. </a:t>
                      </a:r>
                      <a:endParaRPr lang="en-US" sz="2000" b="0" kern="1200" dirty="0">
                        <a:solidFill>
                          <a:schemeClr val="dk1"/>
                        </a:solidFill>
                        <a:effectLst/>
                        <a:latin typeface="+mn-lt"/>
                        <a:ea typeface="+mn-ea"/>
                        <a:cs typeface="+mn-cs"/>
                      </a:endParaRPr>
                    </a:p>
                    <a:p>
                      <a:pPr>
                        <a:lnSpc>
                          <a:spcPct val="100000"/>
                        </a:lnSpc>
                      </a:pPr>
                      <a:endParaRPr lang="el-GR" sz="2000" kern="1200" dirty="0">
                        <a:solidFill>
                          <a:schemeClr val="dk1"/>
                        </a:solidFill>
                        <a:effectLst/>
                        <a:latin typeface="+mn-lt"/>
                        <a:ea typeface="+mn-ea"/>
                        <a:cs typeface="+mn-cs"/>
                      </a:endParaRPr>
                    </a:p>
                    <a:p>
                      <a:pPr>
                        <a:lnSpc>
                          <a:spcPct val="100000"/>
                        </a:lnSpc>
                      </a:pPr>
                      <a:r>
                        <a:rPr lang="el-GR" sz="2000" kern="1200" dirty="0">
                          <a:solidFill>
                            <a:schemeClr val="dk1"/>
                          </a:solidFill>
                          <a:effectLst/>
                          <a:latin typeface="+mn-lt"/>
                          <a:ea typeface="+mn-ea"/>
                          <a:cs typeface="+mn-cs"/>
                        </a:rPr>
                        <a:t>Ενδεικτικές δράσεις Σχεδίων ΟΧΕ:</a:t>
                      </a:r>
                      <a:endParaRPr lang="en-US" sz="2000" kern="1200" dirty="0">
                        <a:solidFill>
                          <a:schemeClr val="dk1"/>
                        </a:solidFill>
                        <a:effectLst/>
                        <a:latin typeface="+mn-lt"/>
                        <a:ea typeface="+mn-ea"/>
                        <a:cs typeface="+mn-cs"/>
                      </a:endParaRPr>
                    </a:p>
                    <a:p>
                      <a:pPr marL="285750" lvl="0" indent="-285750" algn="just">
                        <a:lnSpc>
                          <a:spcPct val="100000"/>
                        </a:lnSpc>
                        <a:buFont typeface="Arial" panose="020B0604020202020204" pitchFamily="34" charset="0"/>
                        <a:buChar char="•"/>
                      </a:pPr>
                      <a:r>
                        <a:rPr lang="el-GR" sz="2000" kern="1200" dirty="0">
                          <a:solidFill>
                            <a:schemeClr val="dk1"/>
                          </a:solidFill>
                          <a:effectLst/>
                          <a:latin typeface="+mn-lt"/>
                          <a:ea typeface="+mn-ea"/>
                          <a:cs typeface="+mn-cs"/>
                        </a:rPr>
                        <a:t>Προστασία, ανάπτυξη και προβολή της δημόσιας τουριστικής περιουσίας και υπηρεσιών στον τομέα του τουρισμού, συμπεριλαμβανομένης της πολιτιστικής κληρονομίας και των πολιτιστικών υπηρεσιών</a:t>
                      </a:r>
                    </a:p>
                    <a:p>
                      <a:pPr marL="285750" lvl="0" indent="-285750" algn="just">
                        <a:lnSpc>
                          <a:spcPct val="100000"/>
                        </a:lnSpc>
                        <a:buFont typeface="Arial" panose="020B0604020202020204" pitchFamily="34" charset="0"/>
                        <a:buChar char="•"/>
                      </a:pPr>
                      <a:r>
                        <a:rPr lang="el-GR" sz="2000" kern="1200" dirty="0">
                          <a:solidFill>
                            <a:schemeClr val="dk1"/>
                          </a:solidFill>
                          <a:effectLst/>
                          <a:latin typeface="+mn-lt"/>
                          <a:ea typeface="+mn-ea"/>
                          <a:cs typeface="+mn-cs"/>
                        </a:rPr>
                        <a:t>Προστασία, ανάπτυξη και προβολή της φυσικής κληρονομιάς και του οικολογικού τουρισμού τόσο σε περιοχές </a:t>
                      </a:r>
                      <a:r>
                        <a:rPr lang="el-GR" sz="2000" kern="1200" dirty="0" err="1">
                          <a:solidFill>
                            <a:schemeClr val="dk1"/>
                          </a:solidFill>
                          <a:effectLst/>
                          <a:latin typeface="+mn-lt"/>
                          <a:ea typeface="+mn-ea"/>
                          <a:cs typeface="+mn-cs"/>
                        </a:rPr>
                        <a:t>Natura</a:t>
                      </a:r>
                      <a:r>
                        <a:rPr lang="el-GR" sz="2000" kern="1200" dirty="0">
                          <a:solidFill>
                            <a:schemeClr val="dk1"/>
                          </a:solidFill>
                          <a:effectLst/>
                          <a:latin typeface="+mn-lt"/>
                          <a:ea typeface="+mn-ea"/>
                          <a:cs typeface="+mn-cs"/>
                        </a:rPr>
                        <a:t> 2000 όσο και εκτός αυτών.</a:t>
                      </a:r>
                    </a:p>
                    <a:p>
                      <a:pPr marL="285750" lvl="0" indent="-285750" algn="just">
                        <a:lnSpc>
                          <a:spcPct val="100000"/>
                        </a:lnSpc>
                        <a:buFont typeface="Arial" panose="020B0604020202020204" pitchFamily="34" charset="0"/>
                        <a:buChar char="•"/>
                      </a:pPr>
                      <a:r>
                        <a:rPr lang="el-GR" sz="2000" kern="1200" dirty="0">
                          <a:solidFill>
                            <a:schemeClr val="dk1"/>
                          </a:solidFill>
                          <a:effectLst/>
                          <a:latin typeface="+mn-lt"/>
                          <a:ea typeface="+mn-ea"/>
                          <a:cs typeface="+mn-cs"/>
                        </a:rPr>
                        <a:t>Υλική ανάπλαση και ασφάλεια δημόσιων χώρων, συμπεριλαμβανομένης της δημιουργίας / αναβάθμισης ανοικτών δημοτικών χώρων αναψυχής, πρασίνου και χώρων στάθμευσης, της αξιοποίησης αδιαμόρφωτων ή/και εγκαταλελειμμένων δημοτικών χώρων.</a:t>
                      </a:r>
                    </a:p>
                    <a:p>
                      <a:pPr marL="285750" lvl="0" indent="-285750" algn="just">
                        <a:lnSpc>
                          <a:spcPct val="100000"/>
                        </a:lnSpc>
                        <a:buFont typeface="Arial" panose="020B0604020202020204" pitchFamily="34" charset="0"/>
                        <a:buChar char="•"/>
                      </a:pPr>
                      <a:r>
                        <a:rPr lang="el-GR" sz="2000" kern="1200" dirty="0">
                          <a:solidFill>
                            <a:schemeClr val="dk1"/>
                          </a:solidFill>
                          <a:effectLst/>
                          <a:latin typeface="+mn-lt"/>
                          <a:ea typeface="+mn-ea"/>
                          <a:cs typeface="+mn-cs"/>
                        </a:rPr>
                        <a:t>Εφαρμογή νέων τεχνολογιών στην παροχή υπηρεσιών προς τους πολίτες και απλοποίηση της επικοινωνίας δήμου – πολιτών αλλά και ηλεκτρονικές υπηρεσίες και εφαρμογές σε τομείς όπως ο τουρισμός, ο πολιτισμός.</a:t>
                      </a:r>
                    </a:p>
                    <a:p>
                      <a:pPr marL="285750" lvl="0" indent="-285750" algn="just">
                        <a:lnSpc>
                          <a:spcPct val="100000"/>
                        </a:lnSpc>
                        <a:buFont typeface="Arial" panose="020B0604020202020204" pitchFamily="34" charset="0"/>
                        <a:buChar char="•"/>
                      </a:pPr>
                      <a:r>
                        <a:rPr lang="el-GR" sz="2000" kern="1200" dirty="0">
                          <a:solidFill>
                            <a:schemeClr val="dk1"/>
                          </a:solidFill>
                          <a:effectLst/>
                          <a:latin typeface="+mn-lt"/>
                          <a:ea typeface="+mn-ea"/>
                          <a:cs typeface="+mn-cs"/>
                        </a:rPr>
                        <a:t>Βελτίωση της ενεργειακής αποδοτικότητας των δημόσιων κτιρίων και κοινόχρηστων χώρων.</a:t>
                      </a:r>
                    </a:p>
                  </a:txBody>
                  <a:tcPr marL="68580" marR="68580" marT="0" marB="0" anchor="ctr"/>
                </a:tc>
                <a:extLst>
                  <a:ext uri="{0D108BD9-81ED-4DB2-BD59-A6C34878D82A}">
                    <a16:rowId xmlns:a16="http://schemas.microsoft.com/office/drawing/2014/main" val="3319984807"/>
                  </a:ext>
                </a:extLst>
              </a:tr>
            </a:tbl>
          </a:graphicData>
        </a:graphic>
      </p:graphicFrame>
    </p:spTree>
    <p:extLst>
      <p:ext uri="{BB962C8B-B14F-4D97-AF65-F5344CB8AC3E}">
        <p14:creationId xmlns:p14="http://schemas.microsoft.com/office/powerpoint/2010/main" val="2706951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a:xfrm>
            <a:off x="312419" y="50910"/>
            <a:ext cx="4110112" cy="881075"/>
          </a:xfrm>
        </p:spPr>
        <p:txBody>
          <a:bodyPr rtlCol="0">
            <a:normAutofit fontScale="90000"/>
          </a:bodyPr>
          <a:lstStyle/>
          <a:p>
            <a:pPr rtl="0"/>
            <a:r>
              <a:rPr lang="el-GR" sz="2900" u="sng" dirty="0">
                <a:solidFill>
                  <a:schemeClr val="accent5"/>
                </a:solidFill>
              </a:rPr>
              <a:t>Λογική της Παρέμβασης </a:t>
            </a:r>
            <a:br>
              <a:rPr lang="el-GR" sz="2900" u="sng" dirty="0">
                <a:solidFill>
                  <a:schemeClr val="accent5"/>
                </a:solidFill>
              </a:rPr>
            </a:br>
            <a:r>
              <a:rPr lang="el-GR" sz="2900" dirty="0">
                <a:solidFill>
                  <a:schemeClr val="accent5"/>
                </a:solidFill>
              </a:rPr>
              <a:t>Στόχος Πολιτικής 5</a:t>
            </a:r>
          </a:p>
        </p:txBody>
      </p:sp>
      <p:sp>
        <p:nvSpPr>
          <p:cNvPr id="14" name="Θέση περιεχομένου 13"/>
          <p:cNvSpPr>
            <a:spLocks noGrp="1"/>
          </p:cNvSpPr>
          <p:nvPr>
            <p:ph idx="1"/>
          </p:nvPr>
        </p:nvSpPr>
        <p:spPr>
          <a:xfrm>
            <a:off x="3719146" y="197516"/>
            <a:ext cx="8018585" cy="471351"/>
          </a:xfrm>
        </p:spPr>
        <p:txBody>
          <a:bodyPr rtlCol="0">
            <a:normAutofit/>
          </a:bodyPr>
          <a:lstStyle/>
          <a:p>
            <a:pPr marL="45720" indent="0" algn="just" rtl="0">
              <a:buNone/>
            </a:pPr>
            <a:r>
              <a:rPr lang="el-GR" b="1" dirty="0">
                <a:solidFill>
                  <a:schemeClr val="accent1"/>
                </a:solidFill>
              </a:rPr>
              <a:t>Προτεραιότητα 5: Ολοκληρωμένη Χωρική Ανάπτυξη στην Π-ΑΜΘ </a:t>
            </a:r>
          </a:p>
        </p:txBody>
      </p:sp>
      <p:graphicFrame>
        <p:nvGraphicFramePr>
          <p:cNvPr id="2" name="Πίνακας 1">
            <a:extLst>
              <a:ext uri="{FF2B5EF4-FFF2-40B4-BE49-F238E27FC236}">
                <a16:creationId xmlns:a16="http://schemas.microsoft.com/office/drawing/2014/main" id="{078806CE-5082-4274-9A18-B5FBFB090223}"/>
              </a:ext>
            </a:extLst>
          </p:cNvPr>
          <p:cNvGraphicFramePr>
            <a:graphicFrameLocks noGrp="1"/>
          </p:cNvGraphicFramePr>
          <p:nvPr>
            <p:extLst>
              <p:ext uri="{D42A27DB-BD31-4B8C-83A1-F6EECF244321}">
                <p14:modId xmlns:p14="http://schemas.microsoft.com/office/powerpoint/2010/main" val="968788130"/>
              </p:ext>
            </p:extLst>
          </p:nvPr>
        </p:nvGraphicFramePr>
        <p:xfrm>
          <a:off x="312419" y="931985"/>
          <a:ext cx="11425312" cy="5496560"/>
        </p:xfrm>
        <a:graphic>
          <a:graphicData uri="http://schemas.openxmlformats.org/drawingml/2006/table">
            <a:tbl>
              <a:tblPr firstRow="1" firstCol="1" bandRow="1">
                <a:tableStyleId>{B301B821-A1FF-4177-AEE7-76D212191A09}</a:tableStyleId>
              </a:tblPr>
              <a:tblGrid>
                <a:gridCol w="2241720">
                  <a:extLst>
                    <a:ext uri="{9D8B030D-6E8A-4147-A177-3AD203B41FA5}">
                      <a16:colId xmlns:a16="http://schemas.microsoft.com/office/drawing/2014/main" val="945140877"/>
                    </a:ext>
                  </a:extLst>
                </a:gridCol>
                <a:gridCol w="9183592">
                  <a:extLst>
                    <a:ext uri="{9D8B030D-6E8A-4147-A177-3AD203B41FA5}">
                      <a16:colId xmlns:a16="http://schemas.microsoft.com/office/drawing/2014/main" val="2632148565"/>
                    </a:ext>
                  </a:extLst>
                </a:gridCol>
              </a:tblGrid>
              <a:tr h="147419">
                <a:tc>
                  <a:txBody>
                    <a:bodyPr/>
                    <a:lstStyle/>
                    <a:p>
                      <a:pPr algn="ctr">
                        <a:lnSpc>
                          <a:spcPct val="100000"/>
                        </a:lnSpc>
                        <a:spcAft>
                          <a:spcPts val="0"/>
                        </a:spcAft>
                      </a:pPr>
                      <a:r>
                        <a:rPr lang="el-GR" sz="1400" dirty="0">
                          <a:effectLst/>
                        </a:rPr>
                        <a:t>Ειδικοί Στόχοι</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tc>
                  <a:txBody>
                    <a:bodyPr/>
                    <a:lstStyle/>
                    <a:p>
                      <a:pPr marL="226695" algn="ctr">
                        <a:lnSpc>
                          <a:spcPct val="100000"/>
                        </a:lnSpc>
                        <a:spcAft>
                          <a:spcPts val="0"/>
                        </a:spcAft>
                      </a:pPr>
                      <a:r>
                        <a:rPr lang="el-GR" sz="1400" dirty="0">
                          <a:effectLst/>
                        </a:rPr>
                        <a:t> Ενδεικτικές Δράσεις</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5740" marR="65740" marT="0" marB="0" anchor="ctr"/>
                </a:tc>
                <a:extLst>
                  <a:ext uri="{0D108BD9-81ED-4DB2-BD59-A6C34878D82A}">
                    <a16:rowId xmlns:a16="http://schemas.microsoft.com/office/drawing/2014/main" val="1059187394"/>
                  </a:ext>
                </a:extLst>
              </a:tr>
              <a:tr h="5180719">
                <a:tc>
                  <a:txBody>
                    <a:bodyPr/>
                    <a:lstStyle/>
                    <a:p>
                      <a:pPr marL="0" marR="0" lvl="0" indent="0" algn="just" defTabSz="914400" rtl="0" eaLnBrk="1" fontAlgn="auto" latinLnBrk="0" hangingPunct="1">
                        <a:lnSpc>
                          <a:spcPct val="100000"/>
                        </a:lnSpc>
                        <a:spcBef>
                          <a:spcPts val="0"/>
                        </a:spcBef>
                        <a:spcAft>
                          <a:spcPts val="800"/>
                        </a:spcAft>
                        <a:buClrTx/>
                        <a:buSzTx/>
                        <a:buFontTx/>
                        <a:buNone/>
                        <a:tabLst/>
                        <a:defRPr/>
                      </a:pPr>
                      <a:r>
                        <a:rPr lang="el-GR" sz="2000" dirty="0">
                          <a:solidFill>
                            <a:schemeClr val="accent1">
                              <a:lumMod val="50000"/>
                            </a:schemeClr>
                          </a:solidFill>
                          <a:effectLst/>
                          <a:latin typeface="+mn-lt"/>
                          <a:ea typeface="Calibri" panose="020F0502020204030204" pitchFamily="34" charset="0"/>
                          <a:cs typeface="Times New Roman" panose="02020603050405020304" pitchFamily="18" charset="0"/>
                        </a:rPr>
                        <a:t>5i</a:t>
                      </a:r>
                      <a:r>
                        <a:rPr lang="en-US" sz="2000" b="1" kern="1200" dirty="0" err="1">
                          <a:solidFill>
                            <a:schemeClr val="accent1">
                              <a:lumMod val="50000"/>
                            </a:schemeClr>
                          </a:solidFill>
                          <a:effectLst/>
                          <a:latin typeface="+mn-lt"/>
                          <a:ea typeface="Calibri" panose="020F0502020204030204" pitchFamily="34" charset="0"/>
                          <a:cs typeface="Times New Roman" panose="02020603050405020304" pitchFamily="18" charset="0"/>
                        </a:rPr>
                        <a:t>i</a:t>
                      </a:r>
                      <a:r>
                        <a:rPr lang="el-GR" sz="2000" b="1" kern="1200" dirty="0">
                          <a:solidFill>
                            <a:schemeClr val="accent1">
                              <a:lumMod val="50000"/>
                            </a:schemeClr>
                          </a:solidFill>
                          <a:effectLst/>
                          <a:latin typeface="+mn-lt"/>
                          <a:ea typeface="Calibri" panose="020F0502020204030204" pitchFamily="34" charset="0"/>
                          <a:cs typeface="Times New Roman" panose="02020603050405020304" pitchFamily="18" charset="0"/>
                        </a:rPr>
                        <a:t>.</a:t>
                      </a:r>
                      <a:r>
                        <a:rPr lang="en-US" sz="2000" b="1" kern="1200" dirty="0">
                          <a:solidFill>
                            <a:schemeClr val="accent1">
                              <a:lumMod val="50000"/>
                            </a:schemeClr>
                          </a:solidFill>
                          <a:effectLst/>
                          <a:latin typeface="+mn-lt"/>
                          <a:ea typeface="Calibri" panose="020F0502020204030204" pitchFamily="34" charset="0"/>
                          <a:cs typeface="Times New Roman" panose="02020603050405020304" pitchFamily="18" charset="0"/>
                        </a:rPr>
                        <a:t> </a:t>
                      </a:r>
                      <a:r>
                        <a:rPr lang="el-GR" sz="2000" b="1" kern="1200" dirty="0">
                          <a:solidFill>
                            <a:schemeClr val="accent1">
                              <a:lumMod val="50000"/>
                            </a:schemeClr>
                          </a:solidFill>
                          <a:effectLst/>
                          <a:latin typeface="+mn-lt"/>
                          <a:ea typeface="+mn-ea"/>
                          <a:cs typeface="Times New Roman" panose="02020603050405020304" pitchFamily="18" charset="0"/>
                        </a:rPr>
                        <a:t>Ενίσχυση της ολοκληρωμένης και χωρίς αποκλεισμούς κοινωνικής, οικονομικής και περιβαλλοντικής τοπικής ανάπτυξης, του πολιτισμού, της φυσικής κληρονομιάς, του βιώσιμου τουρισμού και της ασφάλειας, σε περιοχές πλην των αστικών περιοχών</a:t>
                      </a:r>
                    </a:p>
                    <a:p>
                      <a:pPr algn="just">
                        <a:lnSpc>
                          <a:spcPct val="100000"/>
                        </a:lnSpc>
                        <a:spcAft>
                          <a:spcPts val="800"/>
                        </a:spcAft>
                      </a:pPr>
                      <a:r>
                        <a:rPr lang="el-GR" sz="2000" dirty="0">
                          <a:solidFill>
                            <a:schemeClr val="accent1">
                              <a:lumMod val="50000"/>
                            </a:schemeClr>
                          </a:solidFill>
                          <a:effectLst/>
                          <a:latin typeface="+mn-lt"/>
                          <a:ea typeface="Calibri" panose="020F0502020204030204" pitchFamily="34" charset="0"/>
                          <a:cs typeface="Times New Roman" panose="02020603050405020304" pitchFamily="18" charset="0"/>
                        </a:rPr>
                        <a:t> </a:t>
                      </a:r>
                    </a:p>
                  </a:txBody>
                  <a:tcPr marL="68580" marR="68580" marT="0" marB="0" anchor="ctr"/>
                </a:tc>
                <a:tc>
                  <a:txBody>
                    <a:bodyPr/>
                    <a:lstStyle/>
                    <a:p>
                      <a:pPr marL="0" indent="0">
                        <a:lnSpc>
                          <a:spcPct val="100000"/>
                        </a:lnSpc>
                        <a:buFont typeface="+mj-lt"/>
                        <a:buNone/>
                      </a:pPr>
                      <a:r>
                        <a:rPr lang="el-GR" sz="2000" b="0" kern="1200" dirty="0">
                          <a:solidFill>
                            <a:schemeClr val="dk1"/>
                          </a:solidFill>
                          <a:effectLst/>
                          <a:latin typeface="+mn-lt"/>
                          <a:ea typeface="+mn-ea"/>
                          <a:cs typeface="+mn-cs"/>
                        </a:rPr>
                        <a:t>Προβλέπονται</a:t>
                      </a:r>
                      <a:r>
                        <a:rPr lang="el-GR" sz="2000" b="1" kern="1200" dirty="0">
                          <a:solidFill>
                            <a:schemeClr val="dk1"/>
                          </a:solidFill>
                          <a:effectLst/>
                          <a:latin typeface="+mn-lt"/>
                          <a:ea typeface="+mn-ea"/>
                          <a:cs typeface="+mn-cs"/>
                        </a:rPr>
                        <a:t> 2 Ολοκληρωμένες Χωρικές Επενδύσεις:</a:t>
                      </a:r>
                    </a:p>
                    <a:p>
                      <a:pPr marL="342900" indent="-342900">
                        <a:lnSpc>
                          <a:spcPct val="100000"/>
                        </a:lnSpc>
                        <a:buFont typeface="+mj-lt"/>
                        <a:buAutoNum type="arabicPeriod"/>
                      </a:pPr>
                      <a:r>
                        <a:rPr lang="el-GR" sz="2000" b="1" kern="1200" dirty="0">
                          <a:solidFill>
                            <a:schemeClr val="dk1"/>
                          </a:solidFill>
                          <a:effectLst/>
                          <a:latin typeface="+mn-lt"/>
                          <a:ea typeface="+mn-ea"/>
                          <a:cs typeface="+mn-cs"/>
                        </a:rPr>
                        <a:t>ΟΧΕ Πολιτιστικής Διαδρομής Εγνατίας Οδού. </a:t>
                      </a:r>
                    </a:p>
                    <a:p>
                      <a:pPr marL="342900" indent="-342900">
                        <a:lnSpc>
                          <a:spcPct val="100000"/>
                        </a:lnSpc>
                        <a:buFont typeface="+mj-lt"/>
                        <a:buAutoNum type="arabicPeriod"/>
                      </a:pPr>
                      <a:r>
                        <a:rPr lang="el-GR" sz="2000" b="1" kern="1200" dirty="0">
                          <a:solidFill>
                            <a:schemeClr val="dk1"/>
                          </a:solidFill>
                          <a:effectLst/>
                          <a:latin typeface="+mn-lt"/>
                          <a:ea typeface="+mn-ea"/>
                          <a:cs typeface="+mn-cs"/>
                        </a:rPr>
                        <a:t>ΟΧΕ απομακρυσμένων και μειονεκτικών περιοχών</a:t>
                      </a:r>
                      <a:r>
                        <a:rPr lang="el-GR" sz="2000" b="0" kern="1200" dirty="0">
                          <a:solidFill>
                            <a:schemeClr val="dk1"/>
                          </a:solidFill>
                          <a:effectLst/>
                          <a:latin typeface="+mn-lt"/>
                          <a:ea typeface="+mn-ea"/>
                          <a:cs typeface="+mn-cs"/>
                        </a:rPr>
                        <a:t>. </a:t>
                      </a:r>
                      <a:endParaRPr lang="en-US" sz="2000" b="0" kern="1200" dirty="0">
                        <a:solidFill>
                          <a:schemeClr val="dk1"/>
                        </a:solidFill>
                        <a:effectLst/>
                        <a:latin typeface="+mn-lt"/>
                        <a:ea typeface="+mn-ea"/>
                        <a:cs typeface="+mn-cs"/>
                      </a:endParaRPr>
                    </a:p>
                    <a:p>
                      <a:pPr>
                        <a:lnSpc>
                          <a:spcPct val="100000"/>
                        </a:lnSpc>
                      </a:pPr>
                      <a:endParaRPr lang="el-GR" sz="2000" kern="1200" dirty="0">
                        <a:solidFill>
                          <a:schemeClr val="dk1"/>
                        </a:solidFill>
                        <a:effectLst/>
                        <a:latin typeface="+mn-lt"/>
                        <a:ea typeface="+mn-ea"/>
                        <a:cs typeface="+mn-cs"/>
                      </a:endParaRPr>
                    </a:p>
                    <a:p>
                      <a:pPr>
                        <a:lnSpc>
                          <a:spcPct val="100000"/>
                        </a:lnSpc>
                      </a:pPr>
                      <a:r>
                        <a:rPr lang="el-GR" sz="2000" kern="1200" dirty="0">
                          <a:solidFill>
                            <a:schemeClr val="dk1"/>
                          </a:solidFill>
                          <a:effectLst/>
                          <a:latin typeface="+mn-lt"/>
                          <a:ea typeface="+mn-ea"/>
                          <a:cs typeface="+mn-cs"/>
                        </a:rPr>
                        <a:t>Ενδεικτικές δράσεις Σχεδίων ΟΧΕ:</a:t>
                      </a:r>
                      <a:endParaRPr lang="en-US" sz="2000" kern="1200" dirty="0">
                        <a:solidFill>
                          <a:schemeClr val="dk1"/>
                        </a:solidFill>
                        <a:effectLst/>
                        <a:latin typeface="+mn-lt"/>
                        <a:ea typeface="+mn-ea"/>
                        <a:cs typeface="+mn-cs"/>
                      </a:endParaRPr>
                    </a:p>
                    <a:p>
                      <a:pPr marL="285750" lvl="0" indent="-285750" algn="just">
                        <a:lnSpc>
                          <a:spcPct val="100000"/>
                        </a:lnSpc>
                        <a:buFont typeface="Arial" panose="020B0604020202020204" pitchFamily="34" charset="0"/>
                        <a:buChar char="•"/>
                      </a:pPr>
                      <a:r>
                        <a:rPr lang="el-GR" sz="2000" kern="1200" dirty="0">
                          <a:solidFill>
                            <a:schemeClr val="dk1"/>
                          </a:solidFill>
                          <a:effectLst/>
                          <a:latin typeface="+mn-lt"/>
                          <a:ea typeface="+mn-ea"/>
                          <a:cs typeface="+mn-cs"/>
                        </a:rPr>
                        <a:t>Συστήματα για την πρόληψη φυσικών κινδύνων συμπεριλαμβανομένης της αντιπλημμυρικής προστασίας και της διευθέτησης ρεμάτων.</a:t>
                      </a:r>
                    </a:p>
                    <a:p>
                      <a:pPr marL="285750" lvl="0" indent="-285750" algn="just">
                        <a:lnSpc>
                          <a:spcPct val="100000"/>
                        </a:lnSpc>
                        <a:buFont typeface="Arial" panose="020B0604020202020204" pitchFamily="34" charset="0"/>
                        <a:buChar char="•"/>
                      </a:pPr>
                      <a:r>
                        <a:rPr lang="el-GR" sz="2000" kern="1200" dirty="0">
                          <a:solidFill>
                            <a:schemeClr val="dk1"/>
                          </a:solidFill>
                          <a:effectLst/>
                          <a:latin typeface="+mn-lt"/>
                          <a:ea typeface="+mn-ea"/>
                          <a:cs typeface="+mn-cs"/>
                        </a:rPr>
                        <a:t>Βελτίωσης της ποιότητας και της ποσότητας ύδατος.</a:t>
                      </a:r>
                    </a:p>
                    <a:p>
                      <a:pPr marL="285750" lvl="0" indent="-285750" algn="just">
                        <a:lnSpc>
                          <a:spcPct val="100000"/>
                        </a:lnSpc>
                        <a:buFont typeface="Arial" panose="020B0604020202020204" pitchFamily="34" charset="0"/>
                        <a:buChar char="•"/>
                      </a:pPr>
                      <a:r>
                        <a:rPr lang="el-GR" sz="2000" kern="1200" dirty="0">
                          <a:solidFill>
                            <a:schemeClr val="dk1"/>
                          </a:solidFill>
                          <a:effectLst/>
                          <a:latin typeface="+mn-lt"/>
                          <a:ea typeface="+mn-ea"/>
                          <a:cs typeface="+mn-cs"/>
                        </a:rPr>
                        <a:t>Ανακατασκευές και εκσυγχρονισμοί οδών (εθνικών, περιφερειακών ή τοπικών οδών).</a:t>
                      </a:r>
                    </a:p>
                    <a:p>
                      <a:pPr marL="285750" lvl="0" indent="-285750" algn="just">
                        <a:lnSpc>
                          <a:spcPct val="100000"/>
                        </a:lnSpc>
                        <a:buFont typeface="Arial" panose="020B0604020202020204" pitchFamily="34" charset="0"/>
                        <a:buChar char="•"/>
                      </a:pPr>
                      <a:r>
                        <a:rPr lang="el-GR" sz="2000" kern="1200" dirty="0">
                          <a:solidFill>
                            <a:schemeClr val="dk1"/>
                          </a:solidFill>
                          <a:effectLst/>
                          <a:latin typeface="+mn-lt"/>
                          <a:ea typeface="+mn-ea"/>
                          <a:cs typeface="+mn-cs"/>
                        </a:rPr>
                        <a:t>Κοινωνικές υποδομές που συμβάλλουν στην κοινωνική ένταξη στην κοινότητα.</a:t>
                      </a:r>
                    </a:p>
                    <a:p>
                      <a:pPr marL="285750" lvl="0" indent="-285750" algn="just">
                        <a:lnSpc>
                          <a:spcPct val="100000"/>
                        </a:lnSpc>
                        <a:buFont typeface="Arial" panose="020B0604020202020204" pitchFamily="34" charset="0"/>
                        <a:buChar char="•"/>
                      </a:pPr>
                      <a:r>
                        <a:rPr lang="el-GR" sz="2000" kern="1200" dirty="0">
                          <a:solidFill>
                            <a:schemeClr val="dk1"/>
                          </a:solidFill>
                          <a:effectLst/>
                          <a:latin typeface="+mn-lt"/>
                          <a:ea typeface="+mn-ea"/>
                          <a:cs typeface="+mn-cs"/>
                        </a:rPr>
                        <a:t>Κινητά στοιχεία στον τομέα της υγείας.</a:t>
                      </a:r>
                    </a:p>
                    <a:p>
                      <a:pPr marL="285750" lvl="0" indent="-285750" algn="just">
                        <a:lnSpc>
                          <a:spcPct val="100000"/>
                        </a:lnSpc>
                        <a:buFont typeface="Arial" panose="020B0604020202020204" pitchFamily="34" charset="0"/>
                        <a:buChar char="•"/>
                      </a:pPr>
                      <a:r>
                        <a:rPr lang="el-GR" sz="2000" kern="1200" dirty="0">
                          <a:solidFill>
                            <a:schemeClr val="dk1"/>
                          </a:solidFill>
                          <a:effectLst/>
                          <a:latin typeface="+mn-lt"/>
                          <a:ea typeface="+mn-ea"/>
                          <a:cs typeface="+mn-cs"/>
                        </a:rPr>
                        <a:t>Κατασκευή, αναβάθμιση υποδομών ασφάλειας πεζών, συμπεριλαμβανομένων των πεζοδρομήσεων και των πεζογεφυρών.</a:t>
                      </a:r>
                    </a:p>
                    <a:p>
                      <a:pPr marL="285750" lvl="0" indent="-285750" algn="just">
                        <a:lnSpc>
                          <a:spcPct val="100000"/>
                        </a:lnSpc>
                        <a:buFont typeface="Arial" panose="020B0604020202020204" pitchFamily="34" charset="0"/>
                        <a:buChar char="•"/>
                      </a:pPr>
                      <a:r>
                        <a:rPr lang="el-GR" sz="2000" kern="1200" dirty="0">
                          <a:solidFill>
                            <a:schemeClr val="dk1"/>
                          </a:solidFill>
                          <a:effectLst/>
                          <a:latin typeface="+mn-lt"/>
                          <a:ea typeface="+mn-ea"/>
                          <a:cs typeface="+mn-cs"/>
                        </a:rPr>
                        <a:t>Κατασκευή, αναβάθμιση υποδομών πρόσβασης-ασφάλειας-εξυπηρέτησης </a:t>
                      </a:r>
                      <a:r>
                        <a:rPr lang="el-GR" sz="2000" kern="1200" dirty="0" err="1">
                          <a:solidFill>
                            <a:schemeClr val="dk1"/>
                          </a:solidFill>
                          <a:effectLst/>
                          <a:latin typeface="+mn-lt"/>
                          <a:ea typeface="+mn-ea"/>
                          <a:cs typeface="+mn-cs"/>
                        </a:rPr>
                        <a:t>ΑμεΑ</a:t>
                      </a:r>
                      <a:r>
                        <a:rPr lang="el-GR" sz="2000" kern="1200" dirty="0">
                          <a:solidFill>
                            <a:schemeClr val="dk1"/>
                          </a:solidFill>
                          <a:effectLst/>
                          <a:latin typeface="+mn-lt"/>
                          <a:ea typeface="+mn-ea"/>
                          <a:cs typeface="+mn-cs"/>
                        </a:rPr>
                        <a:t>.</a:t>
                      </a:r>
                    </a:p>
                    <a:p>
                      <a:pPr marL="285750" lvl="0" indent="-285750" algn="just">
                        <a:lnSpc>
                          <a:spcPct val="100000"/>
                        </a:lnSpc>
                        <a:buFont typeface="Arial" panose="020B0604020202020204" pitchFamily="34" charset="0"/>
                        <a:buChar char="•"/>
                      </a:pPr>
                      <a:r>
                        <a:rPr lang="el-GR" sz="2000" kern="1200" dirty="0">
                          <a:solidFill>
                            <a:schemeClr val="dk1"/>
                          </a:solidFill>
                          <a:effectLst/>
                          <a:latin typeface="+mn-lt"/>
                          <a:ea typeface="+mn-ea"/>
                          <a:cs typeface="+mn-cs"/>
                        </a:rPr>
                        <a:t>Κατασκευή / Επέκταση / Αναβάθμιση ποδηλατοδρόμων.</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l-GR" sz="2400" b="1" i="0" u="none" strike="noStrike" kern="1200" cap="none" spc="0" normalizeH="0" baseline="0" noProof="0" dirty="0">
                          <a:ln>
                            <a:noFill/>
                          </a:ln>
                          <a:solidFill>
                            <a:srgbClr val="800000">
                              <a:lumMod val="50000"/>
                            </a:srgbClr>
                          </a:solidFill>
                          <a:effectLst/>
                          <a:uLnTx/>
                          <a:uFillTx/>
                          <a:latin typeface="+mn-lt"/>
                          <a:ea typeface="+mn-ea"/>
                          <a:cs typeface="+mn-cs"/>
                        </a:rPr>
                        <a:t>Δημόσια Δαπάνη 42.394.058 </a:t>
                      </a:r>
                      <a:r>
                        <a:rPr kumimoji="0" lang="el-GR" sz="2400" b="1" i="0" u="none" strike="noStrike" kern="1200" cap="none" spc="0" normalizeH="0" baseline="0" noProof="0" dirty="0">
                          <a:ln>
                            <a:noFill/>
                          </a:ln>
                          <a:solidFill>
                            <a:prstClr val="black"/>
                          </a:solidFill>
                          <a:effectLst/>
                          <a:uLnTx/>
                          <a:uFillTx/>
                          <a:latin typeface="+mn-lt"/>
                          <a:ea typeface="+mn-ea"/>
                          <a:cs typeface="+mn-cs"/>
                        </a:rPr>
                        <a:t>€</a:t>
                      </a:r>
                      <a:endParaRPr lang="el-GR" sz="2000" kern="1200" dirty="0">
                        <a:solidFill>
                          <a:schemeClr val="dk1"/>
                        </a:solidFill>
                        <a:effectLst/>
                        <a:latin typeface="+mn-lt"/>
                        <a:ea typeface="+mn-ea"/>
                        <a:cs typeface="+mn-cs"/>
                      </a:endParaRPr>
                    </a:p>
                  </a:txBody>
                  <a:tcPr marL="68580" marR="68580" marT="0" marB="0" anchor="ctr"/>
                </a:tc>
                <a:extLst>
                  <a:ext uri="{0D108BD9-81ED-4DB2-BD59-A6C34878D82A}">
                    <a16:rowId xmlns:a16="http://schemas.microsoft.com/office/drawing/2014/main" val="3319984807"/>
                  </a:ext>
                </a:extLst>
              </a:tr>
            </a:tbl>
          </a:graphicData>
        </a:graphic>
      </p:graphicFrame>
    </p:spTree>
    <p:extLst>
      <p:ext uri="{BB962C8B-B14F-4D97-AF65-F5344CB8AC3E}">
        <p14:creationId xmlns:p14="http://schemas.microsoft.com/office/powerpoint/2010/main" val="2960440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Τίτλος 12">
            <a:extLst>
              <a:ext uri="{FF2B5EF4-FFF2-40B4-BE49-F238E27FC236}">
                <a16:creationId xmlns:a16="http://schemas.microsoft.com/office/drawing/2014/main" id="{B2E2621C-481C-4C5B-BA2B-716EAF4A2805}"/>
              </a:ext>
            </a:extLst>
          </p:cNvPr>
          <p:cNvSpPr>
            <a:spLocks noGrp="1"/>
          </p:cNvSpPr>
          <p:nvPr>
            <p:ph type="title"/>
          </p:nvPr>
        </p:nvSpPr>
        <p:spPr>
          <a:xfrm>
            <a:off x="1282169" y="225304"/>
            <a:ext cx="9509125" cy="878498"/>
          </a:xfrm>
        </p:spPr>
        <p:txBody>
          <a:bodyPr rtlCol="0">
            <a:normAutofit fontScale="90000"/>
          </a:bodyPr>
          <a:lstStyle/>
          <a:p>
            <a:pPr algn="ctr" rtl="0"/>
            <a:r>
              <a:rPr lang="el-GR" dirty="0">
                <a:solidFill>
                  <a:schemeClr val="accent5"/>
                </a:solidFill>
              </a:rPr>
              <a:t>Αποτύπωση Συνολικής Δημόσιας Δαπάνης Προγράμματος «Π-ΑΜΘ 2021-2027» ανά Ειδικό Στόχο και Προτεραιότητα</a:t>
            </a:r>
          </a:p>
        </p:txBody>
      </p:sp>
      <p:graphicFrame>
        <p:nvGraphicFramePr>
          <p:cNvPr id="4" name="Γράφημα 3">
            <a:extLst>
              <a:ext uri="{FF2B5EF4-FFF2-40B4-BE49-F238E27FC236}">
                <a16:creationId xmlns:a16="http://schemas.microsoft.com/office/drawing/2014/main" id="{530D124B-36B8-4161-9BAB-0A977F22F7CC}"/>
              </a:ext>
            </a:extLst>
          </p:cNvPr>
          <p:cNvGraphicFramePr>
            <a:graphicFrameLocks/>
          </p:cNvGraphicFramePr>
          <p:nvPr/>
        </p:nvGraphicFramePr>
        <p:xfrm>
          <a:off x="3167062" y="1619250"/>
          <a:ext cx="5857876" cy="36195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Γράφημα 4">
            <a:extLst>
              <a:ext uri="{FF2B5EF4-FFF2-40B4-BE49-F238E27FC236}">
                <a16:creationId xmlns:a16="http://schemas.microsoft.com/office/drawing/2014/main" id="{530D124B-36B8-4161-9BAB-0A977F22F7CC}"/>
              </a:ext>
            </a:extLst>
          </p:cNvPr>
          <p:cNvGraphicFramePr>
            <a:graphicFrameLocks/>
          </p:cNvGraphicFramePr>
          <p:nvPr>
            <p:extLst>
              <p:ext uri="{D42A27DB-BD31-4B8C-83A1-F6EECF244321}">
                <p14:modId xmlns:p14="http://schemas.microsoft.com/office/powerpoint/2010/main" val="2742682137"/>
              </p:ext>
            </p:extLst>
          </p:nvPr>
        </p:nvGraphicFramePr>
        <p:xfrm>
          <a:off x="482599" y="1103803"/>
          <a:ext cx="11108267" cy="528747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98125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2">
            <a:extLst>
              <a:ext uri="{FF2B5EF4-FFF2-40B4-BE49-F238E27FC236}">
                <a16:creationId xmlns:a16="http://schemas.microsoft.com/office/drawing/2014/main" id="{CD5378D3-2904-4BC3-B577-301266D41B54}"/>
              </a:ext>
            </a:extLst>
          </p:cNvPr>
          <p:cNvSpPr>
            <a:spLocks noGrp="1"/>
          </p:cNvSpPr>
          <p:nvPr>
            <p:ph type="title"/>
          </p:nvPr>
        </p:nvSpPr>
        <p:spPr>
          <a:xfrm>
            <a:off x="1435022" y="165256"/>
            <a:ext cx="9509760" cy="791477"/>
          </a:xfrm>
        </p:spPr>
        <p:txBody>
          <a:bodyPr rtlCol="0">
            <a:normAutofit fontScale="90000"/>
          </a:bodyPr>
          <a:lstStyle/>
          <a:p>
            <a:pPr algn="ctr" rtl="0"/>
            <a:r>
              <a:rPr lang="el-GR" dirty="0">
                <a:solidFill>
                  <a:schemeClr val="accent5"/>
                </a:solidFill>
              </a:rPr>
              <a:t>Αποτύπωση Συνολικής Δημόσιας Δαπάνης Προγράμματος ΑΜΘ 2021-2027 ανά Ειδικό Στόχο και Προτεραιότητα</a:t>
            </a:r>
          </a:p>
        </p:txBody>
      </p:sp>
      <p:graphicFrame>
        <p:nvGraphicFramePr>
          <p:cNvPr id="7" name="Γράφημα 6">
            <a:extLst>
              <a:ext uri="{FF2B5EF4-FFF2-40B4-BE49-F238E27FC236}">
                <a16:creationId xmlns:a16="http://schemas.microsoft.com/office/drawing/2014/main" id="{61DFD081-5B52-44B5-A013-2123F54A4A3E}"/>
              </a:ext>
            </a:extLst>
          </p:cNvPr>
          <p:cNvGraphicFramePr>
            <a:graphicFrameLocks/>
          </p:cNvGraphicFramePr>
          <p:nvPr>
            <p:extLst>
              <p:ext uri="{D42A27DB-BD31-4B8C-83A1-F6EECF244321}">
                <p14:modId xmlns:p14="http://schemas.microsoft.com/office/powerpoint/2010/main" val="3395120719"/>
              </p:ext>
            </p:extLst>
          </p:nvPr>
        </p:nvGraphicFramePr>
        <p:xfrm>
          <a:off x="160867" y="956733"/>
          <a:ext cx="11887200" cy="552026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409245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77AE151-5EA3-4423-9FCE-2887A7FA0394}"/>
              </a:ext>
            </a:extLst>
          </p:cNvPr>
          <p:cNvSpPr>
            <a:spLocks noGrp="1"/>
          </p:cNvSpPr>
          <p:nvPr>
            <p:ph type="title"/>
          </p:nvPr>
        </p:nvSpPr>
        <p:spPr>
          <a:xfrm>
            <a:off x="1341120" y="467360"/>
            <a:ext cx="9509760" cy="728394"/>
          </a:xfrm>
        </p:spPr>
        <p:txBody>
          <a:bodyPr>
            <a:normAutofit fontScale="90000"/>
          </a:bodyPr>
          <a:lstStyle/>
          <a:p>
            <a:r>
              <a:rPr lang="el-GR" dirty="0">
                <a:solidFill>
                  <a:schemeClr val="accent5"/>
                </a:solidFill>
              </a:rPr>
              <a:t>Συνέργειες με Τομεακά Προγράμματα</a:t>
            </a:r>
            <a:br>
              <a:rPr lang="el-GR" dirty="0"/>
            </a:br>
            <a:endParaRPr lang="el-GR" dirty="0"/>
          </a:p>
        </p:txBody>
      </p:sp>
      <p:sp>
        <p:nvSpPr>
          <p:cNvPr id="3" name="Θέση περιεχομένου 2">
            <a:extLst>
              <a:ext uri="{FF2B5EF4-FFF2-40B4-BE49-F238E27FC236}">
                <a16:creationId xmlns:a16="http://schemas.microsoft.com/office/drawing/2014/main" id="{CFA2D73E-F6CD-4ADF-BF0C-25103D3D2F96}"/>
              </a:ext>
            </a:extLst>
          </p:cNvPr>
          <p:cNvSpPr>
            <a:spLocks noGrp="1"/>
          </p:cNvSpPr>
          <p:nvPr>
            <p:ph idx="1"/>
          </p:nvPr>
        </p:nvSpPr>
        <p:spPr>
          <a:xfrm>
            <a:off x="364067" y="831557"/>
            <a:ext cx="11446933" cy="5648374"/>
          </a:xfrm>
        </p:spPr>
        <p:txBody>
          <a:bodyPr>
            <a:noAutofit/>
          </a:bodyPr>
          <a:lstStyle/>
          <a:p>
            <a:pPr marL="45720" indent="0">
              <a:lnSpc>
                <a:spcPct val="100000"/>
              </a:lnSpc>
              <a:spcBef>
                <a:spcPts val="0"/>
              </a:spcBef>
              <a:buNone/>
            </a:pPr>
            <a:r>
              <a:rPr lang="el-GR" sz="2400" dirty="0">
                <a:solidFill>
                  <a:schemeClr val="accent1"/>
                </a:solidFill>
              </a:rPr>
              <a:t>Το Πρόγραμμα της Π-ΑΜΘ παρουσιάζει εν δυνάμει υψηλή συμπληρωματικότητα με τα κάτωθι Προγράμματα της Προγραμματικής Περιόδου 2021-2027: </a:t>
            </a:r>
          </a:p>
          <a:p>
            <a:pPr>
              <a:lnSpc>
                <a:spcPct val="100000"/>
              </a:lnSpc>
              <a:spcBef>
                <a:spcPts val="0"/>
              </a:spcBef>
              <a:buClr>
                <a:schemeClr val="accent1"/>
              </a:buClr>
              <a:buSzPct val="81000"/>
              <a:buFont typeface="Wingdings" panose="05000000000000000000" pitchFamily="2" charset="2"/>
              <a:buChar char="ü"/>
              <a:tabLst>
                <a:tab pos="266700" algn="l"/>
              </a:tabLst>
            </a:pPr>
            <a:r>
              <a:rPr lang="el-GR" sz="2400" dirty="0">
                <a:solidFill>
                  <a:schemeClr val="bg1"/>
                </a:solidFill>
              </a:rPr>
              <a:t>Πρόγραμμα «Ανταγωνιστικότητα, Επιχειρηματικότητα, Καινοτομία-</a:t>
            </a:r>
            <a:r>
              <a:rPr lang="en-US" sz="2400" dirty="0">
                <a:solidFill>
                  <a:schemeClr val="bg1"/>
                </a:solidFill>
              </a:rPr>
              <a:t>E</a:t>
            </a:r>
            <a:r>
              <a:rPr lang="el-GR" sz="2400" dirty="0" err="1">
                <a:solidFill>
                  <a:schemeClr val="bg1"/>
                </a:solidFill>
              </a:rPr>
              <a:t>ΠΑνΕΚ</a:t>
            </a:r>
            <a:r>
              <a:rPr lang="el-GR" sz="2400" dirty="0">
                <a:solidFill>
                  <a:schemeClr val="bg1"/>
                </a:solidFill>
              </a:rPr>
              <a:t>» </a:t>
            </a:r>
          </a:p>
          <a:p>
            <a:pPr>
              <a:lnSpc>
                <a:spcPct val="100000"/>
              </a:lnSpc>
              <a:spcBef>
                <a:spcPts val="0"/>
              </a:spcBef>
              <a:buClr>
                <a:schemeClr val="accent1"/>
              </a:buClr>
              <a:buSzPct val="81000"/>
              <a:buFont typeface="Wingdings" panose="05000000000000000000" pitchFamily="2" charset="2"/>
              <a:buChar char="ü"/>
            </a:pPr>
            <a:r>
              <a:rPr lang="el-GR" sz="2400" dirty="0">
                <a:solidFill>
                  <a:schemeClr val="bg1"/>
                </a:solidFill>
              </a:rPr>
              <a:t>Πρόγραμμα «Ψηφιακός Μετασχηματισμός»</a:t>
            </a:r>
          </a:p>
          <a:p>
            <a:pPr>
              <a:lnSpc>
                <a:spcPct val="100000"/>
              </a:lnSpc>
              <a:spcBef>
                <a:spcPts val="0"/>
              </a:spcBef>
              <a:buClr>
                <a:schemeClr val="accent1"/>
              </a:buClr>
              <a:buSzPct val="81000"/>
              <a:buFont typeface="Wingdings" panose="05000000000000000000" pitchFamily="2" charset="2"/>
              <a:buChar char="ü"/>
            </a:pPr>
            <a:r>
              <a:rPr lang="el-GR" sz="2400" dirty="0">
                <a:solidFill>
                  <a:schemeClr val="bg1"/>
                </a:solidFill>
              </a:rPr>
              <a:t>Πρόγραμμα «Περιβάλλον-Ενέργεια-Κλιματική Αλλαγή»</a:t>
            </a:r>
          </a:p>
          <a:p>
            <a:pPr>
              <a:lnSpc>
                <a:spcPct val="100000"/>
              </a:lnSpc>
              <a:spcBef>
                <a:spcPts val="0"/>
              </a:spcBef>
              <a:buClr>
                <a:schemeClr val="accent1"/>
              </a:buClr>
              <a:buSzPct val="81000"/>
              <a:buFont typeface="Wingdings" panose="05000000000000000000" pitchFamily="2" charset="2"/>
              <a:buChar char="ü"/>
            </a:pPr>
            <a:r>
              <a:rPr lang="el-GR" sz="2400" dirty="0">
                <a:solidFill>
                  <a:schemeClr val="bg1"/>
                </a:solidFill>
              </a:rPr>
              <a:t>Πρόγραμμα «Υποδομών - Μεταφορών» </a:t>
            </a:r>
          </a:p>
          <a:p>
            <a:pPr>
              <a:lnSpc>
                <a:spcPct val="100000"/>
              </a:lnSpc>
              <a:spcBef>
                <a:spcPts val="0"/>
              </a:spcBef>
              <a:buClr>
                <a:schemeClr val="accent1"/>
              </a:buClr>
              <a:buSzPct val="81000"/>
              <a:buFont typeface="Wingdings" panose="05000000000000000000" pitchFamily="2" charset="2"/>
              <a:buChar char="ü"/>
            </a:pPr>
            <a:r>
              <a:rPr lang="el-GR" sz="2400" dirty="0">
                <a:solidFill>
                  <a:schemeClr val="bg1"/>
                </a:solidFill>
              </a:rPr>
              <a:t>Πρόγραμμα «Πολιτική Προστασία»</a:t>
            </a:r>
          </a:p>
          <a:p>
            <a:pPr>
              <a:lnSpc>
                <a:spcPct val="100000"/>
              </a:lnSpc>
              <a:spcBef>
                <a:spcPts val="0"/>
              </a:spcBef>
              <a:buClr>
                <a:schemeClr val="accent1"/>
              </a:buClr>
              <a:buSzPct val="81000"/>
              <a:buFont typeface="Wingdings" panose="05000000000000000000" pitchFamily="2" charset="2"/>
              <a:buChar char="ü"/>
            </a:pPr>
            <a:r>
              <a:rPr lang="el-GR" sz="2400" dirty="0">
                <a:solidFill>
                  <a:schemeClr val="bg1"/>
                </a:solidFill>
              </a:rPr>
              <a:t>Πρόγραμμα «Ανάπτυξη Ανθρώπινου Δυναμικού, Εκπαίδευση και Δια Βίου Μάθηση»</a:t>
            </a:r>
          </a:p>
          <a:p>
            <a:pPr>
              <a:lnSpc>
                <a:spcPct val="100000"/>
              </a:lnSpc>
              <a:spcBef>
                <a:spcPts val="0"/>
              </a:spcBef>
              <a:buClr>
                <a:schemeClr val="accent1"/>
              </a:buClr>
              <a:buSzPct val="81000"/>
              <a:buFont typeface="Wingdings" panose="05000000000000000000" pitchFamily="2" charset="2"/>
              <a:buChar char="ü"/>
            </a:pPr>
            <a:r>
              <a:rPr lang="el-GR" sz="2400" dirty="0">
                <a:solidFill>
                  <a:schemeClr val="bg1"/>
                </a:solidFill>
              </a:rPr>
              <a:t>Πρόγραμμα Αγροτικής Ανάπτυξης</a:t>
            </a:r>
          </a:p>
          <a:p>
            <a:pPr>
              <a:lnSpc>
                <a:spcPct val="100000"/>
              </a:lnSpc>
              <a:spcBef>
                <a:spcPts val="0"/>
              </a:spcBef>
              <a:buClr>
                <a:schemeClr val="accent1"/>
              </a:buClr>
              <a:buSzPct val="81000"/>
              <a:buFont typeface="Wingdings" panose="05000000000000000000" pitchFamily="2" charset="2"/>
              <a:buChar char="ü"/>
            </a:pPr>
            <a:r>
              <a:rPr lang="el-GR" sz="2400" dirty="0">
                <a:solidFill>
                  <a:schemeClr val="bg1"/>
                </a:solidFill>
              </a:rPr>
              <a:t>Πρόγραμμα Αλιείας και Θάλασσας</a:t>
            </a:r>
          </a:p>
          <a:p>
            <a:pPr>
              <a:lnSpc>
                <a:spcPct val="100000"/>
              </a:lnSpc>
              <a:spcBef>
                <a:spcPts val="0"/>
              </a:spcBef>
              <a:buClr>
                <a:schemeClr val="accent1"/>
              </a:buClr>
              <a:buSzPct val="81000"/>
              <a:buFont typeface="Wingdings" panose="05000000000000000000" pitchFamily="2" charset="2"/>
              <a:buChar char="ü"/>
            </a:pPr>
            <a:r>
              <a:rPr lang="el-GR" sz="2400" dirty="0">
                <a:solidFill>
                  <a:schemeClr val="bg1"/>
                </a:solidFill>
              </a:rPr>
              <a:t>Εθνικό Πρόγραμμα Ανάπτυξης (ΕΠΑ) 2021-2025</a:t>
            </a:r>
          </a:p>
          <a:p>
            <a:pPr>
              <a:lnSpc>
                <a:spcPct val="100000"/>
              </a:lnSpc>
              <a:spcBef>
                <a:spcPts val="0"/>
              </a:spcBef>
              <a:buClr>
                <a:schemeClr val="accent1"/>
              </a:buClr>
              <a:buSzPct val="81000"/>
              <a:buFont typeface="Wingdings" panose="05000000000000000000" pitchFamily="2" charset="2"/>
              <a:buChar char="ü"/>
            </a:pPr>
            <a:r>
              <a:rPr lang="el-GR" sz="2400" dirty="0">
                <a:solidFill>
                  <a:schemeClr val="bg1"/>
                </a:solidFill>
              </a:rPr>
              <a:t>Εθνικό Σχέδιο Ανάκαμψης και Ανθεκτικότητας Ελλάδα 2.0</a:t>
            </a:r>
          </a:p>
          <a:p>
            <a:pPr>
              <a:lnSpc>
                <a:spcPct val="100000"/>
              </a:lnSpc>
              <a:spcBef>
                <a:spcPts val="0"/>
              </a:spcBef>
              <a:buClr>
                <a:schemeClr val="accent1"/>
              </a:buClr>
              <a:buSzPct val="81000"/>
              <a:buFont typeface="Wingdings" panose="05000000000000000000" pitchFamily="2" charset="2"/>
              <a:buChar char="ü"/>
            </a:pPr>
            <a:r>
              <a:rPr lang="el-GR" sz="2400" dirty="0">
                <a:solidFill>
                  <a:schemeClr val="bg1"/>
                </a:solidFill>
              </a:rPr>
              <a:t>Πρόγραμμα Ανάπτυξης και Αλληλεγγύης για την Τοπική Αυτοδιοίκηση «Αντώνης Τρίτσης»</a:t>
            </a:r>
          </a:p>
          <a:p>
            <a:pPr>
              <a:lnSpc>
                <a:spcPct val="100000"/>
              </a:lnSpc>
              <a:spcBef>
                <a:spcPts val="0"/>
              </a:spcBef>
              <a:buClr>
                <a:schemeClr val="accent1"/>
              </a:buClr>
              <a:buSzPct val="81000"/>
              <a:buFont typeface="Wingdings" panose="05000000000000000000" pitchFamily="2" charset="2"/>
              <a:buChar char="ü"/>
            </a:pPr>
            <a:r>
              <a:rPr lang="el-GR" sz="2400" dirty="0">
                <a:solidFill>
                  <a:schemeClr val="bg1"/>
                </a:solidFill>
              </a:rPr>
              <a:t>Προγράμματα του Στόχου «Ευρωπαϊκή Εδαφική Συνεργασία» </a:t>
            </a:r>
          </a:p>
          <a:p>
            <a:pPr marL="45720" indent="0">
              <a:lnSpc>
                <a:spcPct val="160000"/>
              </a:lnSpc>
              <a:spcBef>
                <a:spcPts val="0"/>
              </a:spcBef>
              <a:buNone/>
            </a:pPr>
            <a:endParaRPr lang="el-GR" sz="1600" dirty="0">
              <a:solidFill>
                <a:schemeClr val="accent1"/>
              </a:solidFill>
            </a:endParaRPr>
          </a:p>
        </p:txBody>
      </p:sp>
    </p:spTree>
    <p:extLst>
      <p:ext uri="{BB962C8B-B14F-4D97-AF65-F5344CB8AC3E}">
        <p14:creationId xmlns:p14="http://schemas.microsoft.com/office/powerpoint/2010/main" val="1854521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94732" y="2047302"/>
            <a:ext cx="9601200" cy="1027148"/>
          </a:xfrm>
        </p:spPr>
        <p:txBody>
          <a:bodyPr rtlCol="0">
            <a:noAutofit/>
          </a:bodyPr>
          <a:lstStyle/>
          <a:p>
            <a:pPr rtl="0"/>
            <a:r>
              <a:rPr lang="el-GR" sz="3600" dirty="0">
                <a:solidFill>
                  <a:schemeClr val="accent1">
                    <a:lumMod val="50000"/>
                  </a:schemeClr>
                </a:solidFill>
              </a:rPr>
              <a:t>Σας ευχαριστώ για την προσοχή σας</a:t>
            </a:r>
          </a:p>
        </p:txBody>
      </p:sp>
      <p:sp>
        <p:nvSpPr>
          <p:cNvPr id="4" name="TextBox 3">
            <a:extLst>
              <a:ext uri="{FF2B5EF4-FFF2-40B4-BE49-F238E27FC236}">
                <a16:creationId xmlns:a16="http://schemas.microsoft.com/office/drawing/2014/main" id="{F303EB11-704E-4355-8D64-C002A00770C1}"/>
              </a:ext>
            </a:extLst>
          </p:cNvPr>
          <p:cNvSpPr txBox="1"/>
          <p:nvPr/>
        </p:nvSpPr>
        <p:spPr>
          <a:xfrm>
            <a:off x="117446" y="230445"/>
            <a:ext cx="7621087" cy="1702774"/>
          </a:xfrm>
          <a:prstGeom prst="rect">
            <a:avLst/>
          </a:prstGeom>
          <a:noFill/>
        </p:spPr>
        <p:txBody>
          <a:bodyPr wrap="square" rtlCol="0">
            <a:spAutoFit/>
          </a:bodyPr>
          <a:lstStyle/>
          <a:p>
            <a:pPr marL="228600" marR="0" lvl="0" indent="-228600" algn="ctr" defTabSz="914400" rtl="0" eaLnBrk="1" fontAlgn="auto" latinLnBrk="0" hangingPunct="1">
              <a:lnSpc>
                <a:spcPct val="107000"/>
              </a:lnSpc>
              <a:spcBef>
                <a:spcPts val="0"/>
              </a:spcBef>
              <a:spcAft>
                <a:spcPts val="800"/>
              </a:spcAft>
              <a:buClrTx/>
              <a:buSzTx/>
              <a:buFontTx/>
              <a:buNone/>
              <a:tabLst/>
              <a:defRPr/>
            </a:pPr>
            <a:r>
              <a:rPr kumimoji="0" lang="el-GR" sz="2000" b="1" i="0" u="none" strike="noStrike" kern="1200" cap="none" spc="0" normalizeH="0" baseline="0" noProof="0" dirty="0">
                <a:ln>
                  <a:noFill/>
                </a:ln>
                <a:solidFill>
                  <a:srgbClr val="B19C7D"/>
                </a:solidFill>
                <a:effectLst/>
                <a:uLnTx/>
                <a:uFillTx/>
                <a:latin typeface="Calibri" panose="020F0502020204030204" pitchFamily="34" charset="0"/>
                <a:ea typeface="Calibri" panose="020F0502020204030204" pitchFamily="34" charset="0"/>
                <a:cs typeface="Times New Roman" panose="02020603050405020304" pitchFamily="18" charset="0"/>
              </a:rPr>
              <a:t>ΠΕΡΙΦΕΡΕΙΑ ΑΝΑΤΟΛΙΚΗΣ ΜΑΚΕΔΟΝΙΑΣ ΚΑΙ ΘΡΑΚΗΣ</a:t>
            </a:r>
            <a:endParaRPr kumimoji="0" lang="el-GR" sz="2000" b="0" i="0" u="none" strike="noStrike" kern="1200" cap="none" spc="0" normalizeH="0" baseline="0" noProof="0" dirty="0">
              <a:ln>
                <a:noFill/>
              </a:ln>
              <a:solidFill>
                <a:srgbClr val="B19C7D"/>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800"/>
              </a:spcAft>
              <a:buClrTx/>
              <a:buSzTx/>
              <a:buFontTx/>
              <a:buNone/>
              <a:tabLst/>
              <a:defRPr/>
            </a:pPr>
            <a:r>
              <a:rPr kumimoji="0" lang="el-GR" sz="2000" b="1" i="0" u="none" strike="noStrike" kern="1400" cap="none" spc="25" normalizeH="0" baseline="0" noProof="0" dirty="0">
                <a:ln>
                  <a:noFill/>
                </a:ln>
                <a:solidFill>
                  <a:srgbClr val="B19C7D"/>
                </a:solidFill>
                <a:effectLst/>
                <a:uLnTx/>
                <a:uFillTx/>
                <a:latin typeface="Calibri" panose="020F0502020204030204" pitchFamily="34" charset="0"/>
                <a:ea typeface="Calibri" panose="020F0502020204030204" pitchFamily="34" charset="0"/>
                <a:cs typeface="Cambria" panose="02040503050406030204" pitchFamily="18" charset="0"/>
              </a:rPr>
              <a:t>ΕΙΔΙΚΗ ΥΠΗΡΕΣΙΑ ΔΙΑΧΕΙΡΙΣΗΣ </a:t>
            </a:r>
          </a:p>
          <a:p>
            <a:pPr marL="0" marR="0" lvl="0" indent="0" algn="ctr" defTabSz="914400" rtl="0" eaLnBrk="1" fontAlgn="auto" latinLnBrk="0" hangingPunct="1">
              <a:lnSpc>
                <a:spcPct val="107000"/>
              </a:lnSpc>
              <a:spcBef>
                <a:spcPts val="0"/>
              </a:spcBef>
              <a:spcAft>
                <a:spcPts val="800"/>
              </a:spcAft>
              <a:buClrTx/>
              <a:buSzTx/>
              <a:buFontTx/>
              <a:buNone/>
              <a:tabLst/>
              <a:defRPr/>
            </a:pPr>
            <a:r>
              <a:rPr kumimoji="0" lang="el-GR" sz="2000" b="1" i="0" u="none" strike="noStrike" kern="1400" cap="none" spc="25" normalizeH="0" baseline="0" noProof="0" dirty="0">
                <a:ln>
                  <a:noFill/>
                </a:ln>
                <a:solidFill>
                  <a:srgbClr val="B19C7D"/>
                </a:solidFill>
                <a:effectLst/>
                <a:uLnTx/>
                <a:uFillTx/>
                <a:latin typeface="Calibri" panose="020F0502020204030204" pitchFamily="34" charset="0"/>
                <a:ea typeface="Calibri" panose="020F0502020204030204" pitchFamily="34" charset="0"/>
                <a:cs typeface="Cambria" panose="02040503050406030204" pitchFamily="18" charset="0"/>
              </a:rPr>
              <a:t>ΠΡΟΓΡΑΜΜΑΤΟΣ </a:t>
            </a:r>
            <a:endParaRPr kumimoji="0" lang="el-GR" sz="2000" b="0" i="0" u="none" strike="noStrike" kern="1200" cap="none" spc="0" normalizeH="0" baseline="0" noProof="0" dirty="0">
              <a:ln>
                <a:noFill/>
              </a:ln>
              <a:solidFill>
                <a:srgbClr val="B19C7D"/>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800"/>
              </a:spcAft>
              <a:buClrTx/>
              <a:buSzTx/>
              <a:buFontTx/>
              <a:buNone/>
              <a:tabLst/>
              <a:defRPr/>
            </a:pPr>
            <a:r>
              <a:rPr kumimoji="0" lang="el-GR" sz="2000" b="1" i="0" u="none" strike="noStrike" kern="1400" cap="none" spc="25" normalizeH="0" baseline="0" noProof="0" dirty="0">
                <a:ln>
                  <a:noFill/>
                </a:ln>
                <a:solidFill>
                  <a:srgbClr val="B19C7D"/>
                </a:solidFill>
                <a:effectLst/>
                <a:uLnTx/>
                <a:uFillTx/>
                <a:latin typeface="Calibri" panose="020F0502020204030204" pitchFamily="34" charset="0"/>
                <a:ea typeface="Calibri" panose="020F0502020204030204" pitchFamily="34" charset="0"/>
                <a:cs typeface="Cambria" panose="02040503050406030204" pitchFamily="18" charset="0"/>
              </a:rPr>
              <a:t>ΑΝΑΤΟΛΙΚΗ ΜΑΚΕΔΟΝΙΑ</a:t>
            </a:r>
            <a:r>
              <a:rPr kumimoji="0" lang="en-US" sz="2000" b="1" i="0" u="none" strike="noStrike" kern="1400" cap="none" spc="25" normalizeH="0" baseline="0" noProof="0" dirty="0">
                <a:ln>
                  <a:noFill/>
                </a:ln>
                <a:solidFill>
                  <a:srgbClr val="B19C7D"/>
                </a:solidFill>
                <a:effectLst/>
                <a:uLnTx/>
                <a:uFillTx/>
                <a:latin typeface="Calibri" panose="020F0502020204030204" pitchFamily="34" charset="0"/>
                <a:ea typeface="Calibri" panose="020F0502020204030204" pitchFamily="34" charset="0"/>
                <a:cs typeface="Cambria" panose="02040503050406030204" pitchFamily="18" charset="0"/>
              </a:rPr>
              <a:t>,</a:t>
            </a:r>
            <a:r>
              <a:rPr kumimoji="0" lang="el-GR" sz="2000" b="1" i="0" u="none" strike="noStrike" kern="1400" cap="none" spc="25" normalizeH="0" baseline="0" noProof="0" dirty="0">
                <a:ln>
                  <a:noFill/>
                </a:ln>
                <a:solidFill>
                  <a:srgbClr val="B19C7D"/>
                </a:solidFill>
                <a:effectLst/>
                <a:uLnTx/>
                <a:uFillTx/>
                <a:latin typeface="Calibri" panose="020F0502020204030204" pitchFamily="34" charset="0"/>
                <a:ea typeface="Calibri" panose="020F0502020204030204" pitchFamily="34" charset="0"/>
                <a:cs typeface="Cambria" panose="02040503050406030204" pitchFamily="18" charset="0"/>
              </a:rPr>
              <a:t> ΘΡΑΚΗ </a:t>
            </a:r>
            <a:endParaRPr kumimoji="0" lang="el-GR" sz="1800" b="0" i="0" u="none" strike="noStrike" kern="1200" cap="none" spc="0" normalizeH="0" baseline="0" noProof="0" dirty="0">
              <a:ln>
                <a:noFill/>
              </a:ln>
              <a:solidFill>
                <a:prstClr val="white"/>
              </a:solidFill>
              <a:effectLst/>
              <a:uLnTx/>
              <a:uFillTx/>
              <a:latin typeface="Calibri"/>
              <a:ea typeface="+mn-ea"/>
              <a:cs typeface="+mn-cs"/>
            </a:endParaRPr>
          </a:p>
        </p:txBody>
      </p:sp>
      <p:pic>
        <p:nvPicPr>
          <p:cNvPr id="8" name="Εικόνα 7">
            <a:extLst>
              <a:ext uri="{FF2B5EF4-FFF2-40B4-BE49-F238E27FC236}">
                <a16:creationId xmlns:a16="http://schemas.microsoft.com/office/drawing/2014/main" id="{4CDAF767-5A49-4046-A7AB-ECAC1FF37F82}"/>
              </a:ext>
            </a:extLst>
          </p:cNvPr>
          <p:cNvPicPr>
            <a:picLocks noChangeAspect="1"/>
          </p:cNvPicPr>
          <p:nvPr/>
        </p:nvPicPr>
        <p:blipFill>
          <a:blip r:embed="rId3">
            <a:alphaModFix/>
          </a:blip>
          <a:stretch>
            <a:fillRect/>
          </a:stretch>
        </p:blipFill>
        <p:spPr>
          <a:xfrm>
            <a:off x="11274048" y="140515"/>
            <a:ext cx="800506" cy="532701"/>
          </a:xfrm>
          <a:prstGeom prst="rect">
            <a:avLst/>
          </a:prstGeom>
        </p:spPr>
      </p:pic>
      <p:pic>
        <p:nvPicPr>
          <p:cNvPr id="9" name="Εικόνα 8">
            <a:extLst>
              <a:ext uri="{FF2B5EF4-FFF2-40B4-BE49-F238E27FC236}">
                <a16:creationId xmlns:a16="http://schemas.microsoft.com/office/drawing/2014/main" id="{99E014A5-8BB7-4C07-84DC-B8985B6DBC00}"/>
              </a:ext>
            </a:extLst>
          </p:cNvPr>
          <p:cNvPicPr>
            <a:picLocks noChangeAspect="1"/>
          </p:cNvPicPr>
          <p:nvPr/>
        </p:nvPicPr>
        <p:blipFill>
          <a:blip r:embed="rId4">
            <a:alphaModFix/>
          </a:blip>
          <a:stretch>
            <a:fillRect/>
          </a:stretch>
        </p:blipFill>
        <p:spPr>
          <a:xfrm>
            <a:off x="10096094" y="105159"/>
            <a:ext cx="800506" cy="532701"/>
          </a:xfrm>
          <a:prstGeom prst="rect">
            <a:avLst/>
          </a:prstGeom>
        </p:spPr>
      </p:pic>
      <p:pic>
        <p:nvPicPr>
          <p:cNvPr id="7" name="Εικόνα 6">
            <a:extLst>
              <a:ext uri="{FF2B5EF4-FFF2-40B4-BE49-F238E27FC236}">
                <a16:creationId xmlns:a16="http://schemas.microsoft.com/office/drawing/2014/main" id="{C2A404D4-83DA-463B-B707-806D3DD8A66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289379" y="3496051"/>
            <a:ext cx="1613241" cy="1129003"/>
          </a:xfrm>
          <a:prstGeom prst="rect">
            <a:avLst/>
          </a:prstGeom>
        </p:spPr>
      </p:pic>
      <p:pic>
        <p:nvPicPr>
          <p:cNvPr id="12" name="Εικόνα 11" descr="Εικόνα που περιέχει κείμενο&#10;&#10;Περιγραφή που δημιουργήθηκε αυτόματα">
            <a:extLst>
              <a:ext uri="{FF2B5EF4-FFF2-40B4-BE49-F238E27FC236}">
                <a16:creationId xmlns:a16="http://schemas.microsoft.com/office/drawing/2014/main" id="{D24E9166-3C0B-43B1-A90C-77645A7279C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6369512"/>
            <a:ext cx="2967135" cy="434478"/>
          </a:xfrm>
          <a:prstGeom prst="rect">
            <a:avLst/>
          </a:prstGeom>
        </p:spPr>
      </p:pic>
      <p:sp>
        <p:nvSpPr>
          <p:cNvPr id="6" name="Υπότιτλος 5">
            <a:extLst>
              <a:ext uri="{FF2B5EF4-FFF2-40B4-BE49-F238E27FC236}">
                <a16:creationId xmlns:a16="http://schemas.microsoft.com/office/drawing/2014/main" id="{4B8127C1-C9B5-46BA-97F4-EDF561486C33}"/>
              </a:ext>
            </a:extLst>
          </p:cNvPr>
          <p:cNvSpPr>
            <a:spLocks noGrp="1"/>
          </p:cNvSpPr>
          <p:nvPr>
            <p:ph type="subTitle" idx="1"/>
          </p:nvPr>
        </p:nvSpPr>
        <p:spPr>
          <a:xfrm>
            <a:off x="1109133" y="5309623"/>
            <a:ext cx="6925035" cy="794844"/>
          </a:xfrm>
        </p:spPr>
        <p:txBody>
          <a:bodyPr>
            <a:normAutofit lnSpcReduction="10000"/>
          </a:bodyPr>
          <a:lstStyle/>
          <a:p>
            <a:r>
              <a:rPr lang="el-GR" sz="2800" dirty="0" err="1">
                <a:solidFill>
                  <a:schemeClr val="accent4"/>
                </a:solidFill>
                <a:effectLst/>
                <a:latin typeface="Calibri" panose="020F0502020204030204" pitchFamily="34" charset="0"/>
                <a:ea typeface="Calibri" panose="020F0502020204030204" pitchFamily="34" charset="0"/>
                <a:cs typeface="Times New Roman" panose="02020603050405020304" pitchFamily="18" charset="0"/>
              </a:rPr>
              <a:t>ΒαΣΙλης</a:t>
            </a:r>
            <a:r>
              <a:rPr lang="el-GR" sz="2800" dirty="0">
                <a:solidFill>
                  <a:schemeClr val="accent4"/>
                </a:solidFill>
                <a:effectLst/>
                <a:latin typeface="Calibri" panose="020F0502020204030204" pitchFamily="34" charset="0"/>
                <a:ea typeface="Calibri" panose="020F0502020204030204" pitchFamily="34" charset="0"/>
                <a:cs typeface="Times New Roman" panose="02020603050405020304" pitchFamily="18" charset="0"/>
              </a:rPr>
              <a:t> </a:t>
            </a:r>
            <a:r>
              <a:rPr lang="el-GR" sz="2800" dirty="0" err="1">
                <a:solidFill>
                  <a:schemeClr val="accent4"/>
                </a:solidFill>
                <a:effectLst/>
                <a:latin typeface="Calibri" panose="020F0502020204030204" pitchFamily="34" charset="0"/>
                <a:ea typeface="Calibri" panose="020F0502020204030204" pitchFamily="34" charset="0"/>
                <a:cs typeface="Times New Roman" panose="02020603050405020304" pitchFamily="18" charset="0"/>
              </a:rPr>
              <a:t>πιτσινιγκοσ</a:t>
            </a:r>
            <a:endParaRPr lang="el-GR" sz="2800" dirty="0">
              <a:solidFill>
                <a:schemeClr val="accent4"/>
              </a:solidFill>
              <a:effectLst/>
              <a:latin typeface="Calibri" panose="020F0502020204030204" pitchFamily="34" charset="0"/>
              <a:ea typeface="Calibri" panose="020F0502020204030204" pitchFamily="34" charset="0"/>
              <a:cs typeface="Times New Roman" panose="02020603050405020304" pitchFamily="18" charset="0"/>
            </a:endParaRPr>
          </a:p>
          <a:p>
            <a:r>
              <a:rPr lang="el-GR" sz="2800" dirty="0" err="1">
                <a:solidFill>
                  <a:schemeClr val="accent4"/>
                </a:solidFill>
                <a:latin typeface="Calibri" panose="020F0502020204030204" pitchFamily="34" charset="0"/>
                <a:ea typeface="Calibri" panose="020F0502020204030204" pitchFamily="34" charset="0"/>
                <a:cs typeface="Times New Roman" panose="02020603050405020304" pitchFamily="18" charset="0"/>
              </a:rPr>
              <a:t>Προϊσταμενοσ</a:t>
            </a:r>
            <a:r>
              <a:rPr lang="el-GR" sz="2800" dirty="0">
                <a:solidFill>
                  <a:schemeClr val="accent4"/>
                </a:solidFill>
                <a:latin typeface="Calibri" panose="020F0502020204030204" pitchFamily="34" charset="0"/>
                <a:ea typeface="Calibri" panose="020F0502020204030204" pitchFamily="34" charset="0"/>
                <a:cs typeface="Times New Roman" panose="02020603050405020304" pitchFamily="18" charset="0"/>
              </a:rPr>
              <a:t> </a:t>
            </a:r>
            <a:r>
              <a:rPr lang="el-GR" sz="2800" dirty="0" err="1">
                <a:solidFill>
                  <a:schemeClr val="accent4"/>
                </a:solidFill>
                <a:latin typeface="Calibri" panose="020F0502020204030204" pitchFamily="34" charset="0"/>
                <a:ea typeface="Calibri" panose="020F0502020204030204" pitchFamily="34" charset="0"/>
                <a:cs typeface="Times New Roman" panose="02020603050405020304" pitchFamily="18" charset="0"/>
              </a:rPr>
              <a:t>ευδ</a:t>
            </a:r>
            <a:r>
              <a:rPr lang="el-GR" sz="2800" dirty="0">
                <a:solidFill>
                  <a:schemeClr val="accent4"/>
                </a:solidFill>
                <a:latin typeface="Calibri" panose="020F0502020204030204" pitchFamily="34" charset="0"/>
                <a:ea typeface="Calibri" panose="020F0502020204030204" pitchFamily="34" charset="0"/>
                <a:cs typeface="Times New Roman" panose="02020603050405020304" pitchFamily="18" charset="0"/>
              </a:rPr>
              <a:t> ΠΡΟΓΡΑΜΜΑΤΟΣ </a:t>
            </a:r>
            <a:r>
              <a:rPr lang="el-GR" sz="2800" dirty="0" err="1">
                <a:solidFill>
                  <a:schemeClr val="accent4"/>
                </a:solidFill>
                <a:latin typeface="Calibri" panose="020F0502020204030204" pitchFamily="34" charset="0"/>
                <a:ea typeface="Calibri" panose="020F0502020204030204" pitchFamily="34" charset="0"/>
                <a:cs typeface="Times New Roman" panose="02020603050405020304" pitchFamily="18" charset="0"/>
              </a:rPr>
              <a:t>αμθ</a:t>
            </a:r>
            <a:endParaRPr lang="el-GR" sz="2800" dirty="0">
              <a:solidFill>
                <a:schemeClr val="accent4"/>
              </a:solidFill>
              <a:effectLst/>
              <a:latin typeface="Calibri" panose="020F0502020204030204" pitchFamily="34" charset="0"/>
              <a:ea typeface="Calibri" panose="020F0502020204030204" pitchFamily="34" charset="0"/>
              <a:cs typeface="Times New Roman" panose="02020603050405020304" pitchFamily="18" charset="0"/>
            </a:endParaRPr>
          </a:p>
          <a:p>
            <a:endParaRPr lang="el-GR" sz="2800" dirty="0"/>
          </a:p>
        </p:txBody>
      </p:sp>
      <p:pic>
        <p:nvPicPr>
          <p:cNvPr id="3" name="Εικόνα 2">
            <a:extLst>
              <a:ext uri="{FF2B5EF4-FFF2-40B4-BE49-F238E27FC236}">
                <a16:creationId xmlns:a16="http://schemas.microsoft.com/office/drawing/2014/main" id="{F7D214E5-B5EC-3148-7CB9-574AC3A6F273}"/>
              </a:ext>
            </a:extLst>
          </p:cNvPr>
          <p:cNvPicPr>
            <a:picLocks noChangeAspect="1"/>
          </p:cNvPicPr>
          <p:nvPr/>
        </p:nvPicPr>
        <p:blipFill>
          <a:blip r:embed="rId7"/>
          <a:stretch>
            <a:fillRect/>
          </a:stretch>
        </p:blipFill>
        <p:spPr>
          <a:xfrm>
            <a:off x="8034168" y="5890934"/>
            <a:ext cx="4157832" cy="957155"/>
          </a:xfrm>
          <a:prstGeom prst="rect">
            <a:avLst/>
          </a:prstGeom>
        </p:spPr>
      </p:pic>
    </p:spTree>
    <p:extLst>
      <p:ext uri="{BB962C8B-B14F-4D97-AF65-F5344CB8AC3E}">
        <p14:creationId xmlns:p14="http://schemas.microsoft.com/office/powerpoint/2010/main" val="690298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Διάγραμμα ροής: Εναλλακτική διεργασία 6">
            <a:extLst>
              <a:ext uri="{FF2B5EF4-FFF2-40B4-BE49-F238E27FC236}">
                <a16:creationId xmlns:a16="http://schemas.microsoft.com/office/drawing/2014/main" id="{A011E0D9-ED15-4FA8-81F2-3A51A5D3DEFB}"/>
              </a:ext>
            </a:extLst>
          </p:cNvPr>
          <p:cNvSpPr/>
          <p:nvPr/>
        </p:nvSpPr>
        <p:spPr>
          <a:xfrm>
            <a:off x="889198" y="1494693"/>
            <a:ext cx="2760784" cy="1934307"/>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3500" b="1" dirty="0">
                <a:solidFill>
                  <a:schemeClr val="accent3"/>
                </a:solidFill>
              </a:rPr>
              <a:t>Πόλος Αξίας  </a:t>
            </a:r>
          </a:p>
        </p:txBody>
      </p:sp>
      <p:sp>
        <p:nvSpPr>
          <p:cNvPr id="11" name="TextBox 10">
            <a:extLst>
              <a:ext uri="{FF2B5EF4-FFF2-40B4-BE49-F238E27FC236}">
                <a16:creationId xmlns:a16="http://schemas.microsoft.com/office/drawing/2014/main" id="{99136B6F-8065-4E26-A397-C899C84F1319}"/>
              </a:ext>
            </a:extLst>
          </p:cNvPr>
          <p:cNvSpPr txBox="1"/>
          <p:nvPr/>
        </p:nvSpPr>
        <p:spPr>
          <a:xfrm>
            <a:off x="4626863" y="318784"/>
            <a:ext cx="6675940" cy="5478423"/>
          </a:xfrm>
          <a:prstGeom prst="rect">
            <a:avLst/>
          </a:prstGeom>
          <a:noFill/>
        </p:spPr>
        <p:txBody>
          <a:bodyPr wrap="square">
            <a:spAutoFit/>
          </a:bodyPr>
          <a:lstStyle/>
          <a:p>
            <a:pPr marL="342900" indent="-342900" algn="just">
              <a:buFont typeface="Arial" panose="020B0604020202020204" pitchFamily="34" charset="0"/>
              <a:buChar char="•"/>
            </a:pPr>
            <a:r>
              <a:rPr lang="el-GR" sz="2500" dirty="0">
                <a:solidFill>
                  <a:schemeClr val="accent1"/>
                </a:solidFill>
              </a:rPr>
              <a:t>Ενίσχυση και διεύρυνση της παραγωγικής βάσης επενδύοντας στην έρευνα και την καινοτομία, κατά προτεραιότητα σε τομείς που υποδεικνύει η Στρατηγική Έξυπνης Εξειδίκευσης (RIS3). </a:t>
            </a:r>
          </a:p>
          <a:p>
            <a:pPr algn="just"/>
            <a:endParaRPr lang="el-GR" sz="2500" dirty="0">
              <a:solidFill>
                <a:schemeClr val="accent1"/>
              </a:solidFill>
            </a:endParaRPr>
          </a:p>
          <a:p>
            <a:pPr marL="342900" indent="-342900" algn="just">
              <a:buFont typeface="Arial" panose="020B0604020202020204" pitchFamily="34" charset="0"/>
              <a:buChar char="•"/>
            </a:pPr>
            <a:r>
              <a:rPr lang="el-GR" sz="2500" dirty="0">
                <a:solidFill>
                  <a:schemeClr val="accent1"/>
                </a:solidFill>
              </a:rPr>
              <a:t>Διαμόρφωση ενός βιώσιμου παραγωγικού υποδείγματος το οποίο συγκροτούν, ο τουρισμός, ο πολιτισμός, το περιβάλλον και η αγροδιατροφή. </a:t>
            </a:r>
          </a:p>
          <a:p>
            <a:pPr algn="just"/>
            <a:endParaRPr lang="el-GR" sz="2500" dirty="0">
              <a:solidFill>
                <a:schemeClr val="accent1"/>
              </a:solidFill>
            </a:endParaRPr>
          </a:p>
          <a:p>
            <a:pPr marL="342900" indent="-342900" algn="just">
              <a:buFont typeface="Arial" panose="020B0604020202020204" pitchFamily="34" charset="0"/>
              <a:buChar char="•"/>
            </a:pPr>
            <a:r>
              <a:rPr lang="el-GR" sz="2500" dirty="0">
                <a:solidFill>
                  <a:schemeClr val="accent1"/>
                </a:solidFill>
              </a:rPr>
              <a:t>Επένδυση σε καθαρές μορφές ενέργειας, μετάβαση στην κυκλική οικονομία, την πράσινη και γαλάζια επιχειρηματικότητα.</a:t>
            </a:r>
          </a:p>
        </p:txBody>
      </p:sp>
      <p:cxnSp>
        <p:nvCxnSpPr>
          <p:cNvPr id="5" name="Ευθεία γραμμή σύνδεσης 4">
            <a:extLst>
              <a:ext uri="{FF2B5EF4-FFF2-40B4-BE49-F238E27FC236}">
                <a16:creationId xmlns:a16="http://schemas.microsoft.com/office/drawing/2014/main" id="{C9131B88-C31D-42E4-885C-F27E7633B093}"/>
              </a:ext>
            </a:extLst>
          </p:cNvPr>
          <p:cNvCxnSpPr>
            <a:cxnSpLocks/>
          </p:cNvCxnSpPr>
          <p:nvPr/>
        </p:nvCxnSpPr>
        <p:spPr>
          <a:xfrm>
            <a:off x="4242816" y="448056"/>
            <a:ext cx="0" cy="5770909"/>
          </a:xfrm>
          <a:prstGeom prst="line">
            <a:avLst/>
          </a:prstGeom>
          <a:ln w="57150">
            <a:solidFill>
              <a:srgbClr val="800000"/>
            </a:solidFill>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1161612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Διάγραμμα ροής: Εναλλακτική διεργασία 6">
            <a:extLst>
              <a:ext uri="{FF2B5EF4-FFF2-40B4-BE49-F238E27FC236}">
                <a16:creationId xmlns:a16="http://schemas.microsoft.com/office/drawing/2014/main" id="{A011E0D9-ED15-4FA8-81F2-3A51A5D3DEFB}"/>
              </a:ext>
            </a:extLst>
          </p:cNvPr>
          <p:cNvSpPr/>
          <p:nvPr/>
        </p:nvSpPr>
        <p:spPr>
          <a:xfrm>
            <a:off x="424843" y="1749670"/>
            <a:ext cx="3061833" cy="1934307"/>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3500" b="1" dirty="0">
                <a:solidFill>
                  <a:schemeClr val="accent3"/>
                </a:solidFill>
              </a:rPr>
              <a:t>Πρότυπο Κοινωνικής </a:t>
            </a:r>
          </a:p>
          <a:p>
            <a:pPr algn="ctr"/>
            <a:r>
              <a:rPr lang="el-GR" sz="3500" b="1" dirty="0">
                <a:solidFill>
                  <a:schemeClr val="accent3"/>
                </a:solidFill>
              </a:rPr>
              <a:t>Παρέμβασης </a:t>
            </a:r>
          </a:p>
        </p:txBody>
      </p:sp>
      <p:cxnSp>
        <p:nvCxnSpPr>
          <p:cNvPr id="8" name="Ευθεία γραμμή σύνδεσης 7">
            <a:extLst>
              <a:ext uri="{FF2B5EF4-FFF2-40B4-BE49-F238E27FC236}">
                <a16:creationId xmlns:a16="http://schemas.microsoft.com/office/drawing/2014/main" id="{A8852000-F176-42EC-A289-DF5F6393761E}"/>
              </a:ext>
            </a:extLst>
          </p:cNvPr>
          <p:cNvCxnSpPr>
            <a:cxnSpLocks/>
          </p:cNvCxnSpPr>
          <p:nvPr/>
        </p:nvCxnSpPr>
        <p:spPr>
          <a:xfrm flipH="1">
            <a:off x="3664985" y="289823"/>
            <a:ext cx="74207" cy="6016742"/>
          </a:xfrm>
          <a:prstGeom prst="line">
            <a:avLst/>
          </a:prstGeom>
          <a:ln w="57150">
            <a:solidFill>
              <a:srgbClr val="800000"/>
            </a:solidFill>
          </a:ln>
        </p:spPr>
        <p:style>
          <a:lnRef idx="3">
            <a:schemeClr val="accent2"/>
          </a:lnRef>
          <a:fillRef idx="0">
            <a:schemeClr val="accent2"/>
          </a:fillRef>
          <a:effectRef idx="2">
            <a:schemeClr val="accent2"/>
          </a:effectRef>
          <a:fontRef idx="minor">
            <a:schemeClr val="tx1"/>
          </a:fontRef>
        </p:style>
      </p:cxnSp>
      <p:sp>
        <p:nvSpPr>
          <p:cNvPr id="10" name="TextBox 9">
            <a:extLst>
              <a:ext uri="{FF2B5EF4-FFF2-40B4-BE49-F238E27FC236}">
                <a16:creationId xmlns:a16="http://schemas.microsoft.com/office/drawing/2014/main" id="{EF6D3181-BA82-4F0D-A0E1-4638A8D65730}"/>
              </a:ext>
            </a:extLst>
          </p:cNvPr>
          <p:cNvSpPr txBox="1"/>
          <p:nvPr/>
        </p:nvSpPr>
        <p:spPr>
          <a:xfrm>
            <a:off x="4097215" y="112706"/>
            <a:ext cx="7411916" cy="6370975"/>
          </a:xfrm>
          <a:prstGeom prst="rect">
            <a:avLst/>
          </a:prstGeom>
          <a:noFill/>
        </p:spPr>
        <p:txBody>
          <a:bodyPr wrap="square">
            <a:spAutoFit/>
          </a:bodyPr>
          <a:lstStyle/>
          <a:p>
            <a:pPr marL="342900" indent="-342900" algn="just">
              <a:buFont typeface="Arial" panose="020B0604020202020204" pitchFamily="34" charset="0"/>
              <a:buChar char="•"/>
            </a:pPr>
            <a:r>
              <a:rPr lang="el-GR" sz="2400" dirty="0">
                <a:solidFill>
                  <a:schemeClr val="accent1"/>
                </a:solidFill>
              </a:rPr>
              <a:t>Ενίσχυση της απασχόλησης σε τομείς, περιοχές και πληθυσμό, που παρουσιάζουν ιδιαίτερη υστέρηση ή χαρακτηριστικά. </a:t>
            </a:r>
          </a:p>
          <a:p>
            <a:pPr marL="342900" indent="-342900" algn="just">
              <a:buFont typeface="Arial" panose="020B0604020202020204" pitchFamily="34" charset="0"/>
              <a:buChar char="•"/>
            </a:pPr>
            <a:endParaRPr lang="el-GR" sz="2400" dirty="0">
              <a:solidFill>
                <a:schemeClr val="accent1"/>
              </a:solidFill>
            </a:endParaRPr>
          </a:p>
          <a:p>
            <a:pPr marL="342900" indent="-342900" algn="just">
              <a:buFont typeface="Arial" panose="020B0604020202020204" pitchFamily="34" charset="0"/>
              <a:buChar char="•"/>
            </a:pPr>
            <a:r>
              <a:rPr lang="el-GR" sz="2400" dirty="0">
                <a:solidFill>
                  <a:schemeClr val="accent1"/>
                </a:solidFill>
              </a:rPr>
              <a:t>Αναβάθμιση του ανθρώπινου δυναμικού σε τομείς έρευνας, τεχνολογίας, καινοτομίας και ψηφιακών δεξιοτήτων.</a:t>
            </a:r>
          </a:p>
          <a:p>
            <a:pPr algn="just"/>
            <a:endParaRPr lang="el-GR" sz="2400" dirty="0">
              <a:solidFill>
                <a:schemeClr val="accent1"/>
              </a:solidFill>
            </a:endParaRPr>
          </a:p>
          <a:p>
            <a:pPr marL="342900" indent="-342900" algn="just">
              <a:buFont typeface="Arial" panose="020B0604020202020204" pitchFamily="34" charset="0"/>
              <a:buChar char="•"/>
            </a:pPr>
            <a:r>
              <a:rPr lang="el-GR" sz="2400" dirty="0">
                <a:solidFill>
                  <a:schemeClr val="accent1"/>
                </a:solidFill>
              </a:rPr>
              <a:t>Διεύρυνση υφιστάμενων κοινωνικών δομών και υπηρεσιών.</a:t>
            </a:r>
          </a:p>
          <a:p>
            <a:pPr marL="342900" indent="-342900" algn="just">
              <a:buFont typeface="Arial" panose="020B0604020202020204" pitchFamily="34" charset="0"/>
              <a:buChar char="•"/>
            </a:pPr>
            <a:endParaRPr lang="el-GR" sz="2400" dirty="0">
              <a:solidFill>
                <a:schemeClr val="accent1"/>
              </a:solidFill>
            </a:endParaRPr>
          </a:p>
          <a:p>
            <a:pPr marL="342900" indent="-342900" algn="just">
              <a:buFont typeface="Arial" panose="020B0604020202020204" pitchFamily="34" charset="0"/>
              <a:buChar char="•"/>
            </a:pPr>
            <a:r>
              <a:rPr lang="el-GR" sz="2400" dirty="0">
                <a:solidFill>
                  <a:schemeClr val="accent1"/>
                </a:solidFill>
              </a:rPr>
              <a:t>Ανάπτυξη καινοτόμων λύσεων για περιοχές και πληθυσμούς με υστέρηση &amp; ανισότητες.</a:t>
            </a:r>
          </a:p>
          <a:p>
            <a:pPr marL="342900" indent="-342900" algn="just">
              <a:buFont typeface="Arial" panose="020B0604020202020204" pitchFamily="34" charset="0"/>
              <a:buChar char="•"/>
            </a:pPr>
            <a:endParaRPr lang="el-GR" sz="2400" dirty="0">
              <a:solidFill>
                <a:schemeClr val="accent1"/>
              </a:solidFill>
            </a:endParaRPr>
          </a:p>
          <a:p>
            <a:pPr marL="342900" indent="-342900" algn="just">
              <a:buFont typeface="Arial" panose="020B0604020202020204" pitchFamily="34" charset="0"/>
              <a:buChar char="•"/>
            </a:pPr>
            <a:r>
              <a:rPr lang="el-GR" sz="2400" dirty="0">
                <a:solidFill>
                  <a:schemeClr val="accent1"/>
                </a:solidFill>
              </a:rPr>
              <a:t>Προώθηση ίσων ευκαιριών, ενίσχυση της κοινωνικής συνοχής και ενδυνάμωση του εκπαιδευτικού &amp; υγειονομικού συστήματος. </a:t>
            </a:r>
          </a:p>
        </p:txBody>
      </p:sp>
    </p:spTree>
    <p:extLst>
      <p:ext uri="{BB962C8B-B14F-4D97-AF65-F5344CB8AC3E}">
        <p14:creationId xmlns:p14="http://schemas.microsoft.com/office/powerpoint/2010/main" val="36785423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a:xfrm>
            <a:off x="901505" y="392034"/>
            <a:ext cx="9509760" cy="487197"/>
          </a:xfrm>
        </p:spPr>
        <p:txBody>
          <a:bodyPr rtlCol="0">
            <a:normAutofit fontScale="90000"/>
          </a:bodyPr>
          <a:lstStyle/>
          <a:p>
            <a:pPr algn="ctr" rtl="0"/>
            <a:r>
              <a:rPr lang="el-GR" u="sng" dirty="0">
                <a:solidFill>
                  <a:schemeClr val="accent5"/>
                </a:solidFill>
              </a:rPr>
              <a:t>ΠΡΟΓΡΑΜΜΑ ΑΜΘ 2021-2027</a:t>
            </a:r>
            <a:endParaRPr lang="el-GR" dirty="0">
              <a:solidFill>
                <a:schemeClr val="accent5"/>
              </a:solidFill>
            </a:endParaRPr>
          </a:p>
        </p:txBody>
      </p:sp>
      <p:sp>
        <p:nvSpPr>
          <p:cNvPr id="8" name="Θέση περιεχομένου 13">
            <a:extLst>
              <a:ext uri="{FF2B5EF4-FFF2-40B4-BE49-F238E27FC236}">
                <a16:creationId xmlns:a16="http://schemas.microsoft.com/office/drawing/2014/main" id="{6FCA0AF1-FFA3-436C-A2A4-6CA79E5CCC95}"/>
              </a:ext>
            </a:extLst>
          </p:cNvPr>
          <p:cNvSpPr txBox="1">
            <a:spLocks/>
          </p:cNvSpPr>
          <p:nvPr/>
        </p:nvSpPr>
        <p:spPr>
          <a:xfrm>
            <a:off x="901505" y="1814028"/>
            <a:ext cx="8879206" cy="606117"/>
          </a:xfrm>
          <a:prstGeom prst="rect">
            <a:avLst/>
          </a:prstGeom>
        </p:spPr>
        <p:txBody>
          <a:bodyPr vert="horz" lIns="91440" tIns="45720" rIns="91440" bIns="45720" rtlCol="0">
            <a:normAutofit/>
          </a:bodyPr>
          <a:lstStyle>
            <a:lvl1pPr marL="274320" indent="-228600" algn="l" defTabSz="914400" rtl="0" eaLnBrk="1" latinLnBrk="0" hangingPunct="1">
              <a:lnSpc>
                <a:spcPct val="90000"/>
              </a:lnSpc>
              <a:spcBef>
                <a:spcPts val="1800"/>
              </a:spcBef>
              <a:buSzPct val="80000"/>
              <a:buFont typeface="Arial" pitchFamily="34" charset="0"/>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Arial"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Arial" pitchFamily="34" charset="0"/>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Font typeface="Arial"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Font typeface="Arial" pitchFamily="34" charset="0"/>
              <a:buChar char="•"/>
              <a:defRPr sz="1400" kern="1200" baseline="0">
                <a:solidFill>
                  <a:schemeClr val="tx1"/>
                </a:solidFill>
                <a:latin typeface="+mn-lt"/>
                <a:ea typeface="+mn-ea"/>
                <a:cs typeface="+mn-cs"/>
              </a:defRPr>
            </a:lvl7pPr>
            <a:lvl8pPr marL="2514600" indent="-228600" algn="l" defTabSz="914400" rtl="0" eaLnBrk="1" latinLnBrk="0" hangingPunct="1">
              <a:lnSpc>
                <a:spcPct val="90000"/>
              </a:lnSpc>
              <a:spcBef>
                <a:spcPts val="800"/>
              </a:spcBef>
              <a:buFont typeface="Arial" pitchFamily="34" charset="0"/>
              <a:buChar char="•"/>
              <a:defRPr sz="1400" kern="1200" baseline="0">
                <a:solidFill>
                  <a:schemeClr val="tx1"/>
                </a:solidFill>
                <a:latin typeface="+mn-lt"/>
                <a:ea typeface="+mn-ea"/>
                <a:cs typeface="+mn-cs"/>
              </a:defRPr>
            </a:lvl8pPr>
            <a:lvl9pPr marL="2834640" indent="-228600" algn="l" defTabSz="914400" rtl="0" eaLnBrk="1" latinLnBrk="0" hangingPunct="1">
              <a:lnSpc>
                <a:spcPct val="90000"/>
              </a:lnSpc>
              <a:spcBef>
                <a:spcPts val="800"/>
              </a:spcBef>
              <a:buFont typeface="Arial" pitchFamily="34" charset="0"/>
              <a:buChar char="•"/>
              <a:defRPr sz="1400" kern="1200" baseline="0">
                <a:solidFill>
                  <a:schemeClr val="tx1"/>
                </a:solidFill>
                <a:latin typeface="+mn-lt"/>
                <a:ea typeface="+mn-ea"/>
                <a:cs typeface="+mn-cs"/>
              </a:defRPr>
            </a:lvl9pPr>
          </a:lstStyle>
          <a:p>
            <a:pPr marL="45720" marR="0" lvl="0" indent="0" algn="just" defTabSz="914400" rtl="0" eaLnBrk="1" fontAlgn="auto" latinLnBrk="0" hangingPunct="1">
              <a:lnSpc>
                <a:spcPct val="90000"/>
              </a:lnSpc>
              <a:spcBef>
                <a:spcPts val="1800"/>
              </a:spcBef>
              <a:spcAft>
                <a:spcPts val="0"/>
              </a:spcAft>
              <a:buClrTx/>
              <a:buSzPct val="80000"/>
              <a:buFont typeface="Arial" pitchFamily="34" charset="0"/>
              <a:buNone/>
              <a:tabLst/>
              <a:defRPr/>
            </a:pPr>
            <a:endParaRPr kumimoji="0" lang="el-GR" sz="2000" b="1" i="0" u="none" strike="noStrike" kern="1200" cap="none" spc="0" normalizeH="0" baseline="0" noProof="0" dirty="0">
              <a:ln>
                <a:noFill/>
              </a:ln>
              <a:solidFill>
                <a:srgbClr val="800000"/>
              </a:solidFill>
              <a:effectLst/>
              <a:uLnTx/>
              <a:uFillTx/>
              <a:latin typeface="Calibri"/>
              <a:ea typeface="+mn-ea"/>
              <a:cs typeface="+mn-cs"/>
            </a:endParaRPr>
          </a:p>
        </p:txBody>
      </p:sp>
      <p:sp>
        <p:nvSpPr>
          <p:cNvPr id="5" name="Τίτλος 12">
            <a:extLst>
              <a:ext uri="{FF2B5EF4-FFF2-40B4-BE49-F238E27FC236}">
                <a16:creationId xmlns:a16="http://schemas.microsoft.com/office/drawing/2014/main" id="{93D646BA-FAA2-4077-AA3C-3C3653DF955D}"/>
              </a:ext>
            </a:extLst>
          </p:cNvPr>
          <p:cNvSpPr txBox="1">
            <a:spLocks/>
          </p:cNvSpPr>
          <p:nvPr/>
        </p:nvSpPr>
        <p:spPr>
          <a:xfrm>
            <a:off x="901505" y="1100412"/>
            <a:ext cx="9509760" cy="487197"/>
          </a:xfrm>
          <a:prstGeom prst="rect">
            <a:avLst/>
          </a:prstGeom>
        </p:spPr>
        <p:txBody>
          <a:bodyPr vert="horz" lIns="91440" tIns="45720" rIns="91440" bIns="45720" rtlCol="0" anchor="b">
            <a:normAutofit fontScale="90000" lnSpcReduction="10000"/>
          </a:bodyPr>
          <a:lstStyle>
            <a:lvl1pPr marL="0" indent="0" algn="l" defTabSz="914400" rtl="0" eaLnBrk="1" latinLnBrk="0" hangingPunct="1">
              <a:lnSpc>
                <a:spcPct val="90000"/>
              </a:lnSpc>
              <a:spcBef>
                <a:spcPct val="0"/>
              </a:spcBef>
              <a:buFont typeface="Arial" pitchFamily="34" charset="0"/>
              <a:buNone/>
              <a:defRPr sz="3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 typeface="Arial" pitchFamily="34" charset="0"/>
              <a:buNone/>
              <a:tabLst/>
              <a:defRPr/>
            </a:pPr>
            <a:r>
              <a:rPr kumimoji="0" lang="el-GR" sz="3400" b="0" i="0" u="none" strike="noStrike" kern="1200" cap="none" spc="0" normalizeH="0" baseline="0" noProof="0" dirty="0">
                <a:ln>
                  <a:noFill/>
                </a:ln>
                <a:solidFill>
                  <a:srgbClr val="7F5F52"/>
                </a:solidFill>
                <a:effectLst/>
                <a:uLnTx/>
                <a:uFillTx/>
                <a:latin typeface="Calibri"/>
                <a:ea typeface="+mj-ea"/>
                <a:cs typeface="+mj-cs"/>
              </a:rPr>
              <a:t>Συνολικοί Διαθέσιμοι Πόροι</a:t>
            </a:r>
          </a:p>
        </p:txBody>
      </p:sp>
      <p:sp>
        <p:nvSpPr>
          <p:cNvPr id="3" name="Ορθογώνιο 2">
            <a:extLst>
              <a:ext uri="{FF2B5EF4-FFF2-40B4-BE49-F238E27FC236}">
                <a16:creationId xmlns:a16="http://schemas.microsoft.com/office/drawing/2014/main" id="{D3510E3E-251D-49C1-8FA9-FEF1098BB096}"/>
              </a:ext>
            </a:extLst>
          </p:cNvPr>
          <p:cNvSpPr/>
          <p:nvPr/>
        </p:nvSpPr>
        <p:spPr>
          <a:xfrm>
            <a:off x="216879" y="1776764"/>
            <a:ext cx="5533291" cy="37969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l-GR" sz="2400" b="1" i="0" u="none" strike="noStrike" kern="1200" cap="none" spc="0" normalizeH="0" baseline="0" noProof="0" dirty="0">
                <a:ln>
                  <a:noFill/>
                </a:ln>
                <a:solidFill>
                  <a:prstClr val="white"/>
                </a:solidFill>
                <a:effectLst/>
                <a:uLnTx/>
                <a:uFillTx/>
                <a:latin typeface="Calibri"/>
                <a:ea typeface="+mn-ea"/>
                <a:cs typeface="+mn-cs"/>
              </a:rPr>
              <a:t>639.098.844€</a:t>
            </a:r>
            <a:r>
              <a:rPr kumimoji="0" lang="el-GR" sz="2400" b="0" i="0" u="none" strike="noStrike" kern="1200" cap="none" spc="0" normalizeH="0" baseline="0" noProof="0" dirty="0">
                <a:ln>
                  <a:noFill/>
                </a:ln>
                <a:solidFill>
                  <a:prstClr val="white"/>
                </a:solidFill>
                <a:effectLst/>
                <a:uLnTx/>
                <a:uFillTx/>
                <a:latin typeface="Calibri"/>
                <a:ea typeface="+mn-ea"/>
                <a:cs typeface="+mn-cs"/>
              </a:rPr>
              <a:t> : Σύνολο Δημόσιας Δαπάνης</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l-GR" sz="2800" b="0" i="0" u="none" strike="noStrike" kern="1200" cap="none" spc="0" normalizeH="0" baseline="0" noProof="0" dirty="0">
              <a:ln>
                <a:noFill/>
              </a:ln>
              <a:solidFill>
                <a:prstClr val="white"/>
              </a:solidFill>
              <a:effectLst/>
              <a:uLnTx/>
              <a:uFillTx/>
              <a:latin typeface="Calibri"/>
              <a:ea typeface="+mn-ea"/>
              <a:cs typeface="+mn-cs"/>
            </a:endParaRPr>
          </a:p>
          <a:p>
            <a:pPr marL="457200" marR="0" lvl="0" indent="-45720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l-GR" sz="2200" b="0" i="0" u="none" strike="noStrike" kern="1200" cap="none" spc="0" normalizeH="0" baseline="0" noProof="0" dirty="0">
                <a:ln>
                  <a:noFill/>
                </a:ln>
                <a:solidFill>
                  <a:srgbClr val="FFFF00"/>
                </a:solidFill>
                <a:effectLst/>
                <a:uLnTx/>
                <a:uFillTx/>
                <a:latin typeface="Calibri"/>
                <a:ea typeface="+mn-ea"/>
                <a:cs typeface="+mn-cs"/>
              </a:rPr>
              <a:t> 543.234.017€   : </a:t>
            </a:r>
            <a:r>
              <a:rPr kumimoji="0" lang="el-GR" sz="2200" b="0" i="0" u="none" strike="noStrike" kern="1200" cap="none" spc="0" normalizeH="0" baseline="0" noProof="0" dirty="0" err="1">
                <a:ln>
                  <a:noFill/>
                </a:ln>
                <a:solidFill>
                  <a:srgbClr val="FFFF00"/>
                </a:solidFill>
                <a:effectLst/>
                <a:uLnTx/>
                <a:uFillTx/>
                <a:latin typeface="Calibri"/>
                <a:ea typeface="+mn-ea"/>
                <a:cs typeface="+mn-cs"/>
              </a:rPr>
              <a:t>Ενωσιακή</a:t>
            </a:r>
            <a:r>
              <a:rPr kumimoji="0" lang="el-GR" sz="2200" b="0" i="0" u="none" strike="noStrike" kern="1200" cap="none" spc="0" normalizeH="0" baseline="0" noProof="0" dirty="0">
                <a:ln>
                  <a:noFill/>
                </a:ln>
                <a:solidFill>
                  <a:srgbClr val="FFFF00"/>
                </a:solidFill>
                <a:effectLst/>
                <a:uLnTx/>
                <a:uFillTx/>
                <a:latin typeface="Calibri"/>
                <a:ea typeface="+mn-ea"/>
                <a:cs typeface="+mn-cs"/>
              </a:rPr>
              <a:t> Συμμετοχή  			(85%)</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l-GR" sz="2000" b="0" i="0" u="none" strike="noStrike" kern="1200" cap="none" spc="0" normalizeH="0" baseline="0" noProof="0" dirty="0">
                <a:ln>
                  <a:noFill/>
                </a:ln>
                <a:solidFill>
                  <a:prstClr val="white"/>
                </a:solidFill>
                <a:effectLst/>
                <a:uLnTx/>
                <a:uFillTx/>
                <a:latin typeface="Calibri"/>
                <a:ea typeface="+mn-ea"/>
                <a:cs typeface="+mn-cs"/>
              </a:rPr>
              <a:t>         Ευρωπαϊκό Ταμείο Περιφερειακής Ανάπτυξης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l-GR" sz="2000" b="0" i="0" u="none" strike="noStrike" kern="1200" cap="none" spc="0" normalizeH="0" baseline="0" noProof="0" dirty="0">
                <a:ln>
                  <a:noFill/>
                </a:ln>
                <a:solidFill>
                  <a:prstClr val="white"/>
                </a:solidFill>
                <a:effectLst/>
                <a:uLnTx/>
                <a:uFillTx/>
                <a:latin typeface="Calibri"/>
                <a:ea typeface="+mn-ea"/>
                <a:cs typeface="+mn-cs"/>
              </a:rPr>
              <a:t>        –ΕΤΠΑ</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l-GR" sz="2000" b="0" i="0" u="none" strike="noStrike" kern="1200" cap="none" spc="0" normalizeH="0" baseline="0" noProof="0" dirty="0">
                <a:ln>
                  <a:noFill/>
                </a:ln>
                <a:solidFill>
                  <a:prstClr val="white"/>
                </a:solidFill>
                <a:effectLst/>
                <a:uLnTx/>
                <a:uFillTx/>
                <a:latin typeface="Calibri"/>
                <a:ea typeface="+mn-ea"/>
                <a:cs typeface="+mn-cs"/>
              </a:rPr>
              <a:t>         Ευρωπαϊκό Κοινωνικό Ταμείο (ΕΚΤ+)</a:t>
            </a:r>
          </a:p>
          <a:p>
            <a:pPr marL="457200" marR="0" lvl="0" indent="-45720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0" lang="el-GR" sz="2000" b="0" i="0" u="none" strike="noStrike" kern="1200" cap="none" spc="0" normalizeH="0" baseline="0" noProof="0" dirty="0">
              <a:ln>
                <a:noFill/>
              </a:ln>
              <a:solidFill>
                <a:prstClr val="white"/>
              </a:solidFill>
              <a:effectLst/>
              <a:uLnTx/>
              <a:uFillTx/>
              <a:latin typeface="Calibri"/>
              <a:ea typeface="+mn-ea"/>
              <a:cs typeface="+mn-cs"/>
            </a:endParaRPr>
          </a:p>
          <a:p>
            <a:pPr marL="457200" marR="0" lvl="0" indent="-45720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l-GR" sz="2200" b="0" i="0" u="none" strike="noStrike" kern="1200" cap="none" spc="0" normalizeH="0" baseline="0" noProof="0" dirty="0">
                <a:ln>
                  <a:noFill/>
                </a:ln>
                <a:solidFill>
                  <a:srgbClr val="FFFF00"/>
                </a:solidFill>
                <a:effectLst/>
                <a:uLnTx/>
                <a:uFillTx/>
                <a:latin typeface="Calibri"/>
                <a:ea typeface="+mn-ea"/>
                <a:cs typeface="+mn-cs"/>
              </a:rPr>
              <a:t>95.864.827€      : Εθνική Συνεισφορά </a:t>
            </a:r>
          </a:p>
          <a:p>
            <a:pPr marL="1828800" marR="0" lvl="4" indent="0" algn="just" defTabSz="914400" rtl="0" eaLnBrk="1" fontAlgn="auto" latinLnBrk="0" hangingPunct="1">
              <a:lnSpc>
                <a:spcPct val="100000"/>
              </a:lnSpc>
              <a:spcBef>
                <a:spcPts val="0"/>
              </a:spcBef>
              <a:spcAft>
                <a:spcPts val="0"/>
              </a:spcAft>
              <a:buClrTx/>
              <a:buSzTx/>
              <a:buFontTx/>
              <a:buNone/>
              <a:tabLst/>
              <a:defRPr/>
            </a:pPr>
            <a:r>
              <a:rPr kumimoji="0" lang="el-GR" sz="2200" b="0" i="0" u="none" strike="noStrike" kern="1200" cap="none" spc="0" normalizeH="0" baseline="0" noProof="0" dirty="0">
                <a:ln>
                  <a:noFill/>
                </a:ln>
                <a:solidFill>
                  <a:srgbClr val="FFFF00"/>
                </a:solidFill>
                <a:effectLst/>
                <a:uLnTx/>
                <a:uFillTx/>
                <a:latin typeface="Calibri"/>
                <a:ea typeface="+mn-ea"/>
                <a:cs typeface="+mn-cs"/>
              </a:rPr>
              <a:t>         (15%)</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dirty="0">
              <a:ln>
                <a:noFill/>
              </a:ln>
              <a:solidFill>
                <a:prstClr val="white"/>
              </a:solidFill>
              <a:effectLst/>
              <a:uLnTx/>
              <a:uFillTx/>
              <a:latin typeface="Calibri"/>
              <a:ea typeface="+mn-ea"/>
              <a:cs typeface="+mn-cs"/>
            </a:endParaRPr>
          </a:p>
        </p:txBody>
      </p:sp>
      <p:graphicFrame>
        <p:nvGraphicFramePr>
          <p:cNvPr id="7" name="Γράφημα 6">
            <a:extLst>
              <a:ext uri="{FF2B5EF4-FFF2-40B4-BE49-F238E27FC236}">
                <a16:creationId xmlns:a16="http://schemas.microsoft.com/office/drawing/2014/main" id="{000A6C22-2D0D-44C2-8A99-C402E3D74769}"/>
              </a:ext>
            </a:extLst>
          </p:cNvPr>
          <p:cNvGraphicFramePr>
            <a:graphicFrameLocks/>
          </p:cNvGraphicFramePr>
          <p:nvPr>
            <p:extLst>
              <p:ext uri="{D42A27DB-BD31-4B8C-83A1-F6EECF244321}">
                <p14:modId xmlns:p14="http://schemas.microsoft.com/office/powerpoint/2010/main" val="2485917432"/>
              </p:ext>
            </p:extLst>
          </p:nvPr>
        </p:nvGraphicFramePr>
        <p:xfrm>
          <a:off x="5842314" y="1600621"/>
          <a:ext cx="6239620" cy="449537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80530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Graphic spid="7"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a:xfrm>
            <a:off x="1242891" y="189157"/>
            <a:ext cx="9509760" cy="577664"/>
          </a:xfrm>
        </p:spPr>
        <p:txBody>
          <a:bodyPr rtlCol="0">
            <a:normAutofit/>
          </a:bodyPr>
          <a:lstStyle/>
          <a:p>
            <a:pPr algn="ctr"/>
            <a:r>
              <a:rPr lang="el-GR" sz="2800" b="1" dirty="0">
                <a:solidFill>
                  <a:schemeClr val="accent5"/>
                </a:solidFill>
              </a:rPr>
              <a:t>Η Αρχιτεκτονική του Προγράμματος</a:t>
            </a:r>
          </a:p>
        </p:txBody>
      </p:sp>
      <p:graphicFrame>
        <p:nvGraphicFramePr>
          <p:cNvPr id="6" name="Διάγραμμα 5">
            <a:extLst>
              <a:ext uri="{FF2B5EF4-FFF2-40B4-BE49-F238E27FC236}">
                <a16:creationId xmlns:a16="http://schemas.microsoft.com/office/drawing/2014/main" id="{0D785D52-9145-4E95-9D18-B5C0F913B517}"/>
              </a:ext>
            </a:extLst>
          </p:cNvPr>
          <p:cNvGraphicFramePr/>
          <p:nvPr>
            <p:extLst>
              <p:ext uri="{D42A27DB-BD31-4B8C-83A1-F6EECF244321}">
                <p14:modId xmlns:p14="http://schemas.microsoft.com/office/powerpoint/2010/main" val="2574197693"/>
              </p:ext>
            </p:extLst>
          </p:nvPr>
        </p:nvGraphicFramePr>
        <p:xfrm>
          <a:off x="524933" y="1415561"/>
          <a:ext cx="10498667" cy="46804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97566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a:xfrm>
            <a:off x="1216514" y="91723"/>
            <a:ext cx="9509760" cy="577664"/>
          </a:xfrm>
        </p:spPr>
        <p:txBody>
          <a:bodyPr rtlCol="0">
            <a:normAutofit/>
          </a:bodyPr>
          <a:lstStyle/>
          <a:p>
            <a:pPr algn="ctr"/>
            <a:r>
              <a:rPr lang="el-GR" sz="2800" b="1" dirty="0">
                <a:solidFill>
                  <a:schemeClr val="accent5"/>
                </a:solidFill>
              </a:rPr>
              <a:t>Οι Προτεραιότητες του Προγράμματος ΑΜΘ 2021-2027</a:t>
            </a:r>
          </a:p>
        </p:txBody>
      </p:sp>
      <p:sp>
        <p:nvSpPr>
          <p:cNvPr id="2" name="Ορθογώνιο: Στρογγύλεμα γωνιών 1">
            <a:extLst>
              <a:ext uri="{FF2B5EF4-FFF2-40B4-BE49-F238E27FC236}">
                <a16:creationId xmlns:a16="http://schemas.microsoft.com/office/drawing/2014/main" id="{E0DEB7E1-3A2E-4EC7-8864-CF0457F26D8E}"/>
              </a:ext>
            </a:extLst>
          </p:cNvPr>
          <p:cNvSpPr>
            <a:spLocks noChangeArrowheads="1"/>
          </p:cNvSpPr>
          <p:nvPr/>
        </p:nvSpPr>
        <p:spPr bwMode="auto">
          <a:xfrm>
            <a:off x="1520982" y="1576998"/>
            <a:ext cx="3335059" cy="573088"/>
          </a:xfrm>
          <a:prstGeom prst="roundRect">
            <a:avLst>
              <a:gd name="adj" fmla="val 16667"/>
            </a:avLst>
          </a:prstGeom>
          <a:solidFill>
            <a:srgbClr val="800000"/>
          </a:solidFill>
          <a:ln w="1270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l-GR" altLang="el-GR" sz="16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Π1. Προώθηση Επιχειρηματικότητας &amp; Καινοτομίας</a:t>
            </a:r>
            <a:endParaRPr kumimoji="0" lang="el-GR" altLang="el-GR" sz="16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3" name="Ορθογώνιο: Στρογγύλεμα γωνιών 2">
            <a:extLst>
              <a:ext uri="{FF2B5EF4-FFF2-40B4-BE49-F238E27FC236}">
                <a16:creationId xmlns:a16="http://schemas.microsoft.com/office/drawing/2014/main" id="{8C2636C8-72EB-49F7-80DE-C6B618AA7AFC}"/>
              </a:ext>
            </a:extLst>
          </p:cNvPr>
          <p:cNvSpPr>
            <a:spLocks noChangeArrowheads="1"/>
          </p:cNvSpPr>
          <p:nvPr/>
        </p:nvSpPr>
        <p:spPr bwMode="auto">
          <a:xfrm>
            <a:off x="1520982" y="2250742"/>
            <a:ext cx="3323947" cy="573087"/>
          </a:xfrm>
          <a:prstGeom prst="roundRect">
            <a:avLst>
              <a:gd name="adj" fmla="val 16667"/>
            </a:avLst>
          </a:prstGeom>
          <a:solidFill>
            <a:srgbClr val="800000"/>
          </a:solidFill>
          <a:ln>
            <a:noFill/>
          </a:ln>
        </p:spPr>
        <p:txBody>
          <a:bodyPr vert="horz" wrap="square" lIns="91440" tIns="45720" rIns="91440" bIns="45720" numCol="1" anchor="ctr"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l-GR" altLang="el-GR" sz="16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Π2. Βιώσιμη διαχείριση πόρων &amp; υποδομών</a:t>
            </a:r>
            <a:endParaRPr kumimoji="0" lang="el-GR" altLang="el-GR" sz="16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4" name="Ορθογώνιο: Στρογγύλεμα γωνιών 3">
            <a:extLst>
              <a:ext uri="{FF2B5EF4-FFF2-40B4-BE49-F238E27FC236}">
                <a16:creationId xmlns:a16="http://schemas.microsoft.com/office/drawing/2014/main" id="{071A062E-DA0A-4598-B060-CCC489DAA9CB}"/>
              </a:ext>
            </a:extLst>
          </p:cNvPr>
          <p:cNvSpPr>
            <a:spLocks noChangeArrowheads="1"/>
          </p:cNvSpPr>
          <p:nvPr/>
        </p:nvSpPr>
        <p:spPr bwMode="auto">
          <a:xfrm>
            <a:off x="1520982" y="2905435"/>
            <a:ext cx="3301723" cy="573088"/>
          </a:xfrm>
          <a:prstGeom prst="roundRect">
            <a:avLst>
              <a:gd name="adj" fmla="val 16667"/>
            </a:avLst>
          </a:prstGeom>
          <a:solidFill>
            <a:srgbClr val="800000"/>
          </a:solidFill>
          <a:ln>
            <a:noFill/>
          </a:ln>
        </p:spPr>
        <p:txBody>
          <a:bodyPr vert="horz" wrap="square" lIns="91440" tIns="45720" rIns="91440" bIns="45720" numCol="1" anchor="ctr"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defRPr/>
            </a:pPr>
            <a:endParaRPr kumimoji="0" lang="el-GR" altLang="el-GR" sz="16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l-GR" altLang="el-GR" sz="15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Π3. Βελτίωση της συνδεσιμότητας της</a:t>
            </a:r>
            <a:endParaRPr kumimoji="0" lang="el-GR" altLang="el-GR" sz="1500" b="0" i="0" u="none" strike="noStrike" kern="1200" cap="none" spc="0" normalizeH="0" baseline="0" noProof="0" dirty="0">
              <a:ln>
                <a:noFill/>
              </a:ln>
              <a:solidFill>
                <a:prstClr val="white"/>
              </a:solidFill>
              <a:effectLst/>
              <a:uLnTx/>
              <a:uFillTx/>
              <a:latin typeface="Calibri"/>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l-GR" altLang="el-GR" sz="15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 Π-ΑΜΘ</a:t>
            </a:r>
            <a:endParaRPr kumimoji="0" lang="el-GR" altLang="el-GR" sz="1500" b="0" i="0" u="none" strike="noStrike" kern="1200" cap="none" spc="0" normalizeH="0" baseline="0" noProof="0" dirty="0">
              <a:ln>
                <a:noFill/>
              </a:ln>
              <a:solidFill>
                <a:prstClr val="white"/>
              </a:solidFill>
              <a:effectLst/>
              <a:uLnTx/>
              <a:uFillTx/>
              <a:latin typeface="Calibri"/>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altLang="el-GR" sz="15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5" name="Ορθογώνιο: Στρογγύλεμα γωνιών 4">
            <a:extLst>
              <a:ext uri="{FF2B5EF4-FFF2-40B4-BE49-F238E27FC236}">
                <a16:creationId xmlns:a16="http://schemas.microsoft.com/office/drawing/2014/main" id="{BE151FC4-6CA2-467F-A984-940E8024E09E}"/>
              </a:ext>
            </a:extLst>
          </p:cNvPr>
          <p:cNvSpPr>
            <a:spLocks noChangeArrowheads="1"/>
          </p:cNvSpPr>
          <p:nvPr/>
        </p:nvSpPr>
        <p:spPr bwMode="auto">
          <a:xfrm>
            <a:off x="1517806" y="3569654"/>
            <a:ext cx="3301723" cy="573087"/>
          </a:xfrm>
          <a:prstGeom prst="roundRect">
            <a:avLst>
              <a:gd name="adj" fmla="val 16667"/>
            </a:avLst>
          </a:prstGeom>
          <a:solidFill>
            <a:srgbClr val="800000"/>
          </a:solidFill>
          <a:ln>
            <a:noFill/>
          </a:ln>
        </p:spPr>
        <p:txBody>
          <a:bodyPr vert="horz" wrap="square" lIns="91440" tIns="45720" rIns="91440" bIns="45720" numCol="1" anchor="ctr"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defRPr/>
            </a:pPr>
            <a:endParaRPr kumimoji="0" lang="el-GR" altLang="el-GR" sz="16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l-GR" altLang="el-GR" sz="16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Π4Α. Ενίσχυση της Κοινωνικής Συνοχής (ΕΤΠΑ)</a:t>
            </a:r>
            <a:endParaRPr kumimoji="0" lang="el-GR" altLang="el-GR" sz="1600" b="0" i="0" u="none" strike="noStrike" kern="1200" cap="none" spc="0" normalizeH="0" baseline="0" noProof="0" dirty="0">
              <a:ln>
                <a:noFill/>
              </a:ln>
              <a:solidFill>
                <a:prstClr val="white"/>
              </a:solidFill>
              <a:effectLst/>
              <a:uLnTx/>
              <a:uFillTx/>
              <a:latin typeface="Calibri"/>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altLang="el-GR" sz="16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7" name="Ορθογώνιο: Στρογγύλεμα γωνιών 5">
            <a:extLst>
              <a:ext uri="{FF2B5EF4-FFF2-40B4-BE49-F238E27FC236}">
                <a16:creationId xmlns:a16="http://schemas.microsoft.com/office/drawing/2014/main" id="{1FE99693-9F13-44B4-BE5A-A80F013384A9}"/>
              </a:ext>
            </a:extLst>
          </p:cNvPr>
          <p:cNvSpPr>
            <a:spLocks noChangeArrowheads="1"/>
          </p:cNvSpPr>
          <p:nvPr/>
        </p:nvSpPr>
        <p:spPr bwMode="auto">
          <a:xfrm>
            <a:off x="1484470" y="4230697"/>
            <a:ext cx="3319184" cy="649288"/>
          </a:xfrm>
          <a:prstGeom prst="roundRect">
            <a:avLst>
              <a:gd name="adj" fmla="val 16667"/>
            </a:avLst>
          </a:prstGeom>
          <a:solidFill>
            <a:srgbClr val="800000"/>
          </a:solidFill>
          <a:ln>
            <a:noFill/>
          </a:ln>
        </p:spPr>
        <p:txBody>
          <a:bodyPr vert="horz" wrap="square" lIns="91440" tIns="45720" rIns="91440" bIns="45720" numCol="1" anchor="ctr"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defRPr/>
            </a:pPr>
            <a:endParaRPr kumimoji="0" lang="el-GR" altLang="el-GR" sz="16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l-GR" altLang="el-GR" sz="16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Π4Β. Κοινωνική Ενσωμάτωση και αντιμετώπιση της φτώχειας (ΕΚΤ+)</a:t>
            </a:r>
            <a:endParaRPr kumimoji="0" lang="el-GR" altLang="el-GR" sz="1600" b="0" i="0" u="none" strike="noStrike" kern="1200" cap="none" spc="0" normalizeH="0" baseline="0" noProof="0" dirty="0">
              <a:ln>
                <a:noFill/>
              </a:ln>
              <a:solidFill>
                <a:prstClr val="white"/>
              </a:solidFill>
              <a:effectLst/>
              <a:uLnTx/>
              <a:uFillTx/>
              <a:latin typeface="Calibri"/>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altLang="el-GR" sz="16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8" name="Ορθογώνιο: Στρογγύλεμα γωνιών 7">
            <a:extLst>
              <a:ext uri="{FF2B5EF4-FFF2-40B4-BE49-F238E27FC236}">
                <a16:creationId xmlns:a16="http://schemas.microsoft.com/office/drawing/2014/main" id="{39AA363E-43F2-441B-B62E-AA26C225EDBE}"/>
              </a:ext>
            </a:extLst>
          </p:cNvPr>
          <p:cNvSpPr>
            <a:spLocks noChangeArrowheads="1"/>
          </p:cNvSpPr>
          <p:nvPr/>
        </p:nvSpPr>
        <p:spPr bwMode="auto">
          <a:xfrm>
            <a:off x="1484470" y="4955423"/>
            <a:ext cx="3282671" cy="672586"/>
          </a:xfrm>
          <a:prstGeom prst="roundRect">
            <a:avLst>
              <a:gd name="adj" fmla="val 16667"/>
            </a:avLst>
          </a:prstGeom>
          <a:solidFill>
            <a:srgbClr val="800000"/>
          </a:solidFill>
          <a:ln>
            <a:noFill/>
          </a:ln>
        </p:spPr>
        <p:txBody>
          <a:bodyPr vert="horz" wrap="square" lIns="91440" tIns="45720" rIns="91440" bIns="45720" numCol="1" anchor="ctr"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defRPr/>
            </a:pPr>
            <a:endParaRPr kumimoji="0" lang="el-GR" altLang="el-GR" sz="16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l-GR" altLang="el-GR" sz="16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Π5. Ολοκληρωμένη Χωρική Ανάπτυξη στην Περιφέρεια ΑΜΘ</a:t>
            </a:r>
            <a:endParaRPr kumimoji="0" lang="el-GR" altLang="el-GR" sz="1600" b="0" i="0" u="none" strike="noStrike" kern="1200" cap="none" spc="0" normalizeH="0" baseline="0" noProof="0" dirty="0">
              <a:ln>
                <a:noFill/>
              </a:ln>
              <a:solidFill>
                <a:prstClr val="white"/>
              </a:solidFill>
              <a:effectLst/>
              <a:uLnTx/>
              <a:uFillTx/>
              <a:latin typeface="Calibri"/>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l-GR" altLang="el-GR" sz="16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9" name="Φυσαλίδα ομιλίας: Ορθογώνιο 11">
            <a:extLst>
              <a:ext uri="{FF2B5EF4-FFF2-40B4-BE49-F238E27FC236}">
                <a16:creationId xmlns:a16="http://schemas.microsoft.com/office/drawing/2014/main" id="{00CDB204-24AD-45DC-BA92-421B22C51EC2}"/>
              </a:ext>
            </a:extLst>
          </p:cNvPr>
          <p:cNvSpPr>
            <a:spLocks noChangeArrowheads="1"/>
          </p:cNvSpPr>
          <p:nvPr/>
        </p:nvSpPr>
        <p:spPr bwMode="auto">
          <a:xfrm>
            <a:off x="5971393" y="796615"/>
            <a:ext cx="4857473" cy="577850"/>
          </a:xfrm>
          <a:prstGeom prst="wedgeRectCallout">
            <a:avLst>
              <a:gd name="adj1" fmla="val -20833"/>
              <a:gd name="adj2" fmla="val 62500"/>
            </a:avLst>
          </a:prstGeom>
          <a:solidFill>
            <a:srgbClr val="FFF2CC"/>
          </a:soli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l-GR" altLang="el-GR" sz="2400" b="1"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Times New Roman" panose="02020603050405020304" pitchFamily="18" charset="0"/>
              </a:rPr>
              <a:t>(5) ΣΤΟΧΟΙ ΠΟΛΙΤΙΚΗΣ Ε.Ε.</a:t>
            </a:r>
            <a:endParaRPr kumimoji="0" lang="el-GR" altLang="el-GR" sz="24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10" name="Ορθογώνιο: Στρογγύλεμα γωνιών 12">
            <a:extLst>
              <a:ext uri="{FF2B5EF4-FFF2-40B4-BE49-F238E27FC236}">
                <a16:creationId xmlns:a16="http://schemas.microsoft.com/office/drawing/2014/main" id="{C55265C3-DA32-4E3C-940A-3329C2E2456B}"/>
              </a:ext>
            </a:extLst>
          </p:cNvPr>
          <p:cNvSpPr>
            <a:spLocks noChangeArrowheads="1"/>
          </p:cNvSpPr>
          <p:nvPr/>
        </p:nvSpPr>
        <p:spPr bwMode="auto">
          <a:xfrm>
            <a:off x="5967772" y="1515574"/>
            <a:ext cx="5665427" cy="714188"/>
          </a:xfrm>
          <a:prstGeom prst="roundRect">
            <a:avLst>
              <a:gd name="adj" fmla="val 16667"/>
            </a:avLst>
          </a:prstGeom>
          <a:solidFill>
            <a:srgbClr val="B4C6E7"/>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l-GR" altLang="el-GR"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ΣΠ1. Μια πιο ανταγωνιστική &amp; εξυπνότερη Ευρώπη</a:t>
            </a:r>
            <a:endParaRPr kumimoji="0" lang="el-GR" altLang="el-GR" sz="2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1" name="Ορθογώνιο: Στρογγύλεμα γωνιών 13">
            <a:extLst>
              <a:ext uri="{FF2B5EF4-FFF2-40B4-BE49-F238E27FC236}">
                <a16:creationId xmlns:a16="http://schemas.microsoft.com/office/drawing/2014/main" id="{93A52821-E78A-4392-BA1F-97A1419B83A1}"/>
              </a:ext>
            </a:extLst>
          </p:cNvPr>
          <p:cNvSpPr>
            <a:spLocks noChangeArrowheads="1"/>
          </p:cNvSpPr>
          <p:nvPr/>
        </p:nvSpPr>
        <p:spPr bwMode="auto">
          <a:xfrm>
            <a:off x="5991585" y="2357826"/>
            <a:ext cx="5641613" cy="573086"/>
          </a:xfrm>
          <a:prstGeom prst="roundRect">
            <a:avLst>
              <a:gd name="adj" fmla="val 16667"/>
            </a:avLst>
          </a:prstGeom>
          <a:solidFill>
            <a:srgbClr val="B4C6E7"/>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l-GR" altLang="el-GR"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ΣΠ2. Μια πιο πράσινη &amp; ανθεκτική Ευρώπη</a:t>
            </a:r>
            <a:endParaRPr kumimoji="0" lang="el-GR" altLang="el-GR" sz="2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2" name="Ορθογώνιο: Στρογγύλεμα γωνιών 14">
            <a:extLst>
              <a:ext uri="{FF2B5EF4-FFF2-40B4-BE49-F238E27FC236}">
                <a16:creationId xmlns:a16="http://schemas.microsoft.com/office/drawing/2014/main" id="{4FD70E30-EFC6-4644-83FC-233BCFB607F6}"/>
              </a:ext>
            </a:extLst>
          </p:cNvPr>
          <p:cNvSpPr>
            <a:spLocks noChangeArrowheads="1"/>
          </p:cNvSpPr>
          <p:nvPr/>
        </p:nvSpPr>
        <p:spPr bwMode="auto">
          <a:xfrm>
            <a:off x="5983648" y="3050198"/>
            <a:ext cx="5641613" cy="573088"/>
          </a:xfrm>
          <a:prstGeom prst="roundRect">
            <a:avLst>
              <a:gd name="adj" fmla="val 16667"/>
            </a:avLst>
          </a:prstGeom>
          <a:solidFill>
            <a:srgbClr val="B4C6E7"/>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l-GR" altLang="el-GR"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ΣΠ3. Μια πιο διασυνδεδεμένη Ευρώπη</a:t>
            </a:r>
            <a:endParaRPr kumimoji="0" lang="el-GR" altLang="el-GR" sz="2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4" name="Ορθογώνιο: Στρογγύλεμα γωνιών 15">
            <a:extLst>
              <a:ext uri="{FF2B5EF4-FFF2-40B4-BE49-F238E27FC236}">
                <a16:creationId xmlns:a16="http://schemas.microsoft.com/office/drawing/2014/main" id="{EEF5F969-3AE7-40BB-9D78-031FE7BF412D}"/>
              </a:ext>
            </a:extLst>
          </p:cNvPr>
          <p:cNvSpPr>
            <a:spLocks noChangeArrowheads="1"/>
          </p:cNvSpPr>
          <p:nvPr/>
        </p:nvSpPr>
        <p:spPr bwMode="auto">
          <a:xfrm>
            <a:off x="5967773" y="3753274"/>
            <a:ext cx="5641613" cy="1116144"/>
          </a:xfrm>
          <a:prstGeom prst="roundRect">
            <a:avLst>
              <a:gd name="adj" fmla="val 16667"/>
            </a:avLst>
          </a:prstGeom>
          <a:solidFill>
            <a:srgbClr val="B4C6E7"/>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l-GR" altLang="el-GR"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ΣΠ4. Μια πιο κοινωνική και χωρίς αποκλεισμούς Ευρώπη</a:t>
            </a:r>
            <a:endParaRPr kumimoji="0" lang="el-GR" altLang="el-GR" sz="2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5" name="Ορθογώνιο: Στρογγύλεμα γωνιών 16">
            <a:extLst>
              <a:ext uri="{FF2B5EF4-FFF2-40B4-BE49-F238E27FC236}">
                <a16:creationId xmlns:a16="http://schemas.microsoft.com/office/drawing/2014/main" id="{57D140B8-2BE4-440A-973E-BD10412F79C6}"/>
              </a:ext>
            </a:extLst>
          </p:cNvPr>
          <p:cNvSpPr>
            <a:spLocks noChangeArrowheads="1"/>
          </p:cNvSpPr>
          <p:nvPr/>
        </p:nvSpPr>
        <p:spPr bwMode="auto">
          <a:xfrm>
            <a:off x="5971395" y="4999406"/>
            <a:ext cx="5637991" cy="905469"/>
          </a:xfrm>
          <a:prstGeom prst="roundRect">
            <a:avLst>
              <a:gd name="adj" fmla="val 16667"/>
            </a:avLst>
          </a:prstGeom>
          <a:solidFill>
            <a:srgbClr val="B4C6E7"/>
          </a:solidFill>
          <a:ln w="12700">
            <a:noFill/>
            <a:miter lim="800000"/>
            <a:headEnd/>
            <a:tailEnd/>
          </a:ln>
        </p:spPr>
        <p:txBody>
          <a:bodyPr vert="horz" wrap="square" lIns="91440" tIns="45720" rIns="91440" bIns="45720" numCol="1" anchor="ctr"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l-GR" altLang="el-GR"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ΣΠ5. Μια Ευρώπη πιο κοντά στους πολίτες της</a:t>
            </a:r>
          </a:p>
        </p:txBody>
      </p:sp>
      <p:cxnSp>
        <p:nvCxnSpPr>
          <p:cNvPr id="16" name="Ευθύγραμμο βέλος σύνδεσης 15">
            <a:extLst>
              <a:ext uri="{FF2B5EF4-FFF2-40B4-BE49-F238E27FC236}">
                <a16:creationId xmlns:a16="http://schemas.microsoft.com/office/drawing/2014/main" id="{2469FFC8-4630-4C39-B324-7594D226B65E}"/>
              </a:ext>
            </a:extLst>
          </p:cNvPr>
          <p:cNvCxnSpPr>
            <a:cxnSpLocks/>
          </p:cNvCxnSpPr>
          <p:nvPr/>
        </p:nvCxnSpPr>
        <p:spPr>
          <a:xfrm>
            <a:off x="5125915" y="1999482"/>
            <a:ext cx="764391" cy="0"/>
          </a:xfrm>
          <a:prstGeom prst="straightConnector1">
            <a:avLst/>
          </a:prstGeom>
          <a:ln w="5715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22" name="Φυσαλίδα ομιλίας: Ορθογώνιο 23">
            <a:extLst>
              <a:ext uri="{FF2B5EF4-FFF2-40B4-BE49-F238E27FC236}">
                <a16:creationId xmlns:a16="http://schemas.microsoft.com/office/drawing/2014/main" id="{8E366438-3828-45D4-AC78-8034B54CFB03}"/>
              </a:ext>
            </a:extLst>
          </p:cNvPr>
          <p:cNvSpPr>
            <a:spLocks noChangeArrowheads="1"/>
          </p:cNvSpPr>
          <p:nvPr/>
        </p:nvSpPr>
        <p:spPr bwMode="auto">
          <a:xfrm>
            <a:off x="1520982" y="850701"/>
            <a:ext cx="3440317" cy="577850"/>
          </a:xfrm>
          <a:prstGeom prst="wedgeRectCallout">
            <a:avLst>
              <a:gd name="adj1" fmla="val -20833"/>
              <a:gd name="adj2" fmla="val 62500"/>
            </a:avLst>
          </a:prstGeom>
          <a:solidFill>
            <a:srgbClr val="FFF2CC"/>
          </a:soli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l-GR" altLang="el-GR" sz="1500" b="1"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Times New Roman" panose="02020603050405020304" pitchFamily="18" charset="0"/>
              </a:rPr>
              <a:t>(7) ΠΡΟΤΕΡΑΙΟΤΗΤΕΣ ΤΟΥ ΠΡΟΓΡΑΜΜΑΤΟΣ «Π-ΑΜΘ» 2021-2027</a:t>
            </a:r>
            <a:endParaRPr kumimoji="0" lang="el-GR" altLang="el-GR" sz="15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24" name="Ορθογώνιο: Στρογγύλεμα γωνιών 23">
            <a:extLst>
              <a:ext uri="{FF2B5EF4-FFF2-40B4-BE49-F238E27FC236}">
                <a16:creationId xmlns:a16="http://schemas.microsoft.com/office/drawing/2014/main" id="{F35BEEAE-11A1-4441-BE9D-1C4933EB93E3}"/>
              </a:ext>
            </a:extLst>
          </p:cNvPr>
          <p:cNvSpPr/>
          <p:nvPr/>
        </p:nvSpPr>
        <p:spPr>
          <a:xfrm>
            <a:off x="1484470" y="5685863"/>
            <a:ext cx="3243607" cy="372039"/>
          </a:xfrm>
          <a:prstGeom prst="round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just" defTabSz="914400" rtl="0" eaLnBrk="1" fontAlgn="auto" latinLnBrk="0" hangingPunct="1">
              <a:lnSpc>
                <a:spcPct val="107000"/>
              </a:lnSpc>
              <a:spcBef>
                <a:spcPts val="0"/>
              </a:spcBef>
              <a:spcAft>
                <a:spcPts val="800"/>
              </a:spcAft>
              <a:buClrTx/>
              <a:buSzTx/>
              <a:buFontTx/>
              <a:buNone/>
              <a:tabLst/>
              <a:defRPr/>
            </a:pPr>
            <a:endParaRPr kumimoji="0" lang="el-GR" sz="1600" b="0" i="0" u="none" strike="noStrike" kern="1200" cap="none" spc="0" normalizeH="0" baseline="0" noProof="0" dirty="0">
              <a:ln>
                <a:noFill/>
              </a:ln>
              <a:solidFill>
                <a:prstClr val="white"/>
              </a:solidFill>
              <a:effectLst/>
              <a:uLnTx/>
              <a:uFillTx/>
              <a:latin typeface="Calibri"/>
              <a:ea typeface="Calibri" panose="020F0502020204030204" pitchFamily="34" charset="0"/>
              <a:cs typeface="Calibri" panose="020F0502020204030204" pitchFamily="34" charset="0"/>
            </a:endParaRP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el-GR" sz="1600" b="0" i="0" u="none" strike="noStrike" kern="1200" cap="none" spc="0" normalizeH="0" baseline="0" noProof="0" dirty="0">
                <a:ln>
                  <a:noFill/>
                </a:ln>
                <a:solidFill>
                  <a:prstClr val="white"/>
                </a:solidFill>
                <a:effectLst/>
                <a:uLnTx/>
                <a:uFillTx/>
                <a:latin typeface="Calibri"/>
                <a:ea typeface="Calibri" panose="020F0502020204030204" pitchFamily="34" charset="0"/>
                <a:cs typeface="Calibri" panose="020F0502020204030204" pitchFamily="34" charset="0"/>
              </a:rPr>
              <a:t>Π6. Τεχνική Βοήθεια ΕΤΠΑ</a:t>
            </a:r>
            <a:endParaRPr kumimoji="0" lang="el-GR" sz="1600" b="0" i="0" u="none" strike="noStrike" kern="1200" cap="none" spc="0" normalizeH="0" baseline="0" noProof="0" dirty="0">
              <a:ln>
                <a:noFill/>
              </a:ln>
              <a:solidFill>
                <a:prstClr val="white"/>
              </a:solidFill>
              <a:effectLst/>
              <a:uLnTx/>
              <a:uFillTx/>
              <a:latin typeface="Calibri"/>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800"/>
              </a:spcAft>
              <a:buClrTx/>
              <a:buSzTx/>
              <a:buFontTx/>
              <a:buNone/>
              <a:tabLst/>
              <a:defRPr/>
            </a:pPr>
            <a:r>
              <a:rPr kumimoji="0" lang="el-GR" sz="1600" b="0" i="0" u="none" strike="noStrike" kern="1200" cap="none" spc="0" normalizeH="0" baseline="0" noProof="0" dirty="0">
                <a:ln>
                  <a:noFill/>
                </a:ln>
                <a:solidFill>
                  <a:prstClr val="white"/>
                </a:solidFill>
                <a:effectLst/>
                <a:uLnTx/>
                <a:uFillTx/>
                <a:latin typeface="Calibri"/>
                <a:ea typeface="Calibri" panose="020F0502020204030204" pitchFamily="34" charset="0"/>
                <a:cs typeface="Times New Roman" panose="02020603050405020304" pitchFamily="18" charset="0"/>
              </a:rPr>
              <a:t> </a:t>
            </a:r>
          </a:p>
        </p:txBody>
      </p:sp>
      <p:sp>
        <p:nvSpPr>
          <p:cNvPr id="25" name="Ορθογώνιο: Στρογγύλεμα γωνιών 24">
            <a:extLst>
              <a:ext uri="{FF2B5EF4-FFF2-40B4-BE49-F238E27FC236}">
                <a16:creationId xmlns:a16="http://schemas.microsoft.com/office/drawing/2014/main" id="{A973499C-6CB5-4C39-AB95-69EC4AC45A63}"/>
              </a:ext>
            </a:extLst>
          </p:cNvPr>
          <p:cNvSpPr/>
          <p:nvPr/>
        </p:nvSpPr>
        <p:spPr>
          <a:xfrm>
            <a:off x="1484469" y="6158560"/>
            <a:ext cx="3243607" cy="372039"/>
          </a:xfrm>
          <a:prstGeom prst="round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just" defTabSz="914400" rtl="0" eaLnBrk="1" fontAlgn="auto" latinLnBrk="0" hangingPunct="1">
              <a:lnSpc>
                <a:spcPct val="107000"/>
              </a:lnSpc>
              <a:spcBef>
                <a:spcPts val="0"/>
              </a:spcBef>
              <a:spcAft>
                <a:spcPts val="800"/>
              </a:spcAft>
              <a:buClrTx/>
              <a:buSzTx/>
              <a:buFontTx/>
              <a:buNone/>
              <a:tabLst/>
              <a:defRPr/>
            </a:pPr>
            <a:endParaRPr kumimoji="0" lang="el-GR" sz="1600" b="0" i="0" u="none" strike="noStrike" kern="1200" cap="none" spc="0" normalizeH="0" baseline="0" noProof="0" dirty="0">
              <a:ln>
                <a:noFill/>
              </a:ln>
              <a:solidFill>
                <a:prstClr val="white"/>
              </a:solidFill>
              <a:effectLst/>
              <a:uLnTx/>
              <a:uFillTx/>
              <a:latin typeface="Calibri"/>
              <a:ea typeface="Calibri" panose="020F0502020204030204" pitchFamily="34" charset="0"/>
              <a:cs typeface="Calibri" panose="020F0502020204030204" pitchFamily="34" charset="0"/>
            </a:endParaRP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el-GR" sz="1600" b="0" i="0" u="none" strike="noStrike" kern="1200" cap="none" spc="0" normalizeH="0" baseline="0" noProof="0" dirty="0">
                <a:ln>
                  <a:noFill/>
                </a:ln>
                <a:solidFill>
                  <a:prstClr val="white"/>
                </a:solidFill>
                <a:effectLst/>
                <a:uLnTx/>
                <a:uFillTx/>
                <a:latin typeface="Calibri"/>
                <a:ea typeface="Calibri" panose="020F0502020204030204" pitchFamily="34" charset="0"/>
                <a:cs typeface="Calibri" panose="020F0502020204030204" pitchFamily="34" charset="0"/>
              </a:rPr>
              <a:t>Π7. Τεχνική Βοήθεια ΕΚΤ+</a:t>
            </a:r>
            <a:endParaRPr kumimoji="0" lang="el-GR" sz="1600" b="0" i="0" u="none" strike="noStrike" kern="1200" cap="none" spc="0" normalizeH="0" baseline="0" noProof="0" dirty="0">
              <a:ln>
                <a:noFill/>
              </a:ln>
              <a:solidFill>
                <a:prstClr val="white"/>
              </a:solidFill>
              <a:effectLst/>
              <a:uLnTx/>
              <a:uFillTx/>
              <a:latin typeface="Calibri"/>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800"/>
              </a:spcAft>
              <a:buClrTx/>
              <a:buSzTx/>
              <a:buFontTx/>
              <a:buNone/>
              <a:tabLst/>
              <a:defRPr/>
            </a:pPr>
            <a:r>
              <a:rPr kumimoji="0" lang="el-GR" sz="1600" b="0" i="0" u="none" strike="noStrike" kern="1200" cap="none" spc="0" normalizeH="0" baseline="0" noProof="0" dirty="0">
                <a:ln>
                  <a:noFill/>
                </a:ln>
                <a:solidFill>
                  <a:prstClr val="white"/>
                </a:solidFill>
                <a:effectLst/>
                <a:uLnTx/>
                <a:uFillTx/>
                <a:latin typeface="Calibri"/>
                <a:ea typeface="Calibri" panose="020F0502020204030204" pitchFamily="34" charset="0"/>
                <a:cs typeface="Times New Roman" panose="02020603050405020304" pitchFamily="18" charset="0"/>
              </a:rPr>
              <a:t> </a:t>
            </a:r>
          </a:p>
        </p:txBody>
      </p:sp>
      <p:cxnSp>
        <p:nvCxnSpPr>
          <p:cNvPr id="27" name="Ευθύγραμμο βέλος σύνδεσης 26">
            <a:extLst>
              <a:ext uri="{FF2B5EF4-FFF2-40B4-BE49-F238E27FC236}">
                <a16:creationId xmlns:a16="http://schemas.microsoft.com/office/drawing/2014/main" id="{0AA6AEEE-3A56-4816-B96A-35A73BC00EA1}"/>
              </a:ext>
            </a:extLst>
          </p:cNvPr>
          <p:cNvCxnSpPr>
            <a:cxnSpLocks/>
          </p:cNvCxnSpPr>
          <p:nvPr/>
        </p:nvCxnSpPr>
        <p:spPr>
          <a:xfrm>
            <a:off x="5149970" y="2547535"/>
            <a:ext cx="764391" cy="0"/>
          </a:xfrm>
          <a:prstGeom prst="straightConnector1">
            <a:avLst/>
          </a:prstGeom>
          <a:ln w="5715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Ευθύγραμμο βέλος σύνδεσης 27">
            <a:extLst>
              <a:ext uri="{FF2B5EF4-FFF2-40B4-BE49-F238E27FC236}">
                <a16:creationId xmlns:a16="http://schemas.microsoft.com/office/drawing/2014/main" id="{6739DFA0-1316-4806-ACA8-68A05C39355A}"/>
              </a:ext>
            </a:extLst>
          </p:cNvPr>
          <p:cNvCxnSpPr>
            <a:cxnSpLocks/>
          </p:cNvCxnSpPr>
          <p:nvPr/>
        </p:nvCxnSpPr>
        <p:spPr>
          <a:xfrm>
            <a:off x="5159023" y="3286089"/>
            <a:ext cx="764391" cy="0"/>
          </a:xfrm>
          <a:prstGeom prst="straightConnector1">
            <a:avLst/>
          </a:prstGeom>
          <a:ln w="5715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Ευθύγραμμο βέλος σύνδεσης 28">
            <a:extLst>
              <a:ext uri="{FF2B5EF4-FFF2-40B4-BE49-F238E27FC236}">
                <a16:creationId xmlns:a16="http://schemas.microsoft.com/office/drawing/2014/main" id="{F5802A18-D239-407C-9151-9C6A4DE8478E}"/>
              </a:ext>
            </a:extLst>
          </p:cNvPr>
          <p:cNvCxnSpPr>
            <a:cxnSpLocks/>
          </p:cNvCxnSpPr>
          <p:nvPr/>
        </p:nvCxnSpPr>
        <p:spPr>
          <a:xfrm>
            <a:off x="5125915" y="3936721"/>
            <a:ext cx="764391" cy="0"/>
          </a:xfrm>
          <a:prstGeom prst="straightConnector1">
            <a:avLst/>
          </a:prstGeom>
          <a:ln w="5715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Ευθύγραμμο βέλος σύνδεσης 29">
            <a:extLst>
              <a:ext uri="{FF2B5EF4-FFF2-40B4-BE49-F238E27FC236}">
                <a16:creationId xmlns:a16="http://schemas.microsoft.com/office/drawing/2014/main" id="{C2923244-AD9F-4778-931A-82CA5E63ADB9}"/>
              </a:ext>
            </a:extLst>
          </p:cNvPr>
          <p:cNvCxnSpPr>
            <a:cxnSpLocks/>
          </p:cNvCxnSpPr>
          <p:nvPr/>
        </p:nvCxnSpPr>
        <p:spPr>
          <a:xfrm>
            <a:off x="5107803" y="4475983"/>
            <a:ext cx="764391" cy="0"/>
          </a:xfrm>
          <a:prstGeom prst="straightConnector1">
            <a:avLst/>
          </a:prstGeom>
          <a:ln w="5715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Ευθύγραμμο βέλος σύνδεσης 30">
            <a:extLst>
              <a:ext uri="{FF2B5EF4-FFF2-40B4-BE49-F238E27FC236}">
                <a16:creationId xmlns:a16="http://schemas.microsoft.com/office/drawing/2014/main" id="{0386BAA0-533E-45AF-A856-0F9F534B25AA}"/>
              </a:ext>
            </a:extLst>
          </p:cNvPr>
          <p:cNvCxnSpPr>
            <a:cxnSpLocks/>
          </p:cNvCxnSpPr>
          <p:nvPr/>
        </p:nvCxnSpPr>
        <p:spPr>
          <a:xfrm>
            <a:off x="5107803" y="5287806"/>
            <a:ext cx="764391" cy="0"/>
          </a:xfrm>
          <a:prstGeom prst="straightConnector1">
            <a:avLst/>
          </a:prstGeom>
          <a:ln w="5715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0504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77AE151-5EA3-4423-9FCE-2887A7FA0394}"/>
              </a:ext>
            </a:extLst>
          </p:cNvPr>
          <p:cNvSpPr>
            <a:spLocks noGrp="1"/>
          </p:cNvSpPr>
          <p:nvPr>
            <p:ph type="title"/>
          </p:nvPr>
        </p:nvSpPr>
        <p:spPr>
          <a:xfrm>
            <a:off x="287867" y="84667"/>
            <a:ext cx="10563013" cy="702733"/>
          </a:xfrm>
        </p:spPr>
        <p:txBody>
          <a:bodyPr>
            <a:normAutofit fontScale="90000"/>
          </a:bodyPr>
          <a:lstStyle/>
          <a:p>
            <a:r>
              <a:rPr lang="el-GR" dirty="0"/>
              <a:t> </a:t>
            </a:r>
            <a:br>
              <a:rPr lang="el-GR" dirty="0"/>
            </a:br>
            <a:endParaRPr lang="el-GR" dirty="0"/>
          </a:p>
        </p:txBody>
      </p:sp>
      <p:sp>
        <p:nvSpPr>
          <p:cNvPr id="7" name="Τίτλος 12">
            <a:extLst>
              <a:ext uri="{FF2B5EF4-FFF2-40B4-BE49-F238E27FC236}">
                <a16:creationId xmlns:a16="http://schemas.microsoft.com/office/drawing/2014/main" id="{ED504A1A-BAE5-4EDF-B481-340750C75C40}"/>
              </a:ext>
            </a:extLst>
          </p:cNvPr>
          <p:cNvSpPr txBox="1">
            <a:spLocks/>
          </p:cNvSpPr>
          <p:nvPr/>
        </p:nvSpPr>
        <p:spPr>
          <a:xfrm>
            <a:off x="814493" y="193782"/>
            <a:ext cx="9509760" cy="487197"/>
          </a:xfrm>
          <a:prstGeom prst="rect">
            <a:avLst/>
          </a:prstGeom>
        </p:spPr>
        <p:txBody>
          <a:bodyPr vert="horz" lIns="91440" tIns="45720" rIns="91440" bIns="45720" rtlCol="0" anchor="b">
            <a:normAutofit fontScale="60000" lnSpcReduction="20000"/>
          </a:bodyPr>
          <a:lstStyle>
            <a:lvl1pPr marL="0" indent="0" algn="l" defTabSz="914400" rtl="0" eaLnBrk="1" latinLnBrk="0" hangingPunct="1">
              <a:lnSpc>
                <a:spcPct val="90000"/>
              </a:lnSpc>
              <a:spcBef>
                <a:spcPct val="0"/>
              </a:spcBef>
              <a:buFont typeface="Arial" pitchFamily="34" charset="0"/>
              <a:buNone/>
              <a:defRPr sz="3400" kern="1200">
                <a:solidFill>
                  <a:schemeClr val="tx1"/>
                </a:solidFill>
                <a:latin typeface="+mj-lt"/>
                <a:ea typeface="+mj-ea"/>
                <a:cs typeface="+mj-cs"/>
              </a:defRPr>
            </a:lvl1pPr>
          </a:lstStyle>
          <a:p>
            <a:r>
              <a:rPr lang="el-GR" u="sng" dirty="0">
                <a:solidFill>
                  <a:schemeClr val="accent5"/>
                </a:solidFill>
              </a:rPr>
              <a:t> ΚΑΤΑΝΟΜΗ ΠΟΡΩΝ (ΔΔ) ΠΡΟΓΡΑΜΜΑΤΟΣ ΑΜΘ 2021-2027 ΑΝΑ ΠΡΟΤΕΡΑΙΟΤΗΤΑ</a:t>
            </a:r>
            <a:endParaRPr lang="el-GR" dirty="0">
              <a:solidFill>
                <a:schemeClr val="accent5"/>
              </a:solidFill>
            </a:endParaRPr>
          </a:p>
        </p:txBody>
      </p:sp>
      <p:graphicFrame>
        <p:nvGraphicFramePr>
          <p:cNvPr id="9" name="Γράφημα 8">
            <a:extLst>
              <a:ext uri="{FF2B5EF4-FFF2-40B4-BE49-F238E27FC236}">
                <a16:creationId xmlns:a16="http://schemas.microsoft.com/office/drawing/2014/main" id="{6BFF97A9-484C-410F-B9B5-9CBB2943F665}"/>
              </a:ext>
            </a:extLst>
          </p:cNvPr>
          <p:cNvGraphicFramePr>
            <a:graphicFrameLocks/>
          </p:cNvGraphicFramePr>
          <p:nvPr/>
        </p:nvGraphicFramePr>
        <p:xfrm>
          <a:off x="2007393" y="1369218"/>
          <a:ext cx="8177214" cy="41195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Γράφημα 10">
            <a:extLst>
              <a:ext uri="{FF2B5EF4-FFF2-40B4-BE49-F238E27FC236}">
                <a16:creationId xmlns:a16="http://schemas.microsoft.com/office/drawing/2014/main" id="{FB260F82-47B3-418E-A532-3A50868C9A86}"/>
              </a:ext>
            </a:extLst>
          </p:cNvPr>
          <p:cNvGraphicFramePr>
            <a:graphicFrameLocks/>
          </p:cNvGraphicFramePr>
          <p:nvPr>
            <p:extLst>
              <p:ext uri="{D42A27DB-BD31-4B8C-83A1-F6EECF244321}">
                <p14:modId xmlns:p14="http://schemas.microsoft.com/office/powerpoint/2010/main" val="1207066792"/>
              </p:ext>
            </p:extLst>
          </p:nvPr>
        </p:nvGraphicFramePr>
        <p:xfrm>
          <a:off x="135467" y="680979"/>
          <a:ext cx="11921066" cy="578498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44002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Σχεδίαση με πετρόλ λωρίδες 16x9">
  <a:themeElements>
    <a:clrScheme name="Προσαρμοσμένο 2">
      <a:dk1>
        <a:sysClr val="windowText" lastClr="000000"/>
      </a:dk1>
      <a:lt1>
        <a:sysClr val="window" lastClr="FFFFFF"/>
      </a:lt1>
      <a:dk2>
        <a:srgbClr val="323232"/>
      </a:dk2>
      <a:lt2>
        <a:srgbClr val="E5C243"/>
      </a:lt2>
      <a:accent1>
        <a:srgbClr val="800000"/>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3246549_TF02895254" id="{2E985D35-CC64-49FD-BD17-72948FE5ED13}" vid="{7B7576DE-0183-421C-A940-B9F854D54BC2}"/>
    </a:ext>
  </a:extLst>
</a:theme>
</file>

<file path=ppt/theme/theme2.xml><?xml version="1.0" encoding="utf-8"?>
<a:theme xmlns:a="http://schemas.openxmlformats.org/drawingml/2006/main" name="Θέμα του Office">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Θέμα του Office">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0B0D886-CB8D-4564-A797-C05BC7D513A8}">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40262f94-9f35-4ac3-9a90-690165a166b7"/>
    <ds:schemaRef ds:uri="a4f35948-e619-41b3-aa29-22878b09cfd2"/>
    <ds:schemaRef ds:uri="http://www.w3.org/XML/1998/namespace"/>
    <ds:schemaRef ds:uri="http://purl.org/dc/dcmitype/"/>
  </ds:schemaRefs>
</ds:datastoreItem>
</file>

<file path=customXml/itemProps2.xml><?xml version="1.0" encoding="utf-8"?>
<ds:datastoreItem xmlns:ds="http://schemas.openxmlformats.org/officeDocument/2006/customXml" ds:itemID="{ED65A2C9-CB67-4F36-A412-EEC1AD297F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AC2023F-644C-4F7E-8E8C-CDBE4A63C7D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3181</TotalTime>
  <Words>3984</Words>
  <Application>Microsoft Office PowerPoint</Application>
  <PresentationFormat>Widescreen</PresentationFormat>
  <Paragraphs>412</Paragraphs>
  <Slides>39</Slides>
  <Notes>30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39</vt:i4>
      </vt:variant>
    </vt:vector>
  </HeadingPairs>
  <TitlesOfParts>
    <vt:vector size="46" baseType="lpstr">
      <vt:lpstr>Arial</vt:lpstr>
      <vt:lpstr>Calibri</vt:lpstr>
      <vt:lpstr>Symbol</vt:lpstr>
      <vt:lpstr>Tahoma</vt:lpstr>
      <vt:lpstr>Times New Roman</vt:lpstr>
      <vt:lpstr>Wingdings</vt:lpstr>
      <vt:lpstr>Σχεδίαση με πετρόλ λωρίδες 16x9</vt:lpstr>
      <vt:lpstr>         1η Συνεδρίαση Επιτροπής Παρακολούθησης Περιφερειακού Προγράμματος   «Ανατολική Μακεδονία, Θράκη» 2021 - 2027  </vt:lpstr>
      <vt:lpstr>Αναπτυξιακή Στρατηγική της Π-ΑΜΘ 2021-2027 </vt:lpstr>
      <vt:lpstr>Αναπτυξιακή Στρατηγική της Π-ΑΜΘ 2021-2027 </vt:lpstr>
      <vt:lpstr>PowerPoint Presentation</vt:lpstr>
      <vt:lpstr>PowerPoint Presentation</vt:lpstr>
      <vt:lpstr>ΠΡΟΓΡΑΜΜΑ ΑΜΘ 2021-2027</vt:lpstr>
      <vt:lpstr>Η Αρχιτεκτονική του Προγράμματος</vt:lpstr>
      <vt:lpstr>Οι Προτεραιότητες του Προγράμματος ΑΜΘ 2021-2027</vt:lpstr>
      <vt:lpstr>  </vt:lpstr>
      <vt:lpstr>Λογική της Παρέμβασης    Στόχος Πολιτικής 1</vt:lpstr>
      <vt:lpstr>Αποτύπωση Συνολικής Δημόσιας Δαπάνης Προγράμματος ΑΜΘ 2021-2027 ανά Ειδικό Στόχο και Προτεραιότητα</vt:lpstr>
      <vt:lpstr>Λογική της Παρέμβασης    Στόχος Πολιτικής 2</vt:lpstr>
      <vt:lpstr>Λογική της Παρέμβασης    Στόχος Πολιτικής 2</vt:lpstr>
      <vt:lpstr>Αποτύπωση Συνολικής Δημόσιας Δαπάνης Προγράμματος ΑΜΘ 2021-2027 ανά Ειδικό Στόχο και Προτεραιότητα 2</vt:lpstr>
      <vt:lpstr>Λογική της Παρέμβασης:   Στόχος Πολιτικής 3</vt:lpstr>
      <vt:lpstr>Αποτύπωση Συνολικής Δημόσιας Δαπάνης Προγράμματος ΑΜΘ 2021-2027 ανά Ειδικό Στόχο και Προτεραιότητα</vt:lpstr>
      <vt:lpstr>Λογική της Παρέμβασης   Στόχος Πολιτικής 4</vt:lpstr>
      <vt:lpstr>Λογική της Παρέμβασης   Στόχος Πολιτικής 4</vt:lpstr>
      <vt:lpstr>Αποτύπωση Συνολικής Δημόσιας Δαπάνης Προγράμματος ΑΜΘ 2021-2027 ανά Ειδικό Στόχο και Προτεραιότητα 4Α ΕΤΠΑ</vt:lpstr>
      <vt:lpstr>Λογική της Παρέμβασης  Στόχος Πολιτικής 4</vt:lpstr>
      <vt:lpstr>Λογική της Παρέμβασης   Στόχος Πολιτικής 4</vt:lpstr>
      <vt:lpstr>Λογική της Παρέμβασης   Στόχος Πολιτικής 4</vt:lpstr>
      <vt:lpstr>Λογική της Παρέμβασης    Στόχος Πολιτικής 4</vt:lpstr>
      <vt:lpstr>Λογική της Παρέμβασης    Στόχος Πολιτικής 4</vt:lpstr>
      <vt:lpstr>Λογική της Παρέμβασης    Στόχος Πολιτικής 4</vt:lpstr>
      <vt:lpstr>Λογική της Παρέμβασης    Στόχος Πολιτικής 4</vt:lpstr>
      <vt:lpstr>Λογική της Παρέμβασης    Στόχος Πολιτικής 4</vt:lpstr>
      <vt:lpstr>Λογική της Παρέμβασης  Στόχος Πολιτικής 4</vt:lpstr>
      <vt:lpstr>Αποτύπωση Συνολικής Δημόσιας Δαπάνης Προγράμματος ΑΜΘ 2021-2027 ανά Ειδικό Στόχο και Προτεραιότητα ΠΡΟΤΕΡΑΙΟΤΗΤΑ 4Β (ΕΚΤ+)</vt:lpstr>
      <vt:lpstr> Λογική της Παρέμβασης ΣΠ 5 </vt:lpstr>
      <vt:lpstr> Λογική της Παρέμβασης ΣΠ 5 </vt:lpstr>
      <vt:lpstr> Λογική της Παρέμβασης ΣΠ 5 </vt:lpstr>
      <vt:lpstr> Λογική της Παρέμβασης ΣΠ 5 </vt:lpstr>
      <vt:lpstr>Στόχος Πολιτικής 5</vt:lpstr>
      <vt:lpstr>Λογική της Παρέμβασης  Στόχος Πολιτικής 5</vt:lpstr>
      <vt:lpstr>Αποτύπωση Συνολικής Δημόσιας Δαπάνης Προγράμματος «Π-ΑΜΘ 2021-2027» ανά Ειδικό Στόχο και Προτεραιότητα</vt:lpstr>
      <vt:lpstr>Αποτύπωση Συνολικής Δημόσιας Δαπάνης Προγράμματος ΑΜΘ 2021-2027 ανά Ειδικό Στόχο και Προτεραιότητα</vt:lpstr>
      <vt:lpstr>Συνέργειες με Τομεακά Προγράμματα </vt:lpstr>
      <vt:lpstr>Σας ευχαριστώ για την προσοχή σας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Πρόγραμμα «Ανατολική Μακεδονία και Θράκη» 2021-2027</dc:title>
  <dc:creator>Deppie Rovithi</dc:creator>
  <cp:lastModifiedBy>Show TEC</cp:lastModifiedBy>
  <cp:revision>208</cp:revision>
  <dcterms:created xsi:type="dcterms:W3CDTF">2021-06-14T06:44:18Z</dcterms:created>
  <dcterms:modified xsi:type="dcterms:W3CDTF">2022-11-25T07:26:14Z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