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1"/>
  </p:notesMasterIdLst>
  <p:handoutMasterIdLst>
    <p:handoutMasterId r:id="rId82"/>
  </p:handoutMasterIdLst>
  <p:sldIdLst>
    <p:sldId id="1077" r:id="rId2"/>
    <p:sldId id="1136" r:id="rId3"/>
    <p:sldId id="1137" r:id="rId4"/>
    <p:sldId id="1187" r:id="rId5"/>
    <p:sldId id="1190" r:id="rId6"/>
    <p:sldId id="1191" r:id="rId7"/>
    <p:sldId id="1197" r:id="rId8"/>
    <p:sldId id="1199" r:id="rId9"/>
    <p:sldId id="1198" r:id="rId10"/>
    <p:sldId id="1200" r:id="rId11"/>
    <p:sldId id="1192" r:id="rId12"/>
    <p:sldId id="1201" r:id="rId13"/>
    <p:sldId id="1202" r:id="rId14"/>
    <p:sldId id="1193" r:id="rId15"/>
    <p:sldId id="1194" r:id="rId16"/>
    <p:sldId id="1195" r:id="rId17"/>
    <p:sldId id="1196" r:id="rId18"/>
    <p:sldId id="1152" r:id="rId19"/>
    <p:sldId id="1204" r:id="rId20"/>
    <p:sldId id="1203" r:id="rId21"/>
    <p:sldId id="1205" r:id="rId22"/>
    <p:sldId id="1211" r:id="rId23"/>
    <p:sldId id="1207" r:id="rId24"/>
    <p:sldId id="1208" r:id="rId25"/>
    <p:sldId id="1209" r:id="rId26"/>
    <p:sldId id="1210" r:id="rId27"/>
    <p:sldId id="1214" r:id="rId28"/>
    <p:sldId id="375" r:id="rId29"/>
    <p:sldId id="377" r:id="rId30"/>
    <p:sldId id="1215" r:id="rId31"/>
    <p:sldId id="1206" r:id="rId32"/>
    <p:sldId id="1081" r:id="rId33"/>
    <p:sldId id="1218" r:id="rId34"/>
    <p:sldId id="1217" r:id="rId35"/>
    <p:sldId id="1216" r:id="rId36"/>
    <p:sldId id="1219" r:id="rId37"/>
    <p:sldId id="1232" r:id="rId38"/>
    <p:sldId id="1080" r:id="rId39"/>
    <p:sldId id="1050" r:id="rId40"/>
    <p:sldId id="1061" r:id="rId41"/>
    <p:sldId id="600" r:id="rId42"/>
    <p:sldId id="1224" r:id="rId43"/>
    <p:sldId id="1082" r:id="rId44"/>
    <p:sldId id="1086" r:id="rId45"/>
    <p:sldId id="1085" r:id="rId46"/>
    <p:sldId id="1221" r:id="rId47"/>
    <p:sldId id="1225" r:id="rId48"/>
    <p:sldId id="1254" r:id="rId49"/>
    <p:sldId id="1259" r:id="rId50"/>
    <p:sldId id="1088" r:id="rId51"/>
    <p:sldId id="1251" r:id="rId52"/>
    <p:sldId id="1226" r:id="rId53"/>
    <p:sldId id="1227" r:id="rId54"/>
    <p:sldId id="1250" r:id="rId55"/>
    <p:sldId id="1253" r:id="rId56"/>
    <p:sldId id="1252" r:id="rId57"/>
    <p:sldId id="1179" r:id="rId58"/>
    <p:sldId id="1160" r:id="rId59"/>
    <p:sldId id="1182" r:id="rId60"/>
    <p:sldId id="1149" r:id="rId61"/>
    <p:sldId id="1181" r:id="rId62"/>
    <p:sldId id="1186" r:id="rId63"/>
    <p:sldId id="1183" r:id="rId64"/>
    <p:sldId id="1184" r:id="rId65"/>
    <p:sldId id="1185" r:id="rId66"/>
    <p:sldId id="1180" r:id="rId67"/>
    <p:sldId id="1258" r:id="rId68"/>
    <p:sldId id="1255" r:id="rId69"/>
    <p:sldId id="1257" r:id="rId70"/>
    <p:sldId id="1256" r:id="rId71"/>
    <p:sldId id="1236" r:id="rId72"/>
    <p:sldId id="1245" r:id="rId73"/>
    <p:sldId id="1240" r:id="rId74"/>
    <p:sldId id="1148" r:id="rId75"/>
    <p:sldId id="1243" r:id="rId76"/>
    <p:sldId id="1244" r:id="rId77"/>
    <p:sldId id="1247" r:id="rId78"/>
    <p:sldId id="897" r:id="rId79"/>
    <p:sldId id="1233" r:id="rId80"/>
  </p:sldIdLst>
  <p:sldSz cx="9144000" cy="6858000" type="screen4x3"/>
  <p:notesSz cx="7099300" cy="10234613"/>
  <p:defaultTextStyle>
    <a:defPPr>
      <a:defRPr lang="el-GR"/>
    </a:defPPr>
    <a:lvl1pPr algn="l" rtl="0" eaLnBrk="0" fontAlgn="base" hangingPunct="0">
      <a:spcBef>
        <a:spcPct val="0"/>
      </a:spcBef>
      <a:spcAft>
        <a:spcPct val="0"/>
      </a:spcAft>
      <a:defRPr b="1" kern="1200">
        <a:solidFill>
          <a:schemeClr val="tx1"/>
        </a:solidFill>
        <a:latin typeface="Century Gothic" panose="020B0502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Century Gothic" panose="020B0502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Century Gothic" panose="020B0502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Century Gothic" panose="020B0502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Century Gothic" panose="020B0502020202020204" pitchFamily="34" charset="0"/>
        <a:ea typeface="+mn-ea"/>
        <a:cs typeface="+mn-cs"/>
      </a:defRPr>
    </a:lvl5pPr>
    <a:lvl6pPr marL="2286000" algn="l" defTabSz="914400" rtl="0" eaLnBrk="1" latinLnBrk="0" hangingPunct="1">
      <a:defRPr b="1" kern="1200">
        <a:solidFill>
          <a:schemeClr val="tx1"/>
        </a:solidFill>
        <a:latin typeface="Century Gothic" panose="020B0502020202020204" pitchFamily="34" charset="0"/>
        <a:ea typeface="+mn-ea"/>
        <a:cs typeface="+mn-cs"/>
      </a:defRPr>
    </a:lvl6pPr>
    <a:lvl7pPr marL="2743200" algn="l" defTabSz="914400" rtl="0" eaLnBrk="1" latinLnBrk="0" hangingPunct="1">
      <a:defRPr b="1" kern="1200">
        <a:solidFill>
          <a:schemeClr val="tx1"/>
        </a:solidFill>
        <a:latin typeface="Century Gothic" panose="020B0502020202020204" pitchFamily="34" charset="0"/>
        <a:ea typeface="+mn-ea"/>
        <a:cs typeface="+mn-cs"/>
      </a:defRPr>
    </a:lvl7pPr>
    <a:lvl8pPr marL="3200400" algn="l" defTabSz="914400" rtl="0" eaLnBrk="1" latinLnBrk="0" hangingPunct="1">
      <a:defRPr b="1" kern="1200">
        <a:solidFill>
          <a:schemeClr val="tx1"/>
        </a:solidFill>
        <a:latin typeface="Century Gothic" panose="020B0502020202020204" pitchFamily="34" charset="0"/>
        <a:ea typeface="+mn-ea"/>
        <a:cs typeface="+mn-cs"/>
      </a:defRPr>
    </a:lvl8pPr>
    <a:lvl9pPr marL="3657600" algn="l" defTabSz="914400" rtl="0" eaLnBrk="1" latinLnBrk="0" hangingPunct="1">
      <a:defRPr b="1"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EE1700"/>
    <a:srgbClr val="293B39"/>
    <a:srgbClr val="3F3C4E"/>
    <a:srgbClr val="3D4A6F"/>
    <a:srgbClr val="B4645C"/>
    <a:srgbClr val="5D3731"/>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743" autoAdjust="0"/>
  </p:normalViewPr>
  <p:slideViewPr>
    <p:cSldViewPr snapToGrid="0">
      <p:cViewPr varScale="1">
        <p:scale>
          <a:sx n="104" d="100"/>
          <a:sy n="104" d="100"/>
        </p:scale>
        <p:origin x="178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1336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1010" name="Rectangle 2">
            <a:extLst>
              <a:ext uri="{FF2B5EF4-FFF2-40B4-BE49-F238E27FC236}">
                <a16:creationId xmlns:a16="http://schemas.microsoft.com/office/drawing/2014/main" id="{8BCB022E-FB09-FF9E-A006-847D7795E834}"/>
              </a:ext>
            </a:extLst>
          </p:cNvPr>
          <p:cNvSpPr>
            <a:spLocks noGrp="1" noChangeArrowheads="1"/>
          </p:cNvSpPr>
          <p:nvPr>
            <p:ph type="hdr" sz="quarter"/>
          </p:nvPr>
        </p:nvSpPr>
        <p:spPr bwMode="auto">
          <a:xfrm>
            <a:off x="0" y="0"/>
            <a:ext cx="3076575" cy="511175"/>
          </a:xfrm>
          <a:prstGeom prst="rect">
            <a:avLst/>
          </a:prstGeom>
          <a:noFill/>
          <a:ln>
            <a:noFill/>
          </a:ln>
          <a:effectLst/>
        </p:spPr>
        <p:txBody>
          <a:bodyPr vert="horz" wrap="square" lIns="91432" tIns="45717" rIns="91432" bIns="45717" numCol="1" anchor="t" anchorCtr="0" compatLnSpc="1">
            <a:prstTxWarp prst="textNoShape">
              <a:avLst/>
            </a:prstTxWarp>
          </a:bodyPr>
          <a:lstStyle>
            <a:lvl1pPr>
              <a:defRPr sz="1200"/>
            </a:lvl1pPr>
          </a:lstStyle>
          <a:p>
            <a:pPr>
              <a:defRPr/>
            </a:pPr>
            <a:endParaRPr lang="el-GR" altLang="el-GR"/>
          </a:p>
        </p:txBody>
      </p:sp>
      <p:sp>
        <p:nvSpPr>
          <p:cNvPr id="811011" name="Rectangle 3">
            <a:extLst>
              <a:ext uri="{FF2B5EF4-FFF2-40B4-BE49-F238E27FC236}">
                <a16:creationId xmlns:a16="http://schemas.microsoft.com/office/drawing/2014/main" id="{7A5048C5-800E-77E7-CA80-A43A2EDBB368}"/>
              </a:ext>
            </a:extLst>
          </p:cNvPr>
          <p:cNvSpPr>
            <a:spLocks noGrp="1" noChangeArrowheads="1"/>
          </p:cNvSpPr>
          <p:nvPr>
            <p:ph type="dt" sz="quarter" idx="1"/>
          </p:nvPr>
        </p:nvSpPr>
        <p:spPr bwMode="auto">
          <a:xfrm>
            <a:off x="4021138" y="0"/>
            <a:ext cx="3076575" cy="511175"/>
          </a:xfrm>
          <a:prstGeom prst="rect">
            <a:avLst/>
          </a:prstGeom>
          <a:noFill/>
          <a:ln>
            <a:noFill/>
          </a:ln>
          <a:effectLst/>
        </p:spPr>
        <p:txBody>
          <a:bodyPr vert="horz" wrap="square" lIns="91432" tIns="45717" rIns="91432" bIns="45717" numCol="1" anchor="t" anchorCtr="0" compatLnSpc="1">
            <a:prstTxWarp prst="textNoShape">
              <a:avLst/>
            </a:prstTxWarp>
          </a:bodyPr>
          <a:lstStyle>
            <a:lvl1pPr algn="r">
              <a:defRPr sz="1200"/>
            </a:lvl1pPr>
          </a:lstStyle>
          <a:p>
            <a:pPr>
              <a:defRPr/>
            </a:pPr>
            <a:fld id="{FCC2CA65-81EB-4073-9B23-194F23EA6B59}" type="datetimeFigureOut">
              <a:rPr lang="el-GR" altLang="el-GR"/>
              <a:pPr>
                <a:defRPr/>
              </a:pPr>
              <a:t>25/11/2022</a:t>
            </a:fld>
            <a:endParaRPr lang="el-GR" altLang="el-GR"/>
          </a:p>
        </p:txBody>
      </p:sp>
      <p:sp>
        <p:nvSpPr>
          <p:cNvPr id="811012" name="Rectangle 4">
            <a:extLst>
              <a:ext uri="{FF2B5EF4-FFF2-40B4-BE49-F238E27FC236}">
                <a16:creationId xmlns:a16="http://schemas.microsoft.com/office/drawing/2014/main" id="{92D0ECBF-9412-E890-7B4C-AD43AF9E6BE0}"/>
              </a:ext>
            </a:extLst>
          </p:cNvPr>
          <p:cNvSpPr>
            <a:spLocks noGrp="1" noChangeArrowheads="1"/>
          </p:cNvSpPr>
          <p:nvPr>
            <p:ph type="ftr" sz="quarter" idx="2"/>
          </p:nvPr>
        </p:nvSpPr>
        <p:spPr bwMode="auto">
          <a:xfrm>
            <a:off x="0" y="9721850"/>
            <a:ext cx="3076575" cy="511175"/>
          </a:xfrm>
          <a:prstGeom prst="rect">
            <a:avLst/>
          </a:prstGeom>
          <a:noFill/>
          <a:ln>
            <a:noFill/>
          </a:ln>
          <a:effectLst/>
        </p:spPr>
        <p:txBody>
          <a:bodyPr vert="horz" wrap="square" lIns="91432" tIns="45717" rIns="91432" bIns="45717" numCol="1" anchor="b" anchorCtr="0" compatLnSpc="1">
            <a:prstTxWarp prst="textNoShape">
              <a:avLst/>
            </a:prstTxWarp>
          </a:bodyPr>
          <a:lstStyle>
            <a:lvl1pPr>
              <a:defRPr sz="1200"/>
            </a:lvl1pPr>
          </a:lstStyle>
          <a:p>
            <a:pPr>
              <a:defRPr/>
            </a:pPr>
            <a:endParaRPr lang="el-GR" altLang="el-GR"/>
          </a:p>
        </p:txBody>
      </p:sp>
      <p:sp>
        <p:nvSpPr>
          <p:cNvPr id="811013" name="Rectangle 5">
            <a:extLst>
              <a:ext uri="{FF2B5EF4-FFF2-40B4-BE49-F238E27FC236}">
                <a16:creationId xmlns:a16="http://schemas.microsoft.com/office/drawing/2014/main" id="{2C13A869-0537-DF99-6B67-B8562D936395}"/>
              </a:ext>
            </a:extLst>
          </p:cNvPr>
          <p:cNvSpPr>
            <a:spLocks noGrp="1" noChangeArrowheads="1"/>
          </p:cNvSpPr>
          <p:nvPr>
            <p:ph type="sldNum" sz="quarter" idx="3"/>
          </p:nvPr>
        </p:nvSpPr>
        <p:spPr bwMode="auto">
          <a:xfrm>
            <a:off x="4021138" y="9721850"/>
            <a:ext cx="3076575" cy="511175"/>
          </a:xfrm>
          <a:prstGeom prst="rect">
            <a:avLst/>
          </a:prstGeom>
          <a:noFill/>
          <a:ln>
            <a:noFill/>
          </a:ln>
          <a:effectLst/>
        </p:spPr>
        <p:txBody>
          <a:bodyPr vert="horz" wrap="square" lIns="91432" tIns="45717" rIns="91432" bIns="45717" numCol="1" anchor="b" anchorCtr="0" compatLnSpc="1">
            <a:prstTxWarp prst="textNoShape">
              <a:avLst/>
            </a:prstTxWarp>
          </a:bodyPr>
          <a:lstStyle>
            <a:lvl1pPr algn="r">
              <a:defRPr sz="1200" smtClean="0"/>
            </a:lvl1pPr>
          </a:lstStyle>
          <a:p>
            <a:pPr>
              <a:defRPr/>
            </a:pPr>
            <a:fld id="{0FD86D20-2797-4928-B383-2DAA4A568817}" type="slidenum">
              <a:rPr lang="el-GR" altLang="el-GR"/>
              <a:pPr>
                <a:defRPr/>
              </a:pPr>
              <a:t>‹#›</a:t>
            </a:fld>
            <a:endParaRPr lang="el-GR" altLang="el-G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Θέση κεφαλίδας">
            <a:extLst>
              <a:ext uri="{FF2B5EF4-FFF2-40B4-BE49-F238E27FC236}">
                <a16:creationId xmlns:a16="http://schemas.microsoft.com/office/drawing/2014/main" id="{0B0E8183-4D22-2E6B-2034-C005C421A50E}"/>
              </a:ext>
            </a:extLst>
          </p:cNvPr>
          <p:cNvSpPr>
            <a:spLocks noGrp="1"/>
          </p:cNvSpPr>
          <p:nvPr>
            <p:ph type="hdr" sz="quarter"/>
          </p:nvPr>
        </p:nvSpPr>
        <p:spPr bwMode="auto">
          <a:xfrm>
            <a:off x="0" y="0"/>
            <a:ext cx="3076575" cy="512763"/>
          </a:xfrm>
          <a:prstGeom prst="rect">
            <a:avLst/>
          </a:prstGeom>
          <a:noFill/>
          <a:ln>
            <a:noFill/>
          </a:ln>
        </p:spPr>
        <p:txBody>
          <a:bodyPr vert="horz" wrap="square" lIns="95437" tIns="47719" rIns="95437" bIns="47719" numCol="1" anchor="t" anchorCtr="0" compatLnSpc="1">
            <a:prstTxWarp prst="textNoShape">
              <a:avLst/>
            </a:prstTxWarp>
          </a:bodyPr>
          <a:lstStyle>
            <a:lvl1pPr defTabSz="954088" eaLnBrk="1" hangingPunct="1">
              <a:defRPr sz="1300" b="0">
                <a:effectLst>
                  <a:outerShdw blurRad="38100" dist="38100" dir="2700000" algn="tl">
                    <a:srgbClr val="C0C0C0"/>
                  </a:outerShdw>
                </a:effectLst>
              </a:defRPr>
            </a:lvl1pPr>
          </a:lstStyle>
          <a:p>
            <a:pPr>
              <a:defRPr/>
            </a:pPr>
            <a:endParaRPr lang="el-GR" altLang="el-GR"/>
          </a:p>
        </p:txBody>
      </p:sp>
      <p:sp>
        <p:nvSpPr>
          <p:cNvPr id="3" name="2 - Θέση ημερομηνίας">
            <a:extLst>
              <a:ext uri="{FF2B5EF4-FFF2-40B4-BE49-F238E27FC236}">
                <a16:creationId xmlns:a16="http://schemas.microsoft.com/office/drawing/2014/main" id="{7321232A-AC2B-D809-2189-9F2D3B47A72C}"/>
              </a:ext>
            </a:extLst>
          </p:cNvPr>
          <p:cNvSpPr>
            <a:spLocks noGrp="1"/>
          </p:cNvSpPr>
          <p:nvPr>
            <p:ph type="dt" idx="1"/>
          </p:nvPr>
        </p:nvSpPr>
        <p:spPr bwMode="auto">
          <a:xfrm>
            <a:off x="4021138" y="0"/>
            <a:ext cx="3076575" cy="512763"/>
          </a:xfrm>
          <a:prstGeom prst="rect">
            <a:avLst/>
          </a:prstGeom>
          <a:noFill/>
          <a:ln>
            <a:noFill/>
          </a:ln>
        </p:spPr>
        <p:txBody>
          <a:bodyPr vert="horz" wrap="square" lIns="95437" tIns="47719" rIns="95437" bIns="47719" numCol="1" anchor="t" anchorCtr="0" compatLnSpc="1">
            <a:prstTxWarp prst="textNoShape">
              <a:avLst/>
            </a:prstTxWarp>
          </a:bodyPr>
          <a:lstStyle>
            <a:lvl1pPr algn="r" defTabSz="954088" eaLnBrk="1" hangingPunct="1">
              <a:defRPr sz="1300" b="0">
                <a:effectLst>
                  <a:outerShdw blurRad="38100" dist="38100" dir="2700000" algn="tl">
                    <a:srgbClr val="C0C0C0"/>
                  </a:outerShdw>
                </a:effectLst>
              </a:defRPr>
            </a:lvl1pPr>
          </a:lstStyle>
          <a:p>
            <a:pPr>
              <a:defRPr/>
            </a:pPr>
            <a:fld id="{20BC505E-DA8C-48F3-8C58-0DF295530A70}" type="datetimeFigureOut">
              <a:rPr lang="el-GR" altLang="el-GR"/>
              <a:pPr>
                <a:defRPr/>
              </a:pPr>
              <a:t>25/11/2022</a:t>
            </a:fld>
            <a:endParaRPr lang="el-GR" altLang="el-GR"/>
          </a:p>
        </p:txBody>
      </p:sp>
      <p:sp>
        <p:nvSpPr>
          <p:cNvPr id="4" name="3 - Θέση εικόνας διαφάνειας">
            <a:extLst>
              <a:ext uri="{FF2B5EF4-FFF2-40B4-BE49-F238E27FC236}">
                <a16:creationId xmlns:a16="http://schemas.microsoft.com/office/drawing/2014/main" id="{EEF29F46-D9C9-2E9F-D044-03AB5E7E8EC0}"/>
              </a:ext>
            </a:extLst>
          </p:cNvPr>
          <p:cNvSpPr>
            <a:spLocks noGrp="1" noRot="1" noChangeAspect="1"/>
          </p:cNvSpPr>
          <p:nvPr>
            <p:ph type="sldImg" idx="2"/>
          </p:nvPr>
        </p:nvSpPr>
        <p:spPr>
          <a:xfrm>
            <a:off x="989013" y="766763"/>
            <a:ext cx="5119687" cy="3840162"/>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4 - Θέση σημειώσεων">
            <a:extLst>
              <a:ext uri="{FF2B5EF4-FFF2-40B4-BE49-F238E27FC236}">
                <a16:creationId xmlns:a16="http://schemas.microsoft.com/office/drawing/2014/main" id="{FC8306B2-7D60-F317-0077-0BFE4CD93CD4}"/>
              </a:ext>
            </a:extLst>
          </p:cNvPr>
          <p:cNvSpPr>
            <a:spLocks noGrp="1"/>
          </p:cNvSpPr>
          <p:nvPr>
            <p:ph type="body" sz="quarter" idx="3"/>
          </p:nvPr>
        </p:nvSpPr>
        <p:spPr bwMode="auto">
          <a:xfrm>
            <a:off x="709613" y="4860925"/>
            <a:ext cx="5680075" cy="4606925"/>
          </a:xfrm>
          <a:prstGeom prst="rect">
            <a:avLst/>
          </a:prstGeom>
          <a:noFill/>
          <a:ln>
            <a:noFill/>
          </a:ln>
        </p:spPr>
        <p:txBody>
          <a:bodyPr vert="horz" wrap="square" lIns="95437" tIns="47719" rIns="95437" bIns="47719" numCol="1" anchor="t" anchorCtr="0" compatLnSpc="1">
            <a:prstTxWarp prst="textNoShape">
              <a:avLst/>
            </a:prstTxWarp>
          </a:bodyPr>
          <a:lstStyle/>
          <a:p>
            <a:pPr lvl="0"/>
            <a:r>
              <a:rPr lang="el-GR" noProof="0"/>
              <a:t>Kλικ για επεξεργασία των στυλ του υποδείγματος</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 name="5 - Θέση υποσέλιδου">
            <a:extLst>
              <a:ext uri="{FF2B5EF4-FFF2-40B4-BE49-F238E27FC236}">
                <a16:creationId xmlns:a16="http://schemas.microsoft.com/office/drawing/2014/main" id="{604AB9E4-7022-F4C4-0221-D0869D674FBD}"/>
              </a:ext>
            </a:extLst>
          </p:cNvPr>
          <p:cNvSpPr>
            <a:spLocks noGrp="1"/>
          </p:cNvSpPr>
          <p:nvPr>
            <p:ph type="ftr" sz="quarter" idx="4"/>
          </p:nvPr>
        </p:nvSpPr>
        <p:spPr bwMode="auto">
          <a:xfrm>
            <a:off x="0" y="9720263"/>
            <a:ext cx="3076575" cy="512762"/>
          </a:xfrm>
          <a:prstGeom prst="rect">
            <a:avLst/>
          </a:prstGeom>
          <a:noFill/>
          <a:ln>
            <a:noFill/>
          </a:ln>
        </p:spPr>
        <p:txBody>
          <a:bodyPr vert="horz" wrap="square" lIns="95437" tIns="47719" rIns="95437" bIns="47719" numCol="1" anchor="b" anchorCtr="0" compatLnSpc="1">
            <a:prstTxWarp prst="textNoShape">
              <a:avLst/>
            </a:prstTxWarp>
          </a:bodyPr>
          <a:lstStyle>
            <a:lvl1pPr defTabSz="954088" eaLnBrk="1" hangingPunct="1">
              <a:defRPr sz="1300" b="0">
                <a:effectLst>
                  <a:outerShdw blurRad="38100" dist="38100" dir="2700000" algn="tl">
                    <a:srgbClr val="C0C0C0"/>
                  </a:outerShdw>
                </a:effectLst>
              </a:defRPr>
            </a:lvl1pPr>
          </a:lstStyle>
          <a:p>
            <a:pPr>
              <a:defRPr/>
            </a:pPr>
            <a:endParaRPr lang="el-GR" altLang="el-GR"/>
          </a:p>
        </p:txBody>
      </p:sp>
      <p:sp>
        <p:nvSpPr>
          <p:cNvPr id="7" name="6 - Θέση αριθμού διαφάνειας">
            <a:extLst>
              <a:ext uri="{FF2B5EF4-FFF2-40B4-BE49-F238E27FC236}">
                <a16:creationId xmlns:a16="http://schemas.microsoft.com/office/drawing/2014/main" id="{05CC0B1B-C4E2-ADB4-5A92-7F571A431E98}"/>
              </a:ext>
            </a:extLst>
          </p:cNvPr>
          <p:cNvSpPr>
            <a:spLocks noGrp="1"/>
          </p:cNvSpPr>
          <p:nvPr>
            <p:ph type="sldNum" sz="quarter" idx="5"/>
          </p:nvPr>
        </p:nvSpPr>
        <p:spPr bwMode="auto">
          <a:xfrm>
            <a:off x="4021138" y="9720263"/>
            <a:ext cx="3076575" cy="512762"/>
          </a:xfrm>
          <a:prstGeom prst="rect">
            <a:avLst/>
          </a:prstGeom>
          <a:noFill/>
          <a:ln>
            <a:noFill/>
          </a:ln>
        </p:spPr>
        <p:txBody>
          <a:bodyPr vert="horz" wrap="square" lIns="95437" tIns="47719" rIns="95437" bIns="47719" numCol="1" anchor="b" anchorCtr="0" compatLnSpc="1">
            <a:prstTxWarp prst="textNoShape">
              <a:avLst/>
            </a:prstTxWarp>
          </a:bodyPr>
          <a:lstStyle>
            <a:lvl1pPr algn="r" defTabSz="954088" eaLnBrk="1" hangingPunct="1">
              <a:defRPr sz="1300" b="0" smtClean="0">
                <a:effectLst>
                  <a:outerShdw blurRad="38100" dist="38100" dir="2700000" algn="tl">
                    <a:srgbClr val="C0C0C0"/>
                  </a:outerShdw>
                </a:effectLst>
              </a:defRPr>
            </a:lvl1pPr>
          </a:lstStyle>
          <a:p>
            <a:pPr>
              <a:defRPr/>
            </a:pPr>
            <a:fld id="{C9310B2D-90C5-4955-955E-7009FDB15FAE}" type="slidenum">
              <a:rPr lang="el-GR" altLang="el-GR"/>
              <a:pPr>
                <a:defRPr/>
              </a:pPr>
              <a:t>‹#›</a:t>
            </a:fld>
            <a:endParaRPr lang="el-GR" alt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 Θέση εικόνας διαφάνειας">
            <a:extLst>
              <a:ext uri="{FF2B5EF4-FFF2-40B4-BE49-F238E27FC236}">
                <a16:creationId xmlns:a16="http://schemas.microsoft.com/office/drawing/2014/main" id="{140E357C-97E4-71AD-BAB2-8558986510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2 - Θέση σημειώσεων">
            <a:extLst>
              <a:ext uri="{FF2B5EF4-FFF2-40B4-BE49-F238E27FC236}">
                <a16:creationId xmlns:a16="http://schemas.microsoft.com/office/drawing/2014/main" id="{8E58F6A4-54A4-B3FE-48E0-5E07E8C1289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l-GR" altLang="el-GR"/>
          </a:p>
        </p:txBody>
      </p:sp>
      <p:sp>
        <p:nvSpPr>
          <p:cNvPr id="4" name="3 - Θέση αριθμού διαφάνειας">
            <a:extLst>
              <a:ext uri="{FF2B5EF4-FFF2-40B4-BE49-F238E27FC236}">
                <a16:creationId xmlns:a16="http://schemas.microsoft.com/office/drawing/2014/main" id="{5BA0DEC4-BC86-11C6-4630-7487230F3004}"/>
              </a:ext>
            </a:extLst>
          </p:cNvPr>
          <p:cNvSpPr>
            <a:spLocks noGrp="1"/>
          </p:cNvSpPr>
          <p:nvPr>
            <p:ph type="sldNum" sz="quarter" idx="5"/>
          </p:nvPr>
        </p:nvSpPr>
        <p:spPr/>
        <p:txBody>
          <a:bodyPr/>
          <a:lstStyle>
            <a:lvl1pPr defTabSz="954088">
              <a:defRPr b="1">
                <a:solidFill>
                  <a:schemeClr val="tx1"/>
                </a:solidFill>
                <a:latin typeface="Century Gothic" panose="020B0502020202020204" pitchFamily="34" charset="0"/>
              </a:defRPr>
            </a:lvl1pPr>
            <a:lvl2pPr marL="742950" indent="-285750" defTabSz="954088">
              <a:defRPr b="1">
                <a:solidFill>
                  <a:schemeClr val="tx1"/>
                </a:solidFill>
                <a:latin typeface="Century Gothic" panose="020B0502020202020204" pitchFamily="34" charset="0"/>
              </a:defRPr>
            </a:lvl2pPr>
            <a:lvl3pPr marL="1143000" indent="-228600" defTabSz="954088">
              <a:defRPr b="1">
                <a:solidFill>
                  <a:schemeClr val="tx1"/>
                </a:solidFill>
                <a:latin typeface="Century Gothic" panose="020B0502020202020204" pitchFamily="34" charset="0"/>
              </a:defRPr>
            </a:lvl3pPr>
            <a:lvl4pPr marL="1600200" indent="-228600" defTabSz="954088">
              <a:defRPr b="1">
                <a:solidFill>
                  <a:schemeClr val="tx1"/>
                </a:solidFill>
                <a:latin typeface="Century Gothic" panose="020B0502020202020204" pitchFamily="34" charset="0"/>
              </a:defRPr>
            </a:lvl4pPr>
            <a:lvl5pPr marL="2057400" indent="-228600" defTabSz="954088">
              <a:defRPr b="1">
                <a:solidFill>
                  <a:schemeClr val="tx1"/>
                </a:solidFill>
                <a:latin typeface="Century Gothic" panose="020B0502020202020204" pitchFamily="34" charset="0"/>
              </a:defRPr>
            </a:lvl5pPr>
            <a:lvl6pPr marL="2514600" indent="-228600" defTabSz="954088" eaLnBrk="0" fontAlgn="base" hangingPunct="0">
              <a:spcBef>
                <a:spcPct val="0"/>
              </a:spcBef>
              <a:spcAft>
                <a:spcPct val="0"/>
              </a:spcAft>
              <a:defRPr b="1">
                <a:solidFill>
                  <a:schemeClr val="tx1"/>
                </a:solidFill>
                <a:latin typeface="Century Gothic" panose="020B0502020202020204" pitchFamily="34" charset="0"/>
              </a:defRPr>
            </a:lvl6pPr>
            <a:lvl7pPr marL="2971800" indent="-228600" defTabSz="954088" eaLnBrk="0" fontAlgn="base" hangingPunct="0">
              <a:spcBef>
                <a:spcPct val="0"/>
              </a:spcBef>
              <a:spcAft>
                <a:spcPct val="0"/>
              </a:spcAft>
              <a:defRPr b="1">
                <a:solidFill>
                  <a:schemeClr val="tx1"/>
                </a:solidFill>
                <a:latin typeface="Century Gothic" panose="020B0502020202020204" pitchFamily="34" charset="0"/>
              </a:defRPr>
            </a:lvl7pPr>
            <a:lvl8pPr marL="3429000" indent="-228600" defTabSz="954088" eaLnBrk="0" fontAlgn="base" hangingPunct="0">
              <a:spcBef>
                <a:spcPct val="0"/>
              </a:spcBef>
              <a:spcAft>
                <a:spcPct val="0"/>
              </a:spcAft>
              <a:defRPr b="1">
                <a:solidFill>
                  <a:schemeClr val="tx1"/>
                </a:solidFill>
                <a:latin typeface="Century Gothic" panose="020B0502020202020204" pitchFamily="34" charset="0"/>
              </a:defRPr>
            </a:lvl8pPr>
            <a:lvl9pPr marL="3886200" indent="-228600" defTabSz="954088" eaLnBrk="0" fontAlgn="base" hangingPunct="0">
              <a:spcBef>
                <a:spcPct val="0"/>
              </a:spcBef>
              <a:spcAft>
                <a:spcPct val="0"/>
              </a:spcAft>
              <a:defRPr b="1">
                <a:solidFill>
                  <a:schemeClr val="tx1"/>
                </a:solidFill>
                <a:latin typeface="Century Gothic" panose="020B0502020202020204" pitchFamily="34" charset="0"/>
              </a:defRPr>
            </a:lvl9pPr>
          </a:lstStyle>
          <a:p>
            <a:pPr>
              <a:defRPr/>
            </a:pPr>
            <a:fld id="{794F71CF-8F67-4FDB-85E1-9C0EA10678AE}" type="slidenum">
              <a:rPr lang="el-GR" altLang="el-GR" b="0" smtClean="0"/>
              <a:pPr>
                <a:defRPr/>
              </a:pPr>
              <a:t>1</a:t>
            </a:fld>
            <a:endParaRPr lang="el-GR" altLang="el-GR" b="0"/>
          </a:p>
        </p:txBody>
      </p:sp>
    </p:spTree>
    <p:extLst>
      <p:ext uri="{BB962C8B-B14F-4D97-AF65-F5344CB8AC3E}">
        <p14:creationId xmlns:p14="http://schemas.microsoft.com/office/powerpoint/2010/main" val="42011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C9310B2D-90C5-4955-955E-7009FDB15FAE}" type="slidenum">
              <a:rPr lang="el-GR" altLang="el-GR" smtClean="0"/>
              <a:pPr>
                <a:defRPr/>
              </a:pPr>
              <a:t>25</a:t>
            </a:fld>
            <a:endParaRPr lang="el-GR" altLang="el-GR"/>
          </a:p>
        </p:txBody>
      </p:sp>
    </p:spTree>
    <p:extLst>
      <p:ext uri="{BB962C8B-B14F-4D97-AF65-F5344CB8AC3E}">
        <p14:creationId xmlns:p14="http://schemas.microsoft.com/office/powerpoint/2010/main" val="2914213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C9310B2D-90C5-4955-955E-7009FDB15FAE}" type="slidenum">
              <a:rPr lang="el-GR" altLang="el-GR" smtClean="0"/>
              <a:pPr>
                <a:defRPr/>
              </a:pPr>
              <a:t>26</a:t>
            </a:fld>
            <a:endParaRPr lang="el-GR" altLang="el-GR"/>
          </a:p>
        </p:txBody>
      </p:sp>
    </p:spTree>
    <p:extLst>
      <p:ext uri="{BB962C8B-B14F-4D97-AF65-F5344CB8AC3E}">
        <p14:creationId xmlns:p14="http://schemas.microsoft.com/office/powerpoint/2010/main" val="3855111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C9310B2D-90C5-4955-955E-7009FDB15FAE}" type="slidenum">
              <a:rPr lang="el-GR" altLang="el-GR" smtClean="0"/>
              <a:pPr>
                <a:defRPr/>
              </a:pPr>
              <a:t>27</a:t>
            </a:fld>
            <a:endParaRPr lang="el-GR" altLang="el-GR"/>
          </a:p>
        </p:txBody>
      </p:sp>
    </p:spTree>
    <p:extLst>
      <p:ext uri="{BB962C8B-B14F-4D97-AF65-F5344CB8AC3E}">
        <p14:creationId xmlns:p14="http://schemas.microsoft.com/office/powerpoint/2010/main" val="2320331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F1ED4BAD-B1ED-3581-E629-F299075E2225}"/>
              </a:ext>
            </a:extLst>
          </p:cNvPr>
          <p:cNvSpPr>
            <a:spLocks noGrp="1" noRot="1" noChangeAspect="1" noChangeArrowheads="1" noTextEdit="1"/>
          </p:cNvSpPr>
          <p:nvPr>
            <p:ph type="sldImg"/>
          </p:nvPr>
        </p:nvSpPr>
        <p:spPr bwMode="auto">
          <a:xfrm>
            <a:off x="990600" y="768350"/>
            <a:ext cx="5116513"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Rectangle 3">
            <a:extLst>
              <a:ext uri="{FF2B5EF4-FFF2-40B4-BE49-F238E27FC236}">
                <a16:creationId xmlns:a16="http://schemas.microsoft.com/office/drawing/2014/main" id="{A1E5C9A9-A766-8CAE-A0EA-B569BE5C7A8C}"/>
              </a:ext>
            </a:extLst>
          </p:cNvPr>
          <p:cNvSpPr>
            <a:spLocks noGrp="1"/>
          </p:cNvSpPr>
          <p:nvPr>
            <p:ph type="body" idx="1"/>
          </p:nvPr>
        </p:nvSpPr>
        <p:spPr>
          <a:xfrm>
            <a:off x="709613" y="4862513"/>
            <a:ext cx="5680075" cy="4603750"/>
          </a:xfr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21" tIns="47860" rIns="95721" bIns="47860"/>
          <a:lstStyle/>
          <a:p>
            <a:pPr>
              <a:buClr>
                <a:schemeClr val="tx1"/>
              </a:buClr>
              <a:buFont typeface="Wingdings" panose="05000000000000000000" pitchFamily="2" charset="2"/>
              <a:buNone/>
            </a:pPr>
            <a:endParaRPr lang="el-GR" altLang="el-GR" sz="1000">
              <a:latin typeface="Comic Sans MS" panose="030F0702030302020204" pitchFamily="66"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ECF75F30-344A-17A8-72D5-229A292D7611}"/>
              </a:ext>
            </a:extLst>
          </p:cNvPr>
          <p:cNvSpPr>
            <a:spLocks noGrp="1" noRot="1" noChangeAspect="1" noChangeArrowheads="1" noTextEdit="1"/>
          </p:cNvSpPr>
          <p:nvPr>
            <p:ph type="sldImg"/>
          </p:nvPr>
        </p:nvSpPr>
        <p:spPr bwMode="auto">
          <a:xfrm>
            <a:off x="990600" y="768350"/>
            <a:ext cx="5116513"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a:extLst>
              <a:ext uri="{FF2B5EF4-FFF2-40B4-BE49-F238E27FC236}">
                <a16:creationId xmlns:a16="http://schemas.microsoft.com/office/drawing/2014/main" id="{44DCBCBE-C6B1-7E1A-0EBE-841A7D9D8223}"/>
              </a:ext>
            </a:extLst>
          </p:cNvPr>
          <p:cNvSpPr>
            <a:spLocks noGrp="1"/>
          </p:cNvSpPr>
          <p:nvPr>
            <p:ph type="body" idx="1"/>
          </p:nvPr>
        </p:nvSpPr>
        <p:spPr>
          <a:xfrm>
            <a:off x="709613" y="4862513"/>
            <a:ext cx="5680075" cy="4603750"/>
          </a:xfr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21" tIns="47860" rIns="95721" bIns="47860"/>
          <a:lstStyle/>
          <a:p>
            <a:pPr>
              <a:buClr>
                <a:schemeClr val="tx1"/>
              </a:buClr>
              <a:buFont typeface="Wingdings" panose="05000000000000000000" pitchFamily="2" charset="2"/>
              <a:buNone/>
            </a:pPr>
            <a:endParaRPr lang="el-GR" altLang="el-GR" sz="1000">
              <a:latin typeface="Comic Sans MS" panose="030F0702030302020204" pitchFamily="66"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C9310B2D-90C5-4955-955E-7009FDB15FAE}" type="slidenum">
              <a:rPr lang="el-GR" altLang="el-GR" smtClean="0"/>
              <a:pPr>
                <a:defRPr/>
              </a:pPr>
              <a:t>30</a:t>
            </a:fld>
            <a:endParaRPr lang="el-GR" altLang="el-GR"/>
          </a:p>
        </p:txBody>
      </p:sp>
    </p:spTree>
    <p:extLst>
      <p:ext uri="{BB962C8B-B14F-4D97-AF65-F5344CB8AC3E}">
        <p14:creationId xmlns:p14="http://schemas.microsoft.com/office/powerpoint/2010/main" val="208298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C9310B2D-90C5-4955-955E-7009FDB15FAE}" type="slidenum">
              <a:rPr lang="el-GR" altLang="el-GR" smtClean="0"/>
              <a:pPr>
                <a:defRPr/>
              </a:pPr>
              <a:t>31</a:t>
            </a:fld>
            <a:endParaRPr lang="el-GR" altLang="el-GR"/>
          </a:p>
        </p:txBody>
      </p:sp>
    </p:spTree>
    <p:extLst>
      <p:ext uri="{BB962C8B-B14F-4D97-AF65-F5344CB8AC3E}">
        <p14:creationId xmlns:p14="http://schemas.microsoft.com/office/powerpoint/2010/main" val="3243938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Θέση εικόνας διαφάνειας 1">
            <a:extLst>
              <a:ext uri="{FF2B5EF4-FFF2-40B4-BE49-F238E27FC236}">
                <a16:creationId xmlns:a16="http://schemas.microsoft.com/office/drawing/2014/main" id="{3F4DF0B9-0F59-5813-9D8F-B6BB464B43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Θέση σημειώσεων 2">
            <a:extLst>
              <a:ext uri="{FF2B5EF4-FFF2-40B4-BE49-F238E27FC236}">
                <a16:creationId xmlns:a16="http://schemas.microsoft.com/office/drawing/2014/main" id="{5DBAA7B3-80AA-0DA7-CC00-9020112BD33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4" name="Θέση αριθμού διαφάνειας 3">
            <a:extLst>
              <a:ext uri="{FF2B5EF4-FFF2-40B4-BE49-F238E27FC236}">
                <a16:creationId xmlns:a16="http://schemas.microsoft.com/office/drawing/2014/main" id="{2A826E79-1612-8944-C408-D43538F1486B}"/>
              </a:ext>
            </a:extLst>
          </p:cNvPr>
          <p:cNvSpPr>
            <a:spLocks noGrp="1"/>
          </p:cNvSpPr>
          <p:nvPr>
            <p:ph type="sldNum" sz="quarter" idx="5"/>
          </p:nvPr>
        </p:nvSpPr>
        <p:spPr/>
        <p:txBody>
          <a:bodyPr/>
          <a:lstStyle>
            <a:lvl1pPr defTabSz="954088">
              <a:defRPr b="1">
                <a:solidFill>
                  <a:schemeClr val="tx1"/>
                </a:solidFill>
                <a:latin typeface="Century Gothic" panose="020B0502020202020204" pitchFamily="34" charset="0"/>
              </a:defRPr>
            </a:lvl1pPr>
            <a:lvl2pPr marL="742950" indent="-285750" defTabSz="954088">
              <a:defRPr b="1">
                <a:solidFill>
                  <a:schemeClr val="tx1"/>
                </a:solidFill>
                <a:latin typeface="Century Gothic" panose="020B0502020202020204" pitchFamily="34" charset="0"/>
              </a:defRPr>
            </a:lvl2pPr>
            <a:lvl3pPr marL="1143000" indent="-228600" defTabSz="954088">
              <a:defRPr b="1">
                <a:solidFill>
                  <a:schemeClr val="tx1"/>
                </a:solidFill>
                <a:latin typeface="Century Gothic" panose="020B0502020202020204" pitchFamily="34" charset="0"/>
              </a:defRPr>
            </a:lvl3pPr>
            <a:lvl4pPr marL="1600200" indent="-228600" defTabSz="954088">
              <a:defRPr b="1">
                <a:solidFill>
                  <a:schemeClr val="tx1"/>
                </a:solidFill>
                <a:latin typeface="Century Gothic" panose="020B0502020202020204" pitchFamily="34" charset="0"/>
              </a:defRPr>
            </a:lvl4pPr>
            <a:lvl5pPr marL="2057400" indent="-228600" defTabSz="954088">
              <a:defRPr b="1">
                <a:solidFill>
                  <a:schemeClr val="tx1"/>
                </a:solidFill>
                <a:latin typeface="Century Gothic" panose="020B0502020202020204" pitchFamily="34" charset="0"/>
              </a:defRPr>
            </a:lvl5pPr>
            <a:lvl6pPr marL="2514600" indent="-228600" defTabSz="954088" eaLnBrk="0" fontAlgn="base" hangingPunct="0">
              <a:spcBef>
                <a:spcPct val="0"/>
              </a:spcBef>
              <a:spcAft>
                <a:spcPct val="0"/>
              </a:spcAft>
              <a:defRPr b="1">
                <a:solidFill>
                  <a:schemeClr val="tx1"/>
                </a:solidFill>
                <a:latin typeface="Century Gothic" panose="020B0502020202020204" pitchFamily="34" charset="0"/>
              </a:defRPr>
            </a:lvl6pPr>
            <a:lvl7pPr marL="2971800" indent="-228600" defTabSz="954088" eaLnBrk="0" fontAlgn="base" hangingPunct="0">
              <a:spcBef>
                <a:spcPct val="0"/>
              </a:spcBef>
              <a:spcAft>
                <a:spcPct val="0"/>
              </a:spcAft>
              <a:defRPr b="1">
                <a:solidFill>
                  <a:schemeClr val="tx1"/>
                </a:solidFill>
                <a:latin typeface="Century Gothic" panose="020B0502020202020204" pitchFamily="34" charset="0"/>
              </a:defRPr>
            </a:lvl7pPr>
            <a:lvl8pPr marL="3429000" indent="-228600" defTabSz="954088" eaLnBrk="0" fontAlgn="base" hangingPunct="0">
              <a:spcBef>
                <a:spcPct val="0"/>
              </a:spcBef>
              <a:spcAft>
                <a:spcPct val="0"/>
              </a:spcAft>
              <a:defRPr b="1">
                <a:solidFill>
                  <a:schemeClr val="tx1"/>
                </a:solidFill>
                <a:latin typeface="Century Gothic" panose="020B0502020202020204" pitchFamily="34" charset="0"/>
              </a:defRPr>
            </a:lvl8pPr>
            <a:lvl9pPr marL="3886200" indent="-228600" defTabSz="954088" eaLnBrk="0" fontAlgn="base" hangingPunct="0">
              <a:spcBef>
                <a:spcPct val="0"/>
              </a:spcBef>
              <a:spcAft>
                <a:spcPct val="0"/>
              </a:spcAft>
              <a:defRPr b="1">
                <a:solidFill>
                  <a:schemeClr val="tx1"/>
                </a:solidFill>
                <a:latin typeface="Century Gothic" panose="020B0502020202020204" pitchFamily="34" charset="0"/>
              </a:defRPr>
            </a:lvl9pPr>
          </a:lstStyle>
          <a:p>
            <a:pPr>
              <a:defRPr/>
            </a:pPr>
            <a:fld id="{69717687-F8B8-4401-AD46-75C2DF2858D9}" type="slidenum">
              <a:rPr lang="el-GR" altLang="el-GR" b="0" smtClean="0"/>
              <a:pPr>
                <a:defRPr/>
              </a:pPr>
              <a:t>32</a:t>
            </a:fld>
            <a:endParaRPr lang="el-GR" altLang="el-GR" b="0"/>
          </a:p>
        </p:txBody>
      </p:sp>
    </p:spTree>
    <p:extLst>
      <p:ext uri="{BB962C8B-B14F-4D97-AF65-F5344CB8AC3E}">
        <p14:creationId xmlns:p14="http://schemas.microsoft.com/office/powerpoint/2010/main" val="1368005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C9310B2D-90C5-4955-955E-7009FDB15FAE}" type="slidenum">
              <a:rPr lang="el-GR" altLang="el-GR" smtClean="0"/>
              <a:pPr>
                <a:defRPr/>
              </a:pPr>
              <a:t>36</a:t>
            </a:fld>
            <a:endParaRPr lang="el-GR" altLang="el-GR"/>
          </a:p>
        </p:txBody>
      </p:sp>
    </p:spTree>
    <p:extLst>
      <p:ext uri="{BB962C8B-B14F-4D97-AF65-F5344CB8AC3E}">
        <p14:creationId xmlns:p14="http://schemas.microsoft.com/office/powerpoint/2010/main" val="1177405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C9310B2D-90C5-4955-955E-7009FDB15FAE}" type="slidenum">
              <a:rPr lang="el-GR" altLang="el-GR" smtClean="0"/>
              <a:pPr>
                <a:defRPr/>
              </a:pPr>
              <a:t>37</a:t>
            </a:fld>
            <a:endParaRPr lang="el-GR" altLang="el-GR"/>
          </a:p>
        </p:txBody>
      </p:sp>
    </p:spTree>
    <p:extLst>
      <p:ext uri="{BB962C8B-B14F-4D97-AF65-F5344CB8AC3E}">
        <p14:creationId xmlns:p14="http://schemas.microsoft.com/office/powerpoint/2010/main" val="606539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C9310B2D-90C5-4955-955E-7009FDB15FAE}" type="slidenum">
              <a:rPr lang="el-GR" altLang="el-GR" smtClean="0"/>
              <a:pPr>
                <a:defRPr/>
              </a:pPr>
              <a:t>5</a:t>
            </a:fld>
            <a:endParaRPr lang="el-GR" altLang="el-GR"/>
          </a:p>
        </p:txBody>
      </p:sp>
    </p:spTree>
    <p:extLst>
      <p:ext uri="{BB962C8B-B14F-4D97-AF65-F5344CB8AC3E}">
        <p14:creationId xmlns:p14="http://schemas.microsoft.com/office/powerpoint/2010/main" val="962532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Θέση εικόνας διαφάνειας 1">
            <a:extLst>
              <a:ext uri="{FF2B5EF4-FFF2-40B4-BE49-F238E27FC236}">
                <a16:creationId xmlns:a16="http://schemas.microsoft.com/office/drawing/2014/main" id="{7BA09EF2-C30C-E70F-DFBE-50844D3CC1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Θέση σημειώσεων 2">
            <a:extLst>
              <a:ext uri="{FF2B5EF4-FFF2-40B4-BE49-F238E27FC236}">
                <a16:creationId xmlns:a16="http://schemas.microsoft.com/office/drawing/2014/main" id="{76098103-24D5-F34E-31A6-B2FD107D72EC}"/>
              </a:ext>
            </a:extLst>
          </p:cNvPr>
          <p:cNvSpPr>
            <a:spLocks noGrp="1"/>
          </p:cNvSpPr>
          <p:nvPr>
            <p:ph type="body" idx="1"/>
          </p:nvPr>
        </p:nvSpPr>
        <p:spPr>
          <a:noFill/>
        </p:spPr>
        <p:txBody>
          <a:bodyPr/>
          <a:lstStyle/>
          <a:p>
            <a:endParaRPr lang="el-GR" altLang="el-GR"/>
          </a:p>
        </p:txBody>
      </p:sp>
      <p:sp>
        <p:nvSpPr>
          <p:cNvPr id="4" name="Θέση αριθμού διαφάνειας 3">
            <a:extLst>
              <a:ext uri="{FF2B5EF4-FFF2-40B4-BE49-F238E27FC236}">
                <a16:creationId xmlns:a16="http://schemas.microsoft.com/office/drawing/2014/main" id="{B014A3FF-A587-05E6-D2BF-13A1920C602B}"/>
              </a:ext>
            </a:extLst>
          </p:cNvPr>
          <p:cNvSpPr>
            <a:spLocks noGrp="1"/>
          </p:cNvSpPr>
          <p:nvPr>
            <p:ph type="sldNum" sz="quarter" idx="5"/>
          </p:nvPr>
        </p:nvSpPr>
        <p:spPr/>
        <p:txBody>
          <a:bodyPr/>
          <a:lstStyle>
            <a:lvl1pPr defTabSz="954088">
              <a:defRPr b="1">
                <a:solidFill>
                  <a:schemeClr val="tx1"/>
                </a:solidFill>
                <a:latin typeface="Century Gothic" panose="020B0502020202020204" pitchFamily="34" charset="0"/>
              </a:defRPr>
            </a:lvl1pPr>
            <a:lvl2pPr marL="742950" indent="-285750" defTabSz="954088">
              <a:defRPr b="1">
                <a:solidFill>
                  <a:schemeClr val="tx1"/>
                </a:solidFill>
                <a:latin typeface="Century Gothic" panose="020B0502020202020204" pitchFamily="34" charset="0"/>
              </a:defRPr>
            </a:lvl2pPr>
            <a:lvl3pPr marL="1143000" indent="-228600" defTabSz="954088">
              <a:defRPr b="1">
                <a:solidFill>
                  <a:schemeClr val="tx1"/>
                </a:solidFill>
                <a:latin typeface="Century Gothic" panose="020B0502020202020204" pitchFamily="34" charset="0"/>
              </a:defRPr>
            </a:lvl3pPr>
            <a:lvl4pPr marL="1600200" indent="-228600" defTabSz="954088">
              <a:defRPr b="1">
                <a:solidFill>
                  <a:schemeClr val="tx1"/>
                </a:solidFill>
                <a:latin typeface="Century Gothic" panose="020B0502020202020204" pitchFamily="34" charset="0"/>
              </a:defRPr>
            </a:lvl4pPr>
            <a:lvl5pPr marL="2057400" indent="-228600" defTabSz="954088">
              <a:defRPr b="1">
                <a:solidFill>
                  <a:schemeClr val="tx1"/>
                </a:solidFill>
                <a:latin typeface="Century Gothic" panose="020B0502020202020204" pitchFamily="34" charset="0"/>
              </a:defRPr>
            </a:lvl5pPr>
            <a:lvl6pPr marL="2514600" indent="-228600" defTabSz="954088" eaLnBrk="0" fontAlgn="base" hangingPunct="0">
              <a:spcBef>
                <a:spcPct val="0"/>
              </a:spcBef>
              <a:spcAft>
                <a:spcPct val="0"/>
              </a:spcAft>
              <a:defRPr b="1">
                <a:solidFill>
                  <a:schemeClr val="tx1"/>
                </a:solidFill>
                <a:latin typeface="Century Gothic" panose="020B0502020202020204" pitchFamily="34" charset="0"/>
              </a:defRPr>
            </a:lvl6pPr>
            <a:lvl7pPr marL="2971800" indent="-228600" defTabSz="954088" eaLnBrk="0" fontAlgn="base" hangingPunct="0">
              <a:spcBef>
                <a:spcPct val="0"/>
              </a:spcBef>
              <a:spcAft>
                <a:spcPct val="0"/>
              </a:spcAft>
              <a:defRPr b="1">
                <a:solidFill>
                  <a:schemeClr val="tx1"/>
                </a:solidFill>
                <a:latin typeface="Century Gothic" panose="020B0502020202020204" pitchFamily="34" charset="0"/>
              </a:defRPr>
            </a:lvl7pPr>
            <a:lvl8pPr marL="3429000" indent="-228600" defTabSz="954088" eaLnBrk="0" fontAlgn="base" hangingPunct="0">
              <a:spcBef>
                <a:spcPct val="0"/>
              </a:spcBef>
              <a:spcAft>
                <a:spcPct val="0"/>
              </a:spcAft>
              <a:defRPr b="1">
                <a:solidFill>
                  <a:schemeClr val="tx1"/>
                </a:solidFill>
                <a:latin typeface="Century Gothic" panose="020B0502020202020204" pitchFamily="34" charset="0"/>
              </a:defRPr>
            </a:lvl8pPr>
            <a:lvl9pPr marL="3886200" indent="-228600" defTabSz="954088" eaLnBrk="0" fontAlgn="base" hangingPunct="0">
              <a:spcBef>
                <a:spcPct val="0"/>
              </a:spcBef>
              <a:spcAft>
                <a:spcPct val="0"/>
              </a:spcAft>
              <a:defRPr b="1">
                <a:solidFill>
                  <a:schemeClr val="tx1"/>
                </a:solidFill>
                <a:latin typeface="Century Gothic" panose="020B0502020202020204" pitchFamily="34" charset="0"/>
              </a:defRPr>
            </a:lvl9pPr>
          </a:lstStyle>
          <a:p>
            <a:fld id="{204758AF-7B9C-4834-B483-FB683268EA6A}" type="slidenum">
              <a:rPr lang="el-GR" altLang="el-GR" b="0"/>
              <a:pPr/>
              <a:t>38</a:t>
            </a:fld>
            <a:endParaRPr lang="el-GR" altLang="el-GR" b="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Θέση εικόνας διαφάνειας 1">
            <a:extLst>
              <a:ext uri="{FF2B5EF4-FFF2-40B4-BE49-F238E27FC236}">
                <a16:creationId xmlns:a16="http://schemas.microsoft.com/office/drawing/2014/main" id="{0559D411-5352-1944-2755-F19BB09B1A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Θέση σημειώσεων 2">
            <a:extLst>
              <a:ext uri="{FF2B5EF4-FFF2-40B4-BE49-F238E27FC236}">
                <a16:creationId xmlns:a16="http://schemas.microsoft.com/office/drawing/2014/main" id="{596224DB-E715-9243-F7C3-D4D1735FB161}"/>
              </a:ext>
            </a:extLst>
          </p:cNvPr>
          <p:cNvSpPr>
            <a:spLocks noGrp="1"/>
          </p:cNvSpPr>
          <p:nvPr>
            <p:ph type="body" idx="1"/>
          </p:nvPr>
        </p:nvSpPr>
        <p:spPr>
          <a:noFill/>
        </p:spPr>
        <p:txBody>
          <a:bodyPr/>
          <a:lstStyle/>
          <a:p>
            <a:endParaRPr lang="el-GR" altLang="el-GR"/>
          </a:p>
        </p:txBody>
      </p:sp>
      <p:sp>
        <p:nvSpPr>
          <p:cNvPr id="4" name="Θέση αριθμού διαφάνειας 3">
            <a:extLst>
              <a:ext uri="{FF2B5EF4-FFF2-40B4-BE49-F238E27FC236}">
                <a16:creationId xmlns:a16="http://schemas.microsoft.com/office/drawing/2014/main" id="{911FE117-EFEA-3647-A5C9-A5A793236501}"/>
              </a:ext>
            </a:extLst>
          </p:cNvPr>
          <p:cNvSpPr>
            <a:spLocks noGrp="1"/>
          </p:cNvSpPr>
          <p:nvPr>
            <p:ph type="sldNum" sz="quarter" idx="5"/>
          </p:nvPr>
        </p:nvSpPr>
        <p:spPr/>
        <p:txBody>
          <a:bodyPr/>
          <a:lstStyle>
            <a:lvl1pPr defTabSz="954088">
              <a:defRPr b="1">
                <a:solidFill>
                  <a:schemeClr val="tx1"/>
                </a:solidFill>
                <a:latin typeface="Century Gothic" panose="020B0502020202020204" pitchFamily="34" charset="0"/>
              </a:defRPr>
            </a:lvl1pPr>
            <a:lvl2pPr marL="742950" indent="-285750" defTabSz="954088">
              <a:defRPr b="1">
                <a:solidFill>
                  <a:schemeClr val="tx1"/>
                </a:solidFill>
                <a:latin typeface="Century Gothic" panose="020B0502020202020204" pitchFamily="34" charset="0"/>
              </a:defRPr>
            </a:lvl2pPr>
            <a:lvl3pPr marL="1143000" indent="-228600" defTabSz="954088">
              <a:defRPr b="1">
                <a:solidFill>
                  <a:schemeClr val="tx1"/>
                </a:solidFill>
                <a:latin typeface="Century Gothic" panose="020B0502020202020204" pitchFamily="34" charset="0"/>
              </a:defRPr>
            </a:lvl3pPr>
            <a:lvl4pPr marL="1600200" indent="-228600" defTabSz="954088">
              <a:defRPr b="1">
                <a:solidFill>
                  <a:schemeClr val="tx1"/>
                </a:solidFill>
                <a:latin typeface="Century Gothic" panose="020B0502020202020204" pitchFamily="34" charset="0"/>
              </a:defRPr>
            </a:lvl4pPr>
            <a:lvl5pPr marL="2057400" indent="-228600" defTabSz="954088">
              <a:defRPr b="1">
                <a:solidFill>
                  <a:schemeClr val="tx1"/>
                </a:solidFill>
                <a:latin typeface="Century Gothic" panose="020B0502020202020204" pitchFamily="34" charset="0"/>
              </a:defRPr>
            </a:lvl5pPr>
            <a:lvl6pPr marL="2514600" indent="-228600" defTabSz="954088" eaLnBrk="0" fontAlgn="base" hangingPunct="0">
              <a:spcBef>
                <a:spcPct val="0"/>
              </a:spcBef>
              <a:spcAft>
                <a:spcPct val="0"/>
              </a:spcAft>
              <a:defRPr b="1">
                <a:solidFill>
                  <a:schemeClr val="tx1"/>
                </a:solidFill>
                <a:latin typeface="Century Gothic" panose="020B0502020202020204" pitchFamily="34" charset="0"/>
              </a:defRPr>
            </a:lvl6pPr>
            <a:lvl7pPr marL="2971800" indent="-228600" defTabSz="954088" eaLnBrk="0" fontAlgn="base" hangingPunct="0">
              <a:spcBef>
                <a:spcPct val="0"/>
              </a:spcBef>
              <a:spcAft>
                <a:spcPct val="0"/>
              </a:spcAft>
              <a:defRPr b="1">
                <a:solidFill>
                  <a:schemeClr val="tx1"/>
                </a:solidFill>
                <a:latin typeface="Century Gothic" panose="020B0502020202020204" pitchFamily="34" charset="0"/>
              </a:defRPr>
            </a:lvl7pPr>
            <a:lvl8pPr marL="3429000" indent="-228600" defTabSz="954088" eaLnBrk="0" fontAlgn="base" hangingPunct="0">
              <a:spcBef>
                <a:spcPct val="0"/>
              </a:spcBef>
              <a:spcAft>
                <a:spcPct val="0"/>
              </a:spcAft>
              <a:defRPr b="1">
                <a:solidFill>
                  <a:schemeClr val="tx1"/>
                </a:solidFill>
                <a:latin typeface="Century Gothic" panose="020B0502020202020204" pitchFamily="34" charset="0"/>
              </a:defRPr>
            </a:lvl8pPr>
            <a:lvl9pPr marL="3886200" indent="-228600" defTabSz="954088" eaLnBrk="0" fontAlgn="base" hangingPunct="0">
              <a:spcBef>
                <a:spcPct val="0"/>
              </a:spcBef>
              <a:spcAft>
                <a:spcPct val="0"/>
              </a:spcAft>
              <a:defRPr b="1">
                <a:solidFill>
                  <a:schemeClr val="tx1"/>
                </a:solidFill>
                <a:latin typeface="Century Gothic" panose="020B0502020202020204" pitchFamily="34" charset="0"/>
              </a:defRPr>
            </a:lvl9pPr>
          </a:lstStyle>
          <a:p>
            <a:fld id="{DB1427A8-88AA-4C7A-B955-8F7F1A5117A7}" type="slidenum">
              <a:rPr lang="el-GR" altLang="el-GR" b="0"/>
              <a:pPr/>
              <a:t>39</a:t>
            </a:fld>
            <a:endParaRPr lang="el-GR" altLang="el-GR" b="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Θέση εικόνας διαφάνειας 1">
            <a:extLst>
              <a:ext uri="{FF2B5EF4-FFF2-40B4-BE49-F238E27FC236}">
                <a16:creationId xmlns:a16="http://schemas.microsoft.com/office/drawing/2014/main" id="{6F70AFD3-585D-15C9-1BE5-10D6F199B9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Θέση σημειώσεων 2">
            <a:extLst>
              <a:ext uri="{FF2B5EF4-FFF2-40B4-BE49-F238E27FC236}">
                <a16:creationId xmlns:a16="http://schemas.microsoft.com/office/drawing/2014/main" id="{A5E7549D-A5C5-448B-E7A0-120CAD415D43}"/>
              </a:ext>
            </a:extLst>
          </p:cNvPr>
          <p:cNvSpPr>
            <a:spLocks noGrp="1"/>
          </p:cNvSpPr>
          <p:nvPr>
            <p:ph type="body" idx="1"/>
          </p:nvPr>
        </p:nvSpPr>
        <p:spPr>
          <a:noFill/>
        </p:spPr>
        <p:txBody>
          <a:bodyPr/>
          <a:lstStyle/>
          <a:p>
            <a:endParaRPr lang="el-GR" altLang="el-GR"/>
          </a:p>
        </p:txBody>
      </p:sp>
      <p:sp>
        <p:nvSpPr>
          <p:cNvPr id="4" name="Θέση αριθμού διαφάνειας 3">
            <a:extLst>
              <a:ext uri="{FF2B5EF4-FFF2-40B4-BE49-F238E27FC236}">
                <a16:creationId xmlns:a16="http://schemas.microsoft.com/office/drawing/2014/main" id="{80EAB488-1189-A2AA-A1C2-95B4DB757E27}"/>
              </a:ext>
            </a:extLst>
          </p:cNvPr>
          <p:cNvSpPr>
            <a:spLocks noGrp="1"/>
          </p:cNvSpPr>
          <p:nvPr>
            <p:ph type="sldNum" sz="quarter" idx="5"/>
          </p:nvPr>
        </p:nvSpPr>
        <p:spPr/>
        <p:txBody>
          <a:bodyPr/>
          <a:lstStyle>
            <a:lvl1pPr defTabSz="954088">
              <a:defRPr b="1">
                <a:solidFill>
                  <a:schemeClr val="tx1"/>
                </a:solidFill>
                <a:latin typeface="Century Gothic" panose="020B0502020202020204" pitchFamily="34" charset="0"/>
              </a:defRPr>
            </a:lvl1pPr>
            <a:lvl2pPr marL="742950" indent="-285750" defTabSz="954088">
              <a:defRPr b="1">
                <a:solidFill>
                  <a:schemeClr val="tx1"/>
                </a:solidFill>
                <a:latin typeface="Century Gothic" panose="020B0502020202020204" pitchFamily="34" charset="0"/>
              </a:defRPr>
            </a:lvl2pPr>
            <a:lvl3pPr marL="1143000" indent="-228600" defTabSz="954088">
              <a:defRPr b="1">
                <a:solidFill>
                  <a:schemeClr val="tx1"/>
                </a:solidFill>
                <a:latin typeface="Century Gothic" panose="020B0502020202020204" pitchFamily="34" charset="0"/>
              </a:defRPr>
            </a:lvl3pPr>
            <a:lvl4pPr marL="1600200" indent="-228600" defTabSz="954088">
              <a:defRPr b="1">
                <a:solidFill>
                  <a:schemeClr val="tx1"/>
                </a:solidFill>
                <a:latin typeface="Century Gothic" panose="020B0502020202020204" pitchFamily="34" charset="0"/>
              </a:defRPr>
            </a:lvl4pPr>
            <a:lvl5pPr marL="2057400" indent="-228600" defTabSz="954088">
              <a:defRPr b="1">
                <a:solidFill>
                  <a:schemeClr val="tx1"/>
                </a:solidFill>
                <a:latin typeface="Century Gothic" panose="020B0502020202020204" pitchFamily="34" charset="0"/>
              </a:defRPr>
            </a:lvl5pPr>
            <a:lvl6pPr marL="2514600" indent="-228600" defTabSz="954088" eaLnBrk="0" fontAlgn="base" hangingPunct="0">
              <a:spcBef>
                <a:spcPct val="0"/>
              </a:spcBef>
              <a:spcAft>
                <a:spcPct val="0"/>
              </a:spcAft>
              <a:defRPr b="1">
                <a:solidFill>
                  <a:schemeClr val="tx1"/>
                </a:solidFill>
                <a:latin typeface="Century Gothic" panose="020B0502020202020204" pitchFamily="34" charset="0"/>
              </a:defRPr>
            </a:lvl6pPr>
            <a:lvl7pPr marL="2971800" indent="-228600" defTabSz="954088" eaLnBrk="0" fontAlgn="base" hangingPunct="0">
              <a:spcBef>
                <a:spcPct val="0"/>
              </a:spcBef>
              <a:spcAft>
                <a:spcPct val="0"/>
              </a:spcAft>
              <a:defRPr b="1">
                <a:solidFill>
                  <a:schemeClr val="tx1"/>
                </a:solidFill>
                <a:latin typeface="Century Gothic" panose="020B0502020202020204" pitchFamily="34" charset="0"/>
              </a:defRPr>
            </a:lvl7pPr>
            <a:lvl8pPr marL="3429000" indent="-228600" defTabSz="954088" eaLnBrk="0" fontAlgn="base" hangingPunct="0">
              <a:spcBef>
                <a:spcPct val="0"/>
              </a:spcBef>
              <a:spcAft>
                <a:spcPct val="0"/>
              </a:spcAft>
              <a:defRPr b="1">
                <a:solidFill>
                  <a:schemeClr val="tx1"/>
                </a:solidFill>
                <a:latin typeface="Century Gothic" panose="020B0502020202020204" pitchFamily="34" charset="0"/>
              </a:defRPr>
            </a:lvl8pPr>
            <a:lvl9pPr marL="3886200" indent="-228600" defTabSz="954088" eaLnBrk="0" fontAlgn="base" hangingPunct="0">
              <a:spcBef>
                <a:spcPct val="0"/>
              </a:spcBef>
              <a:spcAft>
                <a:spcPct val="0"/>
              </a:spcAft>
              <a:defRPr b="1">
                <a:solidFill>
                  <a:schemeClr val="tx1"/>
                </a:solidFill>
                <a:latin typeface="Century Gothic" panose="020B0502020202020204" pitchFamily="34" charset="0"/>
              </a:defRPr>
            </a:lvl9pPr>
          </a:lstStyle>
          <a:p>
            <a:fld id="{11B056B2-2EFB-4DAE-9260-79D455B49F85}" type="slidenum">
              <a:rPr lang="el-GR" altLang="el-GR" b="0"/>
              <a:pPr/>
              <a:t>40</a:t>
            </a:fld>
            <a:endParaRPr lang="el-GR" altLang="el-GR" b="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2">
            <a:extLst>
              <a:ext uri="{FF2B5EF4-FFF2-40B4-BE49-F238E27FC236}">
                <a16:creationId xmlns:a16="http://schemas.microsoft.com/office/drawing/2014/main" id="{499EC544-D5BC-3BD4-47BB-81327B6C4DF7}"/>
              </a:ext>
            </a:extLst>
          </p:cNvPr>
          <p:cNvSpPr>
            <a:spLocks noGrp="1" noRot="1" noChangeAspect="1" noChangeArrowheads="1" noTextEdit="1"/>
          </p:cNvSpPr>
          <p:nvPr>
            <p:ph type="sldImg"/>
          </p:nvPr>
        </p:nvSpPr>
        <p:spPr bwMode="auto">
          <a:xfrm>
            <a:off x="990600" y="768350"/>
            <a:ext cx="5116513"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3075" name="Rectangle 3">
            <a:extLst>
              <a:ext uri="{FF2B5EF4-FFF2-40B4-BE49-F238E27FC236}">
                <a16:creationId xmlns:a16="http://schemas.microsoft.com/office/drawing/2014/main" id="{A23278AB-8626-0B6F-B122-3F49F3F7EAAE}"/>
              </a:ext>
            </a:extLst>
          </p:cNvPr>
          <p:cNvSpPr>
            <a:spLocks noGrp="1"/>
          </p:cNvSpPr>
          <p:nvPr>
            <p:ph type="body" idx="1"/>
          </p:nvPr>
        </p:nvSpPr>
        <p:spPr>
          <a:xfrm>
            <a:off x="709613" y="4862513"/>
            <a:ext cx="5680075" cy="4603750"/>
          </a:xfr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21" tIns="47860" rIns="95721" bIns="47860"/>
          <a:lstStyle/>
          <a:p>
            <a:pPr>
              <a:buClr>
                <a:schemeClr val="tx1"/>
              </a:buClr>
              <a:buFont typeface="Wingdings" panose="05000000000000000000" pitchFamily="2" charset="2"/>
              <a:buNone/>
            </a:pPr>
            <a:endParaRPr lang="el-GR" altLang="el-GR" sz="1000" dirty="0">
              <a:latin typeface="Comic Sans MS" panose="030F0702030302020204" pitchFamily="66"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C9310B2D-90C5-4955-955E-7009FDB15FAE}" type="slidenum">
              <a:rPr lang="el-GR" altLang="el-GR" smtClean="0"/>
              <a:pPr>
                <a:defRPr/>
              </a:pPr>
              <a:t>42</a:t>
            </a:fld>
            <a:endParaRPr lang="el-GR" altLang="el-GR"/>
          </a:p>
        </p:txBody>
      </p:sp>
    </p:spTree>
    <p:extLst>
      <p:ext uri="{BB962C8B-B14F-4D97-AF65-F5344CB8AC3E}">
        <p14:creationId xmlns:p14="http://schemas.microsoft.com/office/powerpoint/2010/main" val="3274283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Θέση εικόνας διαφάνειας 1">
            <a:extLst>
              <a:ext uri="{FF2B5EF4-FFF2-40B4-BE49-F238E27FC236}">
                <a16:creationId xmlns:a16="http://schemas.microsoft.com/office/drawing/2014/main" id="{3F4DF0B9-0F59-5813-9D8F-B6BB464B43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Θέση σημειώσεων 2">
            <a:extLst>
              <a:ext uri="{FF2B5EF4-FFF2-40B4-BE49-F238E27FC236}">
                <a16:creationId xmlns:a16="http://schemas.microsoft.com/office/drawing/2014/main" id="{5DBAA7B3-80AA-0DA7-CC00-9020112BD33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dirty="0"/>
          </a:p>
        </p:txBody>
      </p:sp>
      <p:sp>
        <p:nvSpPr>
          <p:cNvPr id="4" name="Θέση αριθμού διαφάνειας 3">
            <a:extLst>
              <a:ext uri="{FF2B5EF4-FFF2-40B4-BE49-F238E27FC236}">
                <a16:creationId xmlns:a16="http://schemas.microsoft.com/office/drawing/2014/main" id="{2A826E79-1612-8944-C408-D43538F1486B}"/>
              </a:ext>
            </a:extLst>
          </p:cNvPr>
          <p:cNvSpPr>
            <a:spLocks noGrp="1"/>
          </p:cNvSpPr>
          <p:nvPr>
            <p:ph type="sldNum" sz="quarter" idx="5"/>
          </p:nvPr>
        </p:nvSpPr>
        <p:spPr/>
        <p:txBody>
          <a:bodyPr/>
          <a:lstStyle>
            <a:lvl1pPr defTabSz="954088">
              <a:defRPr b="1">
                <a:solidFill>
                  <a:schemeClr val="tx1"/>
                </a:solidFill>
                <a:latin typeface="Century Gothic" panose="020B0502020202020204" pitchFamily="34" charset="0"/>
              </a:defRPr>
            </a:lvl1pPr>
            <a:lvl2pPr marL="742950" indent="-285750" defTabSz="954088">
              <a:defRPr b="1">
                <a:solidFill>
                  <a:schemeClr val="tx1"/>
                </a:solidFill>
                <a:latin typeface="Century Gothic" panose="020B0502020202020204" pitchFamily="34" charset="0"/>
              </a:defRPr>
            </a:lvl2pPr>
            <a:lvl3pPr marL="1143000" indent="-228600" defTabSz="954088">
              <a:defRPr b="1">
                <a:solidFill>
                  <a:schemeClr val="tx1"/>
                </a:solidFill>
                <a:latin typeface="Century Gothic" panose="020B0502020202020204" pitchFamily="34" charset="0"/>
              </a:defRPr>
            </a:lvl3pPr>
            <a:lvl4pPr marL="1600200" indent="-228600" defTabSz="954088">
              <a:defRPr b="1">
                <a:solidFill>
                  <a:schemeClr val="tx1"/>
                </a:solidFill>
                <a:latin typeface="Century Gothic" panose="020B0502020202020204" pitchFamily="34" charset="0"/>
              </a:defRPr>
            </a:lvl4pPr>
            <a:lvl5pPr marL="2057400" indent="-228600" defTabSz="954088">
              <a:defRPr b="1">
                <a:solidFill>
                  <a:schemeClr val="tx1"/>
                </a:solidFill>
                <a:latin typeface="Century Gothic" panose="020B0502020202020204" pitchFamily="34" charset="0"/>
              </a:defRPr>
            </a:lvl5pPr>
            <a:lvl6pPr marL="2514600" indent="-228600" defTabSz="954088" eaLnBrk="0" fontAlgn="base" hangingPunct="0">
              <a:spcBef>
                <a:spcPct val="0"/>
              </a:spcBef>
              <a:spcAft>
                <a:spcPct val="0"/>
              </a:spcAft>
              <a:defRPr b="1">
                <a:solidFill>
                  <a:schemeClr val="tx1"/>
                </a:solidFill>
                <a:latin typeface="Century Gothic" panose="020B0502020202020204" pitchFamily="34" charset="0"/>
              </a:defRPr>
            </a:lvl6pPr>
            <a:lvl7pPr marL="2971800" indent="-228600" defTabSz="954088" eaLnBrk="0" fontAlgn="base" hangingPunct="0">
              <a:spcBef>
                <a:spcPct val="0"/>
              </a:spcBef>
              <a:spcAft>
                <a:spcPct val="0"/>
              </a:spcAft>
              <a:defRPr b="1">
                <a:solidFill>
                  <a:schemeClr val="tx1"/>
                </a:solidFill>
                <a:latin typeface="Century Gothic" panose="020B0502020202020204" pitchFamily="34" charset="0"/>
              </a:defRPr>
            </a:lvl7pPr>
            <a:lvl8pPr marL="3429000" indent="-228600" defTabSz="954088" eaLnBrk="0" fontAlgn="base" hangingPunct="0">
              <a:spcBef>
                <a:spcPct val="0"/>
              </a:spcBef>
              <a:spcAft>
                <a:spcPct val="0"/>
              </a:spcAft>
              <a:defRPr b="1">
                <a:solidFill>
                  <a:schemeClr val="tx1"/>
                </a:solidFill>
                <a:latin typeface="Century Gothic" panose="020B0502020202020204" pitchFamily="34" charset="0"/>
              </a:defRPr>
            </a:lvl8pPr>
            <a:lvl9pPr marL="3886200" indent="-228600" defTabSz="954088" eaLnBrk="0" fontAlgn="base" hangingPunct="0">
              <a:spcBef>
                <a:spcPct val="0"/>
              </a:spcBef>
              <a:spcAft>
                <a:spcPct val="0"/>
              </a:spcAft>
              <a:defRPr b="1">
                <a:solidFill>
                  <a:schemeClr val="tx1"/>
                </a:solidFill>
                <a:latin typeface="Century Gothic" panose="020B0502020202020204" pitchFamily="34" charset="0"/>
              </a:defRPr>
            </a:lvl9pPr>
          </a:lstStyle>
          <a:p>
            <a:pPr>
              <a:defRPr/>
            </a:pPr>
            <a:fld id="{69717687-F8B8-4401-AD46-75C2DF2858D9}" type="slidenum">
              <a:rPr lang="el-GR" altLang="el-GR" b="0" smtClean="0"/>
              <a:pPr>
                <a:defRPr/>
              </a:pPr>
              <a:t>43</a:t>
            </a:fld>
            <a:endParaRPr lang="el-GR" altLang="el-GR" b="0"/>
          </a:p>
        </p:txBody>
      </p:sp>
    </p:spTree>
    <p:extLst>
      <p:ext uri="{BB962C8B-B14F-4D97-AF65-F5344CB8AC3E}">
        <p14:creationId xmlns:p14="http://schemas.microsoft.com/office/powerpoint/2010/main" val="1941599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Θέση εικόνας διαφάνειας 1">
            <a:extLst>
              <a:ext uri="{FF2B5EF4-FFF2-40B4-BE49-F238E27FC236}">
                <a16:creationId xmlns:a16="http://schemas.microsoft.com/office/drawing/2014/main" id="{3F4DF0B9-0F59-5813-9D8F-B6BB464B43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Θέση σημειώσεων 2">
            <a:extLst>
              <a:ext uri="{FF2B5EF4-FFF2-40B4-BE49-F238E27FC236}">
                <a16:creationId xmlns:a16="http://schemas.microsoft.com/office/drawing/2014/main" id="{5DBAA7B3-80AA-0DA7-CC00-9020112BD33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4" name="Θέση αριθμού διαφάνειας 3">
            <a:extLst>
              <a:ext uri="{FF2B5EF4-FFF2-40B4-BE49-F238E27FC236}">
                <a16:creationId xmlns:a16="http://schemas.microsoft.com/office/drawing/2014/main" id="{2A826E79-1612-8944-C408-D43538F1486B}"/>
              </a:ext>
            </a:extLst>
          </p:cNvPr>
          <p:cNvSpPr>
            <a:spLocks noGrp="1"/>
          </p:cNvSpPr>
          <p:nvPr>
            <p:ph type="sldNum" sz="quarter" idx="5"/>
          </p:nvPr>
        </p:nvSpPr>
        <p:spPr/>
        <p:txBody>
          <a:bodyPr/>
          <a:lstStyle>
            <a:lvl1pPr defTabSz="954088">
              <a:defRPr b="1">
                <a:solidFill>
                  <a:schemeClr val="tx1"/>
                </a:solidFill>
                <a:latin typeface="Century Gothic" panose="020B0502020202020204" pitchFamily="34" charset="0"/>
              </a:defRPr>
            </a:lvl1pPr>
            <a:lvl2pPr marL="742950" indent="-285750" defTabSz="954088">
              <a:defRPr b="1">
                <a:solidFill>
                  <a:schemeClr val="tx1"/>
                </a:solidFill>
                <a:latin typeface="Century Gothic" panose="020B0502020202020204" pitchFamily="34" charset="0"/>
              </a:defRPr>
            </a:lvl2pPr>
            <a:lvl3pPr marL="1143000" indent="-228600" defTabSz="954088">
              <a:defRPr b="1">
                <a:solidFill>
                  <a:schemeClr val="tx1"/>
                </a:solidFill>
                <a:latin typeface="Century Gothic" panose="020B0502020202020204" pitchFamily="34" charset="0"/>
              </a:defRPr>
            </a:lvl3pPr>
            <a:lvl4pPr marL="1600200" indent="-228600" defTabSz="954088">
              <a:defRPr b="1">
                <a:solidFill>
                  <a:schemeClr val="tx1"/>
                </a:solidFill>
                <a:latin typeface="Century Gothic" panose="020B0502020202020204" pitchFamily="34" charset="0"/>
              </a:defRPr>
            </a:lvl4pPr>
            <a:lvl5pPr marL="2057400" indent="-228600" defTabSz="954088">
              <a:defRPr b="1">
                <a:solidFill>
                  <a:schemeClr val="tx1"/>
                </a:solidFill>
                <a:latin typeface="Century Gothic" panose="020B0502020202020204" pitchFamily="34" charset="0"/>
              </a:defRPr>
            </a:lvl5pPr>
            <a:lvl6pPr marL="2514600" indent="-228600" defTabSz="954088" eaLnBrk="0" fontAlgn="base" hangingPunct="0">
              <a:spcBef>
                <a:spcPct val="0"/>
              </a:spcBef>
              <a:spcAft>
                <a:spcPct val="0"/>
              </a:spcAft>
              <a:defRPr b="1">
                <a:solidFill>
                  <a:schemeClr val="tx1"/>
                </a:solidFill>
                <a:latin typeface="Century Gothic" panose="020B0502020202020204" pitchFamily="34" charset="0"/>
              </a:defRPr>
            </a:lvl6pPr>
            <a:lvl7pPr marL="2971800" indent="-228600" defTabSz="954088" eaLnBrk="0" fontAlgn="base" hangingPunct="0">
              <a:spcBef>
                <a:spcPct val="0"/>
              </a:spcBef>
              <a:spcAft>
                <a:spcPct val="0"/>
              </a:spcAft>
              <a:defRPr b="1">
                <a:solidFill>
                  <a:schemeClr val="tx1"/>
                </a:solidFill>
                <a:latin typeface="Century Gothic" panose="020B0502020202020204" pitchFamily="34" charset="0"/>
              </a:defRPr>
            </a:lvl7pPr>
            <a:lvl8pPr marL="3429000" indent="-228600" defTabSz="954088" eaLnBrk="0" fontAlgn="base" hangingPunct="0">
              <a:spcBef>
                <a:spcPct val="0"/>
              </a:spcBef>
              <a:spcAft>
                <a:spcPct val="0"/>
              </a:spcAft>
              <a:defRPr b="1">
                <a:solidFill>
                  <a:schemeClr val="tx1"/>
                </a:solidFill>
                <a:latin typeface="Century Gothic" panose="020B0502020202020204" pitchFamily="34" charset="0"/>
              </a:defRPr>
            </a:lvl8pPr>
            <a:lvl9pPr marL="3886200" indent="-228600" defTabSz="954088" eaLnBrk="0" fontAlgn="base" hangingPunct="0">
              <a:spcBef>
                <a:spcPct val="0"/>
              </a:spcBef>
              <a:spcAft>
                <a:spcPct val="0"/>
              </a:spcAft>
              <a:defRPr b="1">
                <a:solidFill>
                  <a:schemeClr val="tx1"/>
                </a:solidFill>
                <a:latin typeface="Century Gothic" panose="020B0502020202020204" pitchFamily="34" charset="0"/>
              </a:defRPr>
            </a:lvl9pPr>
          </a:lstStyle>
          <a:p>
            <a:pPr>
              <a:defRPr/>
            </a:pPr>
            <a:fld id="{69717687-F8B8-4401-AD46-75C2DF2858D9}" type="slidenum">
              <a:rPr lang="el-GR" altLang="el-GR" b="0" smtClean="0"/>
              <a:pPr>
                <a:defRPr/>
              </a:pPr>
              <a:t>44</a:t>
            </a:fld>
            <a:endParaRPr lang="el-GR" altLang="el-GR" b="0"/>
          </a:p>
        </p:txBody>
      </p:sp>
    </p:spTree>
    <p:extLst>
      <p:ext uri="{BB962C8B-B14F-4D97-AF65-F5344CB8AC3E}">
        <p14:creationId xmlns:p14="http://schemas.microsoft.com/office/powerpoint/2010/main" val="2044205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Θέση εικόνας διαφάνειας 1">
            <a:extLst>
              <a:ext uri="{FF2B5EF4-FFF2-40B4-BE49-F238E27FC236}">
                <a16:creationId xmlns:a16="http://schemas.microsoft.com/office/drawing/2014/main" id="{3F4DF0B9-0F59-5813-9D8F-B6BB464B43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Θέση σημειώσεων 2">
            <a:extLst>
              <a:ext uri="{FF2B5EF4-FFF2-40B4-BE49-F238E27FC236}">
                <a16:creationId xmlns:a16="http://schemas.microsoft.com/office/drawing/2014/main" id="{5DBAA7B3-80AA-0DA7-CC00-9020112BD33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4" name="Θέση αριθμού διαφάνειας 3">
            <a:extLst>
              <a:ext uri="{FF2B5EF4-FFF2-40B4-BE49-F238E27FC236}">
                <a16:creationId xmlns:a16="http://schemas.microsoft.com/office/drawing/2014/main" id="{2A826E79-1612-8944-C408-D43538F1486B}"/>
              </a:ext>
            </a:extLst>
          </p:cNvPr>
          <p:cNvSpPr>
            <a:spLocks noGrp="1"/>
          </p:cNvSpPr>
          <p:nvPr>
            <p:ph type="sldNum" sz="quarter" idx="5"/>
          </p:nvPr>
        </p:nvSpPr>
        <p:spPr/>
        <p:txBody>
          <a:bodyPr/>
          <a:lstStyle>
            <a:lvl1pPr defTabSz="954088">
              <a:defRPr b="1">
                <a:solidFill>
                  <a:schemeClr val="tx1"/>
                </a:solidFill>
                <a:latin typeface="Century Gothic" panose="020B0502020202020204" pitchFamily="34" charset="0"/>
              </a:defRPr>
            </a:lvl1pPr>
            <a:lvl2pPr marL="742950" indent="-285750" defTabSz="954088">
              <a:defRPr b="1">
                <a:solidFill>
                  <a:schemeClr val="tx1"/>
                </a:solidFill>
                <a:latin typeface="Century Gothic" panose="020B0502020202020204" pitchFamily="34" charset="0"/>
              </a:defRPr>
            </a:lvl2pPr>
            <a:lvl3pPr marL="1143000" indent="-228600" defTabSz="954088">
              <a:defRPr b="1">
                <a:solidFill>
                  <a:schemeClr val="tx1"/>
                </a:solidFill>
                <a:latin typeface="Century Gothic" panose="020B0502020202020204" pitchFamily="34" charset="0"/>
              </a:defRPr>
            </a:lvl3pPr>
            <a:lvl4pPr marL="1600200" indent="-228600" defTabSz="954088">
              <a:defRPr b="1">
                <a:solidFill>
                  <a:schemeClr val="tx1"/>
                </a:solidFill>
                <a:latin typeface="Century Gothic" panose="020B0502020202020204" pitchFamily="34" charset="0"/>
              </a:defRPr>
            </a:lvl4pPr>
            <a:lvl5pPr marL="2057400" indent="-228600" defTabSz="954088">
              <a:defRPr b="1">
                <a:solidFill>
                  <a:schemeClr val="tx1"/>
                </a:solidFill>
                <a:latin typeface="Century Gothic" panose="020B0502020202020204" pitchFamily="34" charset="0"/>
              </a:defRPr>
            </a:lvl5pPr>
            <a:lvl6pPr marL="2514600" indent="-228600" defTabSz="954088" eaLnBrk="0" fontAlgn="base" hangingPunct="0">
              <a:spcBef>
                <a:spcPct val="0"/>
              </a:spcBef>
              <a:spcAft>
                <a:spcPct val="0"/>
              </a:spcAft>
              <a:defRPr b="1">
                <a:solidFill>
                  <a:schemeClr val="tx1"/>
                </a:solidFill>
                <a:latin typeface="Century Gothic" panose="020B0502020202020204" pitchFamily="34" charset="0"/>
              </a:defRPr>
            </a:lvl6pPr>
            <a:lvl7pPr marL="2971800" indent="-228600" defTabSz="954088" eaLnBrk="0" fontAlgn="base" hangingPunct="0">
              <a:spcBef>
                <a:spcPct val="0"/>
              </a:spcBef>
              <a:spcAft>
                <a:spcPct val="0"/>
              </a:spcAft>
              <a:defRPr b="1">
                <a:solidFill>
                  <a:schemeClr val="tx1"/>
                </a:solidFill>
                <a:latin typeface="Century Gothic" panose="020B0502020202020204" pitchFamily="34" charset="0"/>
              </a:defRPr>
            </a:lvl7pPr>
            <a:lvl8pPr marL="3429000" indent="-228600" defTabSz="954088" eaLnBrk="0" fontAlgn="base" hangingPunct="0">
              <a:spcBef>
                <a:spcPct val="0"/>
              </a:spcBef>
              <a:spcAft>
                <a:spcPct val="0"/>
              </a:spcAft>
              <a:defRPr b="1">
                <a:solidFill>
                  <a:schemeClr val="tx1"/>
                </a:solidFill>
                <a:latin typeface="Century Gothic" panose="020B0502020202020204" pitchFamily="34" charset="0"/>
              </a:defRPr>
            </a:lvl8pPr>
            <a:lvl9pPr marL="3886200" indent="-228600" defTabSz="954088" eaLnBrk="0" fontAlgn="base" hangingPunct="0">
              <a:spcBef>
                <a:spcPct val="0"/>
              </a:spcBef>
              <a:spcAft>
                <a:spcPct val="0"/>
              </a:spcAft>
              <a:defRPr b="1">
                <a:solidFill>
                  <a:schemeClr val="tx1"/>
                </a:solidFill>
                <a:latin typeface="Century Gothic" panose="020B0502020202020204" pitchFamily="34" charset="0"/>
              </a:defRPr>
            </a:lvl9pPr>
          </a:lstStyle>
          <a:p>
            <a:pPr>
              <a:defRPr/>
            </a:pPr>
            <a:fld id="{69717687-F8B8-4401-AD46-75C2DF2858D9}" type="slidenum">
              <a:rPr lang="el-GR" altLang="el-GR" b="0" smtClean="0"/>
              <a:pPr>
                <a:defRPr/>
              </a:pPr>
              <a:t>45</a:t>
            </a:fld>
            <a:endParaRPr lang="el-GR" altLang="el-GR" b="0"/>
          </a:p>
        </p:txBody>
      </p:sp>
    </p:spTree>
    <p:extLst>
      <p:ext uri="{BB962C8B-B14F-4D97-AF65-F5344CB8AC3E}">
        <p14:creationId xmlns:p14="http://schemas.microsoft.com/office/powerpoint/2010/main" val="29509196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C9310B2D-90C5-4955-955E-7009FDB15FAE}" type="slidenum">
              <a:rPr lang="el-GR" altLang="el-GR" smtClean="0"/>
              <a:pPr>
                <a:defRPr/>
              </a:pPr>
              <a:t>46</a:t>
            </a:fld>
            <a:endParaRPr lang="el-GR" altLang="el-GR"/>
          </a:p>
        </p:txBody>
      </p:sp>
    </p:spTree>
    <p:extLst>
      <p:ext uri="{BB962C8B-B14F-4D97-AF65-F5344CB8AC3E}">
        <p14:creationId xmlns:p14="http://schemas.microsoft.com/office/powerpoint/2010/main" val="4059725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C9310B2D-90C5-4955-955E-7009FDB15FAE}" type="slidenum">
              <a:rPr lang="el-GR" altLang="el-GR" smtClean="0"/>
              <a:pPr>
                <a:defRPr/>
              </a:pPr>
              <a:t>47</a:t>
            </a:fld>
            <a:endParaRPr lang="el-GR" altLang="el-GR"/>
          </a:p>
        </p:txBody>
      </p:sp>
    </p:spTree>
    <p:extLst>
      <p:ext uri="{BB962C8B-B14F-4D97-AF65-F5344CB8AC3E}">
        <p14:creationId xmlns:p14="http://schemas.microsoft.com/office/powerpoint/2010/main" val="2229370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C9310B2D-90C5-4955-955E-7009FDB15FAE}" type="slidenum">
              <a:rPr lang="el-GR" altLang="el-GR" smtClean="0"/>
              <a:pPr>
                <a:defRPr/>
              </a:pPr>
              <a:t>18</a:t>
            </a:fld>
            <a:endParaRPr lang="el-GR" altLang="el-GR"/>
          </a:p>
        </p:txBody>
      </p:sp>
    </p:spTree>
    <p:extLst>
      <p:ext uri="{BB962C8B-B14F-4D97-AF65-F5344CB8AC3E}">
        <p14:creationId xmlns:p14="http://schemas.microsoft.com/office/powerpoint/2010/main" val="8727088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C9310B2D-90C5-4955-955E-7009FDB15FAE}" type="slidenum">
              <a:rPr lang="el-GR" altLang="el-GR" smtClean="0"/>
              <a:pPr>
                <a:defRPr/>
              </a:pPr>
              <a:t>48</a:t>
            </a:fld>
            <a:endParaRPr lang="el-GR" altLang="el-GR"/>
          </a:p>
        </p:txBody>
      </p:sp>
    </p:spTree>
    <p:extLst>
      <p:ext uri="{BB962C8B-B14F-4D97-AF65-F5344CB8AC3E}">
        <p14:creationId xmlns:p14="http://schemas.microsoft.com/office/powerpoint/2010/main" val="3859443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Θέση εικόνας διαφάνειας 1">
            <a:extLst>
              <a:ext uri="{FF2B5EF4-FFF2-40B4-BE49-F238E27FC236}">
                <a16:creationId xmlns:a16="http://schemas.microsoft.com/office/drawing/2014/main" id="{3F4DF0B9-0F59-5813-9D8F-B6BB464B43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Θέση σημειώσεων 2">
            <a:extLst>
              <a:ext uri="{FF2B5EF4-FFF2-40B4-BE49-F238E27FC236}">
                <a16:creationId xmlns:a16="http://schemas.microsoft.com/office/drawing/2014/main" id="{5DBAA7B3-80AA-0DA7-CC00-9020112BD33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dirty="0"/>
          </a:p>
        </p:txBody>
      </p:sp>
      <p:sp>
        <p:nvSpPr>
          <p:cNvPr id="4" name="Θέση αριθμού διαφάνειας 3">
            <a:extLst>
              <a:ext uri="{FF2B5EF4-FFF2-40B4-BE49-F238E27FC236}">
                <a16:creationId xmlns:a16="http://schemas.microsoft.com/office/drawing/2014/main" id="{2A826E79-1612-8944-C408-D43538F1486B}"/>
              </a:ext>
            </a:extLst>
          </p:cNvPr>
          <p:cNvSpPr>
            <a:spLocks noGrp="1"/>
          </p:cNvSpPr>
          <p:nvPr>
            <p:ph type="sldNum" sz="quarter" idx="5"/>
          </p:nvPr>
        </p:nvSpPr>
        <p:spPr/>
        <p:txBody>
          <a:bodyPr/>
          <a:lstStyle>
            <a:lvl1pPr defTabSz="954088">
              <a:defRPr b="1">
                <a:solidFill>
                  <a:schemeClr val="tx1"/>
                </a:solidFill>
                <a:latin typeface="Century Gothic" panose="020B0502020202020204" pitchFamily="34" charset="0"/>
              </a:defRPr>
            </a:lvl1pPr>
            <a:lvl2pPr marL="742950" indent="-285750" defTabSz="954088">
              <a:defRPr b="1">
                <a:solidFill>
                  <a:schemeClr val="tx1"/>
                </a:solidFill>
                <a:latin typeface="Century Gothic" panose="020B0502020202020204" pitchFamily="34" charset="0"/>
              </a:defRPr>
            </a:lvl2pPr>
            <a:lvl3pPr marL="1143000" indent="-228600" defTabSz="954088">
              <a:defRPr b="1">
                <a:solidFill>
                  <a:schemeClr val="tx1"/>
                </a:solidFill>
                <a:latin typeface="Century Gothic" panose="020B0502020202020204" pitchFamily="34" charset="0"/>
              </a:defRPr>
            </a:lvl3pPr>
            <a:lvl4pPr marL="1600200" indent="-228600" defTabSz="954088">
              <a:defRPr b="1">
                <a:solidFill>
                  <a:schemeClr val="tx1"/>
                </a:solidFill>
                <a:latin typeface="Century Gothic" panose="020B0502020202020204" pitchFamily="34" charset="0"/>
              </a:defRPr>
            </a:lvl4pPr>
            <a:lvl5pPr marL="2057400" indent="-228600" defTabSz="954088">
              <a:defRPr b="1">
                <a:solidFill>
                  <a:schemeClr val="tx1"/>
                </a:solidFill>
                <a:latin typeface="Century Gothic" panose="020B0502020202020204" pitchFamily="34" charset="0"/>
              </a:defRPr>
            </a:lvl5pPr>
            <a:lvl6pPr marL="2514600" indent="-228600" defTabSz="954088" eaLnBrk="0" fontAlgn="base" hangingPunct="0">
              <a:spcBef>
                <a:spcPct val="0"/>
              </a:spcBef>
              <a:spcAft>
                <a:spcPct val="0"/>
              </a:spcAft>
              <a:defRPr b="1">
                <a:solidFill>
                  <a:schemeClr val="tx1"/>
                </a:solidFill>
                <a:latin typeface="Century Gothic" panose="020B0502020202020204" pitchFamily="34" charset="0"/>
              </a:defRPr>
            </a:lvl6pPr>
            <a:lvl7pPr marL="2971800" indent="-228600" defTabSz="954088" eaLnBrk="0" fontAlgn="base" hangingPunct="0">
              <a:spcBef>
                <a:spcPct val="0"/>
              </a:spcBef>
              <a:spcAft>
                <a:spcPct val="0"/>
              </a:spcAft>
              <a:defRPr b="1">
                <a:solidFill>
                  <a:schemeClr val="tx1"/>
                </a:solidFill>
                <a:latin typeface="Century Gothic" panose="020B0502020202020204" pitchFamily="34" charset="0"/>
              </a:defRPr>
            </a:lvl7pPr>
            <a:lvl8pPr marL="3429000" indent="-228600" defTabSz="954088" eaLnBrk="0" fontAlgn="base" hangingPunct="0">
              <a:spcBef>
                <a:spcPct val="0"/>
              </a:spcBef>
              <a:spcAft>
                <a:spcPct val="0"/>
              </a:spcAft>
              <a:defRPr b="1">
                <a:solidFill>
                  <a:schemeClr val="tx1"/>
                </a:solidFill>
                <a:latin typeface="Century Gothic" panose="020B0502020202020204" pitchFamily="34" charset="0"/>
              </a:defRPr>
            </a:lvl8pPr>
            <a:lvl9pPr marL="3886200" indent="-228600" defTabSz="954088" eaLnBrk="0" fontAlgn="base" hangingPunct="0">
              <a:spcBef>
                <a:spcPct val="0"/>
              </a:spcBef>
              <a:spcAft>
                <a:spcPct val="0"/>
              </a:spcAft>
              <a:defRPr b="1">
                <a:solidFill>
                  <a:schemeClr val="tx1"/>
                </a:solidFill>
                <a:latin typeface="Century Gothic" panose="020B0502020202020204" pitchFamily="34" charset="0"/>
              </a:defRPr>
            </a:lvl9pPr>
          </a:lstStyle>
          <a:p>
            <a:pPr>
              <a:defRPr/>
            </a:pPr>
            <a:fld id="{69717687-F8B8-4401-AD46-75C2DF2858D9}" type="slidenum">
              <a:rPr lang="el-GR" altLang="el-GR" b="0" smtClean="0"/>
              <a:pPr>
                <a:defRPr/>
              </a:pPr>
              <a:t>49</a:t>
            </a:fld>
            <a:endParaRPr lang="el-GR" altLang="el-GR" b="0"/>
          </a:p>
        </p:txBody>
      </p:sp>
    </p:spTree>
    <p:extLst>
      <p:ext uri="{BB962C8B-B14F-4D97-AF65-F5344CB8AC3E}">
        <p14:creationId xmlns:p14="http://schemas.microsoft.com/office/powerpoint/2010/main" val="28417846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Θέση εικόνας διαφάνειας 1">
            <a:extLst>
              <a:ext uri="{FF2B5EF4-FFF2-40B4-BE49-F238E27FC236}">
                <a16:creationId xmlns:a16="http://schemas.microsoft.com/office/drawing/2014/main" id="{3F4DF0B9-0F59-5813-9D8F-B6BB464B43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Θέση σημειώσεων 2">
            <a:extLst>
              <a:ext uri="{FF2B5EF4-FFF2-40B4-BE49-F238E27FC236}">
                <a16:creationId xmlns:a16="http://schemas.microsoft.com/office/drawing/2014/main" id="{5DBAA7B3-80AA-0DA7-CC00-9020112BD33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dirty="0"/>
          </a:p>
        </p:txBody>
      </p:sp>
      <p:sp>
        <p:nvSpPr>
          <p:cNvPr id="4" name="Θέση αριθμού διαφάνειας 3">
            <a:extLst>
              <a:ext uri="{FF2B5EF4-FFF2-40B4-BE49-F238E27FC236}">
                <a16:creationId xmlns:a16="http://schemas.microsoft.com/office/drawing/2014/main" id="{2A826E79-1612-8944-C408-D43538F1486B}"/>
              </a:ext>
            </a:extLst>
          </p:cNvPr>
          <p:cNvSpPr>
            <a:spLocks noGrp="1"/>
          </p:cNvSpPr>
          <p:nvPr>
            <p:ph type="sldNum" sz="quarter" idx="5"/>
          </p:nvPr>
        </p:nvSpPr>
        <p:spPr/>
        <p:txBody>
          <a:bodyPr/>
          <a:lstStyle>
            <a:lvl1pPr defTabSz="954088">
              <a:defRPr b="1">
                <a:solidFill>
                  <a:schemeClr val="tx1"/>
                </a:solidFill>
                <a:latin typeface="Century Gothic" panose="020B0502020202020204" pitchFamily="34" charset="0"/>
              </a:defRPr>
            </a:lvl1pPr>
            <a:lvl2pPr marL="742950" indent="-285750" defTabSz="954088">
              <a:defRPr b="1">
                <a:solidFill>
                  <a:schemeClr val="tx1"/>
                </a:solidFill>
                <a:latin typeface="Century Gothic" panose="020B0502020202020204" pitchFamily="34" charset="0"/>
              </a:defRPr>
            </a:lvl2pPr>
            <a:lvl3pPr marL="1143000" indent="-228600" defTabSz="954088">
              <a:defRPr b="1">
                <a:solidFill>
                  <a:schemeClr val="tx1"/>
                </a:solidFill>
                <a:latin typeface="Century Gothic" panose="020B0502020202020204" pitchFamily="34" charset="0"/>
              </a:defRPr>
            </a:lvl3pPr>
            <a:lvl4pPr marL="1600200" indent="-228600" defTabSz="954088">
              <a:defRPr b="1">
                <a:solidFill>
                  <a:schemeClr val="tx1"/>
                </a:solidFill>
                <a:latin typeface="Century Gothic" panose="020B0502020202020204" pitchFamily="34" charset="0"/>
              </a:defRPr>
            </a:lvl4pPr>
            <a:lvl5pPr marL="2057400" indent="-228600" defTabSz="954088">
              <a:defRPr b="1">
                <a:solidFill>
                  <a:schemeClr val="tx1"/>
                </a:solidFill>
                <a:latin typeface="Century Gothic" panose="020B0502020202020204" pitchFamily="34" charset="0"/>
              </a:defRPr>
            </a:lvl5pPr>
            <a:lvl6pPr marL="2514600" indent="-228600" defTabSz="954088" eaLnBrk="0" fontAlgn="base" hangingPunct="0">
              <a:spcBef>
                <a:spcPct val="0"/>
              </a:spcBef>
              <a:spcAft>
                <a:spcPct val="0"/>
              </a:spcAft>
              <a:defRPr b="1">
                <a:solidFill>
                  <a:schemeClr val="tx1"/>
                </a:solidFill>
                <a:latin typeface="Century Gothic" panose="020B0502020202020204" pitchFamily="34" charset="0"/>
              </a:defRPr>
            </a:lvl6pPr>
            <a:lvl7pPr marL="2971800" indent="-228600" defTabSz="954088" eaLnBrk="0" fontAlgn="base" hangingPunct="0">
              <a:spcBef>
                <a:spcPct val="0"/>
              </a:spcBef>
              <a:spcAft>
                <a:spcPct val="0"/>
              </a:spcAft>
              <a:defRPr b="1">
                <a:solidFill>
                  <a:schemeClr val="tx1"/>
                </a:solidFill>
                <a:latin typeface="Century Gothic" panose="020B0502020202020204" pitchFamily="34" charset="0"/>
              </a:defRPr>
            </a:lvl7pPr>
            <a:lvl8pPr marL="3429000" indent="-228600" defTabSz="954088" eaLnBrk="0" fontAlgn="base" hangingPunct="0">
              <a:spcBef>
                <a:spcPct val="0"/>
              </a:spcBef>
              <a:spcAft>
                <a:spcPct val="0"/>
              </a:spcAft>
              <a:defRPr b="1">
                <a:solidFill>
                  <a:schemeClr val="tx1"/>
                </a:solidFill>
                <a:latin typeface="Century Gothic" panose="020B0502020202020204" pitchFamily="34" charset="0"/>
              </a:defRPr>
            </a:lvl8pPr>
            <a:lvl9pPr marL="3886200" indent="-228600" defTabSz="954088" eaLnBrk="0" fontAlgn="base" hangingPunct="0">
              <a:spcBef>
                <a:spcPct val="0"/>
              </a:spcBef>
              <a:spcAft>
                <a:spcPct val="0"/>
              </a:spcAft>
              <a:defRPr b="1">
                <a:solidFill>
                  <a:schemeClr val="tx1"/>
                </a:solidFill>
                <a:latin typeface="Century Gothic" panose="020B0502020202020204" pitchFamily="34" charset="0"/>
              </a:defRPr>
            </a:lvl9pPr>
          </a:lstStyle>
          <a:p>
            <a:pPr>
              <a:defRPr/>
            </a:pPr>
            <a:fld id="{69717687-F8B8-4401-AD46-75C2DF2858D9}" type="slidenum">
              <a:rPr lang="el-GR" altLang="el-GR" b="0" smtClean="0"/>
              <a:pPr>
                <a:defRPr/>
              </a:pPr>
              <a:t>50</a:t>
            </a:fld>
            <a:endParaRPr lang="el-GR" altLang="el-GR" b="0"/>
          </a:p>
        </p:txBody>
      </p:sp>
    </p:spTree>
    <p:extLst>
      <p:ext uri="{BB962C8B-B14F-4D97-AF65-F5344CB8AC3E}">
        <p14:creationId xmlns:p14="http://schemas.microsoft.com/office/powerpoint/2010/main" val="158161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C9310B2D-90C5-4955-955E-7009FDB15FAE}" type="slidenum">
              <a:rPr lang="el-GR" altLang="el-GR" smtClean="0"/>
              <a:pPr>
                <a:defRPr/>
              </a:pPr>
              <a:t>51</a:t>
            </a:fld>
            <a:endParaRPr lang="el-GR" altLang="el-GR"/>
          </a:p>
        </p:txBody>
      </p:sp>
    </p:spTree>
    <p:extLst>
      <p:ext uri="{BB962C8B-B14F-4D97-AF65-F5344CB8AC3E}">
        <p14:creationId xmlns:p14="http://schemas.microsoft.com/office/powerpoint/2010/main" val="21159845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C9310B2D-90C5-4955-955E-7009FDB15FAE}" type="slidenum">
              <a:rPr lang="el-GR" altLang="el-GR" smtClean="0"/>
              <a:pPr>
                <a:defRPr/>
              </a:pPr>
              <a:t>52</a:t>
            </a:fld>
            <a:endParaRPr lang="el-GR" altLang="el-GR"/>
          </a:p>
        </p:txBody>
      </p:sp>
    </p:spTree>
    <p:extLst>
      <p:ext uri="{BB962C8B-B14F-4D97-AF65-F5344CB8AC3E}">
        <p14:creationId xmlns:p14="http://schemas.microsoft.com/office/powerpoint/2010/main" val="35806205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C9310B2D-90C5-4955-955E-7009FDB15FAE}" type="slidenum">
              <a:rPr lang="el-GR" altLang="el-GR" smtClean="0"/>
              <a:pPr>
                <a:defRPr/>
              </a:pPr>
              <a:t>53</a:t>
            </a:fld>
            <a:endParaRPr lang="el-GR" altLang="el-GR"/>
          </a:p>
        </p:txBody>
      </p:sp>
    </p:spTree>
    <p:extLst>
      <p:ext uri="{BB962C8B-B14F-4D97-AF65-F5344CB8AC3E}">
        <p14:creationId xmlns:p14="http://schemas.microsoft.com/office/powerpoint/2010/main" val="33202475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C9310B2D-90C5-4955-955E-7009FDB15FAE}" type="slidenum">
              <a:rPr lang="el-GR" altLang="el-GR" smtClean="0"/>
              <a:pPr>
                <a:defRPr/>
              </a:pPr>
              <a:t>54</a:t>
            </a:fld>
            <a:endParaRPr lang="el-GR" altLang="el-GR"/>
          </a:p>
        </p:txBody>
      </p:sp>
    </p:spTree>
    <p:extLst>
      <p:ext uri="{BB962C8B-B14F-4D97-AF65-F5344CB8AC3E}">
        <p14:creationId xmlns:p14="http://schemas.microsoft.com/office/powerpoint/2010/main" val="12244961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C9310B2D-90C5-4955-955E-7009FDB15FAE}" type="slidenum">
              <a:rPr lang="el-GR" altLang="el-GR" smtClean="0"/>
              <a:pPr>
                <a:defRPr/>
              </a:pPr>
              <a:t>55</a:t>
            </a:fld>
            <a:endParaRPr lang="el-GR" altLang="el-GR"/>
          </a:p>
        </p:txBody>
      </p:sp>
    </p:spTree>
    <p:extLst>
      <p:ext uri="{BB962C8B-B14F-4D97-AF65-F5344CB8AC3E}">
        <p14:creationId xmlns:p14="http://schemas.microsoft.com/office/powerpoint/2010/main" val="31430026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C9310B2D-90C5-4955-955E-7009FDB15FAE}" type="slidenum">
              <a:rPr lang="el-GR" altLang="el-GR" smtClean="0"/>
              <a:pPr>
                <a:defRPr/>
              </a:pPr>
              <a:t>56</a:t>
            </a:fld>
            <a:endParaRPr lang="el-GR" altLang="el-GR"/>
          </a:p>
        </p:txBody>
      </p:sp>
    </p:spTree>
    <p:extLst>
      <p:ext uri="{BB962C8B-B14F-4D97-AF65-F5344CB8AC3E}">
        <p14:creationId xmlns:p14="http://schemas.microsoft.com/office/powerpoint/2010/main" val="25427133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C9310B2D-90C5-4955-955E-7009FDB15FAE}" type="slidenum">
              <a:rPr lang="el-GR" altLang="el-GR" smtClean="0"/>
              <a:pPr>
                <a:defRPr/>
              </a:pPr>
              <a:t>58</a:t>
            </a:fld>
            <a:endParaRPr lang="el-GR" altLang="el-GR"/>
          </a:p>
        </p:txBody>
      </p:sp>
    </p:spTree>
    <p:extLst>
      <p:ext uri="{BB962C8B-B14F-4D97-AF65-F5344CB8AC3E}">
        <p14:creationId xmlns:p14="http://schemas.microsoft.com/office/powerpoint/2010/main" val="3153235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C9310B2D-90C5-4955-955E-7009FDB15FAE}" type="slidenum">
              <a:rPr lang="el-GR" altLang="el-GR" smtClean="0"/>
              <a:pPr>
                <a:defRPr/>
              </a:pPr>
              <a:t>19</a:t>
            </a:fld>
            <a:endParaRPr lang="el-GR" altLang="el-GR"/>
          </a:p>
        </p:txBody>
      </p:sp>
    </p:spTree>
    <p:extLst>
      <p:ext uri="{BB962C8B-B14F-4D97-AF65-F5344CB8AC3E}">
        <p14:creationId xmlns:p14="http://schemas.microsoft.com/office/powerpoint/2010/main" val="35143792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C9310B2D-90C5-4955-955E-7009FDB15FAE}" type="slidenum">
              <a:rPr lang="el-GR" altLang="el-GR" smtClean="0"/>
              <a:pPr>
                <a:defRPr/>
              </a:pPr>
              <a:t>59</a:t>
            </a:fld>
            <a:endParaRPr lang="el-GR" altLang="el-GR"/>
          </a:p>
        </p:txBody>
      </p:sp>
    </p:spTree>
    <p:extLst>
      <p:ext uri="{BB962C8B-B14F-4D97-AF65-F5344CB8AC3E}">
        <p14:creationId xmlns:p14="http://schemas.microsoft.com/office/powerpoint/2010/main" val="37304683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C9310B2D-90C5-4955-955E-7009FDB15FAE}" type="slidenum">
              <a:rPr lang="el-GR" altLang="el-GR" smtClean="0"/>
              <a:pPr>
                <a:defRPr/>
              </a:pPr>
              <a:t>73</a:t>
            </a:fld>
            <a:endParaRPr lang="el-GR" altLang="el-GR"/>
          </a:p>
        </p:txBody>
      </p:sp>
    </p:spTree>
    <p:extLst>
      <p:ext uri="{BB962C8B-B14F-4D97-AF65-F5344CB8AC3E}">
        <p14:creationId xmlns:p14="http://schemas.microsoft.com/office/powerpoint/2010/main" val="29448524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C9310B2D-90C5-4955-955E-7009FDB15FAE}" type="slidenum">
              <a:rPr lang="el-GR" altLang="el-GR" smtClean="0"/>
              <a:pPr>
                <a:defRPr/>
              </a:pPr>
              <a:t>74</a:t>
            </a:fld>
            <a:endParaRPr lang="el-GR" altLang="el-GR"/>
          </a:p>
        </p:txBody>
      </p:sp>
    </p:spTree>
    <p:extLst>
      <p:ext uri="{BB962C8B-B14F-4D97-AF65-F5344CB8AC3E}">
        <p14:creationId xmlns:p14="http://schemas.microsoft.com/office/powerpoint/2010/main" val="9747812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C9310B2D-90C5-4955-955E-7009FDB15FAE}" type="slidenum">
              <a:rPr lang="el-GR" altLang="el-GR" smtClean="0"/>
              <a:pPr>
                <a:defRPr/>
              </a:pPr>
              <a:t>75</a:t>
            </a:fld>
            <a:endParaRPr lang="el-GR" altLang="el-GR"/>
          </a:p>
        </p:txBody>
      </p:sp>
    </p:spTree>
    <p:extLst>
      <p:ext uri="{BB962C8B-B14F-4D97-AF65-F5344CB8AC3E}">
        <p14:creationId xmlns:p14="http://schemas.microsoft.com/office/powerpoint/2010/main" val="611889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C9310B2D-90C5-4955-955E-7009FDB15FAE}" type="slidenum">
              <a:rPr lang="el-GR" altLang="el-GR" smtClean="0"/>
              <a:pPr>
                <a:defRPr/>
              </a:pPr>
              <a:t>76</a:t>
            </a:fld>
            <a:endParaRPr lang="el-GR" altLang="el-GR"/>
          </a:p>
        </p:txBody>
      </p:sp>
    </p:spTree>
    <p:extLst>
      <p:ext uri="{BB962C8B-B14F-4D97-AF65-F5344CB8AC3E}">
        <p14:creationId xmlns:p14="http://schemas.microsoft.com/office/powerpoint/2010/main" val="15263839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C9310B2D-90C5-4955-955E-7009FDB15FAE}" type="slidenum">
              <a:rPr lang="el-GR" altLang="el-GR" smtClean="0"/>
              <a:pPr>
                <a:defRPr/>
              </a:pPr>
              <a:t>77</a:t>
            </a:fld>
            <a:endParaRPr lang="el-GR" altLang="el-GR"/>
          </a:p>
        </p:txBody>
      </p:sp>
    </p:spTree>
    <p:extLst>
      <p:ext uri="{BB962C8B-B14F-4D97-AF65-F5344CB8AC3E}">
        <p14:creationId xmlns:p14="http://schemas.microsoft.com/office/powerpoint/2010/main" val="17446618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 Θέση εικόνας διαφάνειας">
            <a:extLst>
              <a:ext uri="{FF2B5EF4-FFF2-40B4-BE49-F238E27FC236}">
                <a16:creationId xmlns:a16="http://schemas.microsoft.com/office/drawing/2014/main" id="{57F906B2-BCBA-3DF0-7211-00FA00E99B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2 - Θέση σημειώσεων">
            <a:extLst>
              <a:ext uri="{FF2B5EF4-FFF2-40B4-BE49-F238E27FC236}">
                <a16:creationId xmlns:a16="http://schemas.microsoft.com/office/drawing/2014/main" id="{D7120889-5211-2DCC-F22A-0090B3A6619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l-GR" altLang="el-GR"/>
          </a:p>
        </p:txBody>
      </p:sp>
      <p:sp>
        <p:nvSpPr>
          <p:cNvPr id="4" name="3 - Θέση αριθμού διαφάνειας">
            <a:extLst>
              <a:ext uri="{FF2B5EF4-FFF2-40B4-BE49-F238E27FC236}">
                <a16:creationId xmlns:a16="http://schemas.microsoft.com/office/drawing/2014/main" id="{DA4904A8-CAF0-FF58-963A-320DD134011A}"/>
              </a:ext>
            </a:extLst>
          </p:cNvPr>
          <p:cNvSpPr txBox="1">
            <a:spLocks noGrp="1"/>
          </p:cNvSpPr>
          <p:nvPr/>
        </p:nvSpPr>
        <p:spPr bwMode="auto">
          <a:xfrm>
            <a:off x="4021138" y="9720263"/>
            <a:ext cx="3076575" cy="512762"/>
          </a:xfrm>
          <a:prstGeom prst="rect">
            <a:avLst/>
          </a:prstGeom>
          <a:noFill/>
          <a:ln>
            <a:noFill/>
          </a:ln>
        </p:spPr>
        <p:txBody>
          <a:bodyPr lIns="95437" tIns="47719" rIns="95437" bIns="47719" anchor="b"/>
          <a:lstStyle>
            <a:lvl1pPr defTabSz="954088">
              <a:defRPr b="1">
                <a:solidFill>
                  <a:schemeClr val="tx1"/>
                </a:solidFill>
                <a:latin typeface="Century Gothic" panose="020B0502020202020204" pitchFamily="34" charset="0"/>
              </a:defRPr>
            </a:lvl1pPr>
            <a:lvl2pPr marL="742950" indent="-285750" defTabSz="954088">
              <a:defRPr b="1">
                <a:solidFill>
                  <a:schemeClr val="tx1"/>
                </a:solidFill>
                <a:latin typeface="Century Gothic" panose="020B0502020202020204" pitchFamily="34" charset="0"/>
              </a:defRPr>
            </a:lvl2pPr>
            <a:lvl3pPr marL="1143000" indent="-228600" defTabSz="954088">
              <a:defRPr b="1">
                <a:solidFill>
                  <a:schemeClr val="tx1"/>
                </a:solidFill>
                <a:latin typeface="Century Gothic" panose="020B0502020202020204" pitchFamily="34" charset="0"/>
              </a:defRPr>
            </a:lvl3pPr>
            <a:lvl4pPr marL="1600200" indent="-228600" defTabSz="954088">
              <a:defRPr b="1">
                <a:solidFill>
                  <a:schemeClr val="tx1"/>
                </a:solidFill>
                <a:latin typeface="Century Gothic" panose="020B0502020202020204" pitchFamily="34" charset="0"/>
              </a:defRPr>
            </a:lvl4pPr>
            <a:lvl5pPr marL="2057400" indent="-228600" defTabSz="954088">
              <a:defRPr b="1">
                <a:solidFill>
                  <a:schemeClr val="tx1"/>
                </a:solidFill>
                <a:latin typeface="Century Gothic" panose="020B0502020202020204" pitchFamily="34" charset="0"/>
              </a:defRPr>
            </a:lvl5pPr>
            <a:lvl6pPr marL="2514600" indent="-228600" defTabSz="954088" eaLnBrk="0" fontAlgn="base" hangingPunct="0">
              <a:spcBef>
                <a:spcPct val="0"/>
              </a:spcBef>
              <a:spcAft>
                <a:spcPct val="0"/>
              </a:spcAft>
              <a:defRPr b="1">
                <a:solidFill>
                  <a:schemeClr val="tx1"/>
                </a:solidFill>
                <a:latin typeface="Century Gothic" panose="020B0502020202020204" pitchFamily="34" charset="0"/>
              </a:defRPr>
            </a:lvl6pPr>
            <a:lvl7pPr marL="2971800" indent="-228600" defTabSz="954088" eaLnBrk="0" fontAlgn="base" hangingPunct="0">
              <a:spcBef>
                <a:spcPct val="0"/>
              </a:spcBef>
              <a:spcAft>
                <a:spcPct val="0"/>
              </a:spcAft>
              <a:defRPr b="1">
                <a:solidFill>
                  <a:schemeClr val="tx1"/>
                </a:solidFill>
                <a:latin typeface="Century Gothic" panose="020B0502020202020204" pitchFamily="34" charset="0"/>
              </a:defRPr>
            </a:lvl7pPr>
            <a:lvl8pPr marL="3429000" indent="-228600" defTabSz="954088" eaLnBrk="0" fontAlgn="base" hangingPunct="0">
              <a:spcBef>
                <a:spcPct val="0"/>
              </a:spcBef>
              <a:spcAft>
                <a:spcPct val="0"/>
              </a:spcAft>
              <a:defRPr b="1">
                <a:solidFill>
                  <a:schemeClr val="tx1"/>
                </a:solidFill>
                <a:latin typeface="Century Gothic" panose="020B0502020202020204" pitchFamily="34" charset="0"/>
              </a:defRPr>
            </a:lvl8pPr>
            <a:lvl9pPr marL="3886200" indent="-228600" defTabSz="954088" eaLnBrk="0" fontAlgn="base" hangingPunct="0">
              <a:spcBef>
                <a:spcPct val="0"/>
              </a:spcBef>
              <a:spcAft>
                <a:spcPct val="0"/>
              </a:spcAft>
              <a:defRPr b="1">
                <a:solidFill>
                  <a:schemeClr val="tx1"/>
                </a:solidFill>
                <a:latin typeface="Century Gothic" panose="020B0502020202020204" pitchFamily="34" charset="0"/>
              </a:defRPr>
            </a:lvl9pPr>
          </a:lstStyle>
          <a:p>
            <a:pPr algn="r" eaLnBrk="1" hangingPunct="1">
              <a:defRPr/>
            </a:pPr>
            <a:fld id="{7CAAADB8-4B88-4C66-842C-221D88BB32A9}" type="slidenum">
              <a:rPr lang="el-GR" altLang="el-GR" sz="1300" b="0" smtClean="0">
                <a:effectLst>
                  <a:outerShdw blurRad="38100" dist="38100" dir="2700000" algn="tl">
                    <a:srgbClr val="C0C0C0"/>
                  </a:outerShdw>
                </a:effectLst>
              </a:rPr>
              <a:pPr algn="r" eaLnBrk="1" hangingPunct="1">
                <a:defRPr/>
              </a:pPr>
              <a:t>78</a:t>
            </a:fld>
            <a:endParaRPr lang="el-GR" altLang="el-GR" sz="1300" b="0">
              <a:effectLst>
                <a:outerShdw blurRad="38100" dist="38100" dir="2700000" algn="tl">
                  <a:srgbClr val="C0C0C0"/>
                </a:outerShdw>
              </a:effectLs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C9310B2D-90C5-4955-955E-7009FDB15FAE}" type="slidenum">
              <a:rPr lang="el-GR" altLang="el-GR" smtClean="0"/>
              <a:pPr>
                <a:defRPr/>
              </a:pPr>
              <a:t>20</a:t>
            </a:fld>
            <a:endParaRPr lang="el-GR" altLang="el-GR"/>
          </a:p>
        </p:txBody>
      </p:sp>
    </p:spTree>
    <p:extLst>
      <p:ext uri="{BB962C8B-B14F-4D97-AF65-F5344CB8AC3E}">
        <p14:creationId xmlns:p14="http://schemas.microsoft.com/office/powerpoint/2010/main" val="2020436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C9310B2D-90C5-4955-955E-7009FDB15FAE}" type="slidenum">
              <a:rPr lang="el-GR" altLang="el-GR" smtClean="0"/>
              <a:pPr>
                <a:defRPr/>
              </a:pPr>
              <a:t>21</a:t>
            </a:fld>
            <a:endParaRPr lang="el-GR" altLang="el-GR"/>
          </a:p>
        </p:txBody>
      </p:sp>
    </p:spTree>
    <p:extLst>
      <p:ext uri="{BB962C8B-B14F-4D97-AF65-F5344CB8AC3E}">
        <p14:creationId xmlns:p14="http://schemas.microsoft.com/office/powerpoint/2010/main" val="3062730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C9310B2D-90C5-4955-955E-7009FDB15FAE}" type="slidenum">
              <a:rPr lang="el-GR" altLang="el-GR" smtClean="0"/>
              <a:pPr>
                <a:defRPr/>
              </a:pPr>
              <a:t>22</a:t>
            </a:fld>
            <a:endParaRPr lang="el-GR" altLang="el-GR"/>
          </a:p>
        </p:txBody>
      </p:sp>
    </p:spTree>
    <p:extLst>
      <p:ext uri="{BB962C8B-B14F-4D97-AF65-F5344CB8AC3E}">
        <p14:creationId xmlns:p14="http://schemas.microsoft.com/office/powerpoint/2010/main" val="1463843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C9310B2D-90C5-4955-955E-7009FDB15FAE}" type="slidenum">
              <a:rPr lang="el-GR" altLang="el-GR" smtClean="0"/>
              <a:pPr>
                <a:defRPr/>
              </a:pPr>
              <a:t>23</a:t>
            </a:fld>
            <a:endParaRPr lang="el-GR" altLang="el-GR"/>
          </a:p>
        </p:txBody>
      </p:sp>
    </p:spTree>
    <p:extLst>
      <p:ext uri="{BB962C8B-B14F-4D97-AF65-F5344CB8AC3E}">
        <p14:creationId xmlns:p14="http://schemas.microsoft.com/office/powerpoint/2010/main" val="2401538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pPr>
              <a:defRPr/>
            </a:pPr>
            <a:fld id="{C9310B2D-90C5-4955-955E-7009FDB15FAE}" type="slidenum">
              <a:rPr lang="el-GR" altLang="el-GR" smtClean="0"/>
              <a:pPr>
                <a:defRPr/>
              </a:pPr>
              <a:t>24</a:t>
            </a:fld>
            <a:endParaRPr lang="el-GR" altLang="el-GR"/>
          </a:p>
        </p:txBody>
      </p:sp>
    </p:spTree>
    <p:extLst>
      <p:ext uri="{BB962C8B-B14F-4D97-AF65-F5344CB8AC3E}">
        <p14:creationId xmlns:p14="http://schemas.microsoft.com/office/powerpoint/2010/main" val="1648756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Κάντε κλικ για να επεξεργαστείτε τον υπότιτλο του υποδείγματος</a:t>
            </a:r>
          </a:p>
        </p:txBody>
      </p:sp>
      <p:sp>
        <p:nvSpPr>
          <p:cNvPr id="4" name="Rectangle 4">
            <a:extLst>
              <a:ext uri="{FF2B5EF4-FFF2-40B4-BE49-F238E27FC236}">
                <a16:creationId xmlns:a16="http://schemas.microsoft.com/office/drawing/2014/main" id="{C42D4243-027D-FA2F-41E1-E88557DE306B}"/>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018EDE30-598B-4946-6CA0-CEB287717D57}"/>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68E399FD-14E7-AA1C-6C5B-6F4337C37671}"/>
              </a:ext>
            </a:extLst>
          </p:cNvPr>
          <p:cNvSpPr>
            <a:spLocks noGrp="1" noChangeArrowheads="1"/>
          </p:cNvSpPr>
          <p:nvPr>
            <p:ph type="sldNum" sz="quarter" idx="12"/>
          </p:nvPr>
        </p:nvSpPr>
        <p:spPr>
          <a:ln/>
        </p:spPr>
        <p:txBody>
          <a:bodyPr/>
          <a:lstStyle>
            <a:lvl1pPr>
              <a:defRPr/>
            </a:lvl1pPr>
          </a:lstStyle>
          <a:p>
            <a:pPr>
              <a:defRPr/>
            </a:pPr>
            <a:fld id="{0A91CFC9-6CD8-4707-8038-9AD748DB8007}" type="slidenum">
              <a:rPr lang="el-GR" altLang="el-GR"/>
              <a:pPr>
                <a:defRPr/>
              </a:pPr>
              <a:t>‹#›</a:t>
            </a:fld>
            <a:endParaRPr lang="el-GR" altLang="el-GR"/>
          </a:p>
        </p:txBody>
      </p:sp>
    </p:spTree>
    <p:extLst>
      <p:ext uri="{BB962C8B-B14F-4D97-AF65-F5344CB8AC3E}">
        <p14:creationId xmlns:p14="http://schemas.microsoft.com/office/powerpoint/2010/main" val="2875168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4234D746-805B-DDE1-462C-429E19D52939}"/>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1C98F3B5-D117-BB19-067A-3FC205D51E8F}"/>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A8B079E1-555B-9BAB-94CA-D5D8E926BF4F}"/>
              </a:ext>
            </a:extLst>
          </p:cNvPr>
          <p:cNvSpPr>
            <a:spLocks noGrp="1" noChangeArrowheads="1"/>
          </p:cNvSpPr>
          <p:nvPr>
            <p:ph type="sldNum" sz="quarter" idx="12"/>
          </p:nvPr>
        </p:nvSpPr>
        <p:spPr>
          <a:ln/>
        </p:spPr>
        <p:txBody>
          <a:bodyPr/>
          <a:lstStyle>
            <a:lvl1pPr>
              <a:defRPr/>
            </a:lvl1pPr>
          </a:lstStyle>
          <a:p>
            <a:pPr>
              <a:defRPr/>
            </a:pPr>
            <a:fld id="{F933F820-C2F7-4D5C-9148-029358751B04}" type="slidenum">
              <a:rPr lang="el-GR" altLang="el-GR"/>
              <a:pPr>
                <a:defRPr/>
              </a:pPr>
              <a:t>‹#›</a:t>
            </a:fld>
            <a:endParaRPr lang="el-GR" altLang="el-GR"/>
          </a:p>
        </p:txBody>
      </p:sp>
    </p:spTree>
    <p:extLst>
      <p:ext uri="{BB962C8B-B14F-4D97-AF65-F5344CB8AC3E}">
        <p14:creationId xmlns:p14="http://schemas.microsoft.com/office/powerpoint/2010/main" val="258724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B29A805B-92A7-65CE-BA00-8F60A372C160}"/>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B01787B6-76FB-7665-415C-8FEA85AE5435}"/>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905AC5A5-65E9-0543-2796-1BD9214FA15B}"/>
              </a:ext>
            </a:extLst>
          </p:cNvPr>
          <p:cNvSpPr>
            <a:spLocks noGrp="1" noChangeArrowheads="1"/>
          </p:cNvSpPr>
          <p:nvPr>
            <p:ph type="sldNum" sz="quarter" idx="12"/>
          </p:nvPr>
        </p:nvSpPr>
        <p:spPr>
          <a:ln/>
        </p:spPr>
        <p:txBody>
          <a:bodyPr/>
          <a:lstStyle>
            <a:lvl1pPr>
              <a:defRPr/>
            </a:lvl1pPr>
          </a:lstStyle>
          <a:p>
            <a:pPr>
              <a:defRPr/>
            </a:pPr>
            <a:fld id="{DFC2945B-B8DD-4A5E-9462-E6BEE57D155D}" type="slidenum">
              <a:rPr lang="el-GR" altLang="el-GR"/>
              <a:pPr>
                <a:defRPr/>
              </a:pPr>
              <a:t>‹#›</a:t>
            </a:fld>
            <a:endParaRPr lang="el-GR" altLang="el-GR"/>
          </a:p>
        </p:txBody>
      </p:sp>
    </p:spTree>
    <p:extLst>
      <p:ext uri="{BB962C8B-B14F-4D97-AF65-F5344CB8AC3E}">
        <p14:creationId xmlns:p14="http://schemas.microsoft.com/office/powerpoint/2010/main" val="422566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3" name="Rectangle 4">
            <a:extLst>
              <a:ext uri="{FF2B5EF4-FFF2-40B4-BE49-F238E27FC236}">
                <a16:creationId xmlns:a16="http://schemas.microsoft.com/office/drawing/2014/main" id="{FEF769B6-430F-75D1-8AE9-A6644DBD9416}"/>
              </a:ext>
            </a:extLst>
          </p:cNvPr>
          <p:cNvSpPr>
            <a:spLocks noGrp="1" noChangeArrowheads="1"/>
          </p:cNvSpPr>
          <p:nvPr>
            <p:ph type="dt" sz="half" idx="10"/>
          </p:nvPr>
        </p:nvSpPr>
        <p:spPr>
          <a:ln/>
        </p:spPr>
        <p:txBody>
          <a:bodyPr/>
          <a:lstStyle>
            <a:lvl1pPr>
              <a:defRPr/>
            </a:lvl1pPr>
          </a:lstStyle>
          <a:p>
            <a:pPr>
              <a:defRPr/>
            </a:pPr>
            <a:endParaRPr lang="el-GR"/>
          </a:p>
        </p:txBody>
      </p:sp>
      <p:sp>
        <p:nvSpPr>
          <p:cNvPr id="4" name="Rectangle 5">
            <a:extLst>
              <a:ext uri="{FF2B5EF4-FFF2-40B4-BE49-F238E27FC236}">
                <a16:creationId xmlns:a16="http://schemas.microsoft.com/office/drawing/2014/main" id="{8BA6F5C7-836E-AE67-BAAD-853BD8802A82}"/>
              </a:ext>
            </a:extLst>
          </p:cNvPr>
          <p:cNvSpPr>
            <a:spLocks noGrp="1" noChangeArrowheads="1"/>
          </p:cNvSpPr>
          <p:nvPr>
            <p:ph type="ftr" sz="quarter" idx="11"/>
          </p:nvPr>
        </p:nvSpPr>
        <p:spPr>
          <a:ln/>
        </p:spPr>
        <p:txBody>
          <a:bodyPr/>
          <a:lstStyle>
            <a:lvl1pPr>
              <a:defRPr/>
            </a:lvl1pPr>
          </a:lstStyle>
          <a:p>
            <a:pPr>
              <a:defRPr/>
            </a:pPr>
            <a:endParaRPr lang="el-GR"/>
          </a:p>
        </p:txBody>
      </p:sp>
      <p:sp>
        <p:nvSpPr>
          <p:cNvPr id="5" name="Rectangle 6">
            <a:extLst>
              <a:ext uri="{FF2B5EF4-FFF2-40B4-BE49-F238E27FC236}">
                <a16:creationId xmlns:a16="http://schemas.microsoft.com/office/drawing/2014/main" id="{D26EA960-8DDC-DEA7-4272-C6D16B5140FD}"/>
              </a:ext>
            </a:extLst>
          </p:cNvPr>
          <p:cNvSpPr>
            <a:spLocks noGrp="1" noChangeArrowheads="1"/>
          </p:cNvSpPr>
          <p:nvPr>
            <p:ph type="sldNum" sz="quarter" idx="12"/>
          </p:nvPr>
        </p:nvSpPr>
        <p:spPr>
          <a:ln/>
        </p:spPr>
        <p:txBody>
          <a:bodyPr/>
          <a:lstStyle>
            <a:lvl1pPr>
              <a:defRPr/>
            </a:lvl1pPr>
          </a:lstStyle>
          <a:p>
            <a:pPr>
              <a:defRPr/>
            </a:pPr>
            <a:fld id="{7C985864-4228-4C60-B9E9-CBDAB07C8A27}" type="slidenum">
              <a:rPr lang="el-GR" altLang="el-GR"/>
              <a:pPr>
                <a:defRPr/>
              </a:pPr>
              <a:t>‹#›</a:t>
            </a:fld>
            <a:endParaRPr lang="el-GR" altLang="el-GR"/>
          </a:p>
        </p:txBody>
      </p:sp>
    </p:spTree>
    <p:extLst>
      <p:ext uri="{BB962C8B-B14F-4D97-AF65-F5344CB8AC3E}">
        <p14:creationId xmlns:p14="http://schemas.microsoft.com/office/powerpoint/2010/main" val="4026268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069C8F85-56A5-325A-4044-5B85235CC993}"/>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4BABFB11-1EFA-D249-73E7-0AD5E1396353}"/>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DA6A43F4-79C1-B78B-8409-F299249EA441}"/>
              </a:ext>
            </a:extLst>
          </p:cNvPr>
          <p:cNvSpPr>
            <a:spLocks noGrp="1" noChangeArrowheads="1"/>
          </p:cNvSpPr>
          <p:nvPr>
            <p:ph type="sldNum" sz="quarter" idx="12"/>
          </p:nvPr>
        </p:nvSpPr>
        <p:spPr>
          <a:ln/>
        </p:spPr>
        <p:txBody>
          <a:bodyPr/>
          <a:lstStyle>
            <a:lvl1pPr>
              <a:defRPr/>
            </a:lvl1pPr>
          </a:lstStyle>
          <a:p>
            <a:pPr>
              <a:defRPr/>
            </a:pPr>
            <a:fld id="{DFCB4689-C3D9-4B7F-AD02-5EF972D30136}" type="slidenum">
              <a:rPr lang="el-GR" altLang="el-GR"/>
              <a:pPr>
                <a:defRPr/>
              </a:pPr>
              <a:t>‹#›</a:t>
            </a:fld>
            <a:endParaRPr lang="el-GR" altLang="el-GR"/>
          </a:p>
        </p:txBody>
      </p:sp>
    </p:spTree>
    <p:extLst>
      <p:ext uri="{BB962C8B-B14F-4D97-AF65-F5344CB8AC3E}">
        <p14:creationId xmlns:p14="http://schemas.microsoft.com/office/powerpoint/2010/main" val="3982808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4">
            <a:extLst>
              <a:ext uri="{FF2B5EF4-FFF2-40B4-BE49-F238E27FC236}">
                <a16:creationId xmlns:a16="http://schemas.microsoft.com/office/drawing/2014/main" id="{021CB560-8E77-BE9B-DA5E-26803779C9B5}"/>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id="{496AE0E2-9A59-3300-761E-7672894D4808}"/>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id="{04608C86-74D8-DB29-257E-914A1D21AA05}"/>
              </a:ext>
            </a:extLst>
          </p:cNvPr>
          <p:cNvSpPr>
            <a:spLocks noGrp="1" noChangeArrowheads="1"/>
          </p:cNvSpPr>
          <p:nvPr>
            <p:ph type="sldNum" sz="quarter" idx="12"/>
          </p:nvPr>
        </p:nvSpPr>
        <p:spPr>
          <a:ln/>
        </p:spPr>
        <p:txBody>
          <a:bodyPr/>
          <a:lstStyle>
            <a:lvl1pPr>
              <a:defRPr/>
            </a:lvl1pPr>
          </a:lstStyle>
          <a:p>
            <a:pPr>
              <a:defRPr/>
            </a:pPr>
            <a:fld id="{9DB9EFE3-5BB8-4F04-A03F-6C5782C54FD4}" type="slidenum">
              <a:rPr lang="el-GR" altLang="el-GR"/>
              <a:pPr>
                <a:defRPr/>
              </a:pPr>
              <a:t>‹#›</a:t>
            </a:fld>
            <a:endParaRPr lang="el-GR" altLang="el-GR"/>
          </a:p>
        </p:txBody>
      </p:sp>
    </p:spTree>
    <p:extLst>
      <p:ext uri="{BB962C8B-B14F-4D97-AF65-F5344CB8AC3E}">
        <p14:creationId xmlns:p14="http://schemas.microsoft.com/office/powerpoint/2010/main" val="1618712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a:extLst>
              <a:ext uri="{FF2B5EF4-FFF2-40B4-BE49-F238E27FC236}">
                <a16:creationId xmlns:a16="http://schemas.microsoft.com/office/drawing/2014/main" id="{E69A4B07-D6E8-ECD3-4FF9-40B5AE1E5DEF}"/>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id="{6138323A-F832-AC9A-4377-47BBA5BA9498}"/>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id="{7A3551C1-3C96-6987-83CE-8E211811B9B0}"/>
              </a:ext>
            </a:extLst>
          </p:cNvPr>
          <p:cNvSpPr>
            <a:spLocks noGrp="1" noChangeArrowheads="1"/>
          </p:cNvSpPr>
          <p:nvPr>
            <p:ph type="sldNum" sz="quarter" idx="12"/>
          </p:nvPr>
        </p:nvSpPr>
        <p:spPr>
          <a:ln/>
        </p:spPr>
        <p:txBody>
          <a:bodyPr/>
          <a:lstStyle>
            <a:lvl1pPr>
              <a:defRPr/>
            </a:lvl1pPr>
          </a:lstStyle>
          <a:p>
            <a:pPr>
              <a:defRPr/>
            </a:pPr>
            <a:fld id="{4C1164C2-F956-44EE-97F9-28F34F918294}" type="slidenum">
              <a:rPr lang="el-GR" altLang="el-GR"/>
              <a:pPr>
                <a:defRPr/>
              </a:pPr>
              <a:t>‹#›</a:t>
            </a:fld>
            <a:endParaRPr lang="el-GR" altLang="el-GR"/>
          </a:p>
        </p:txBody>
      </p:sp>
    </p:spTree>
    <p:extLst>
      <p:ext uri="{BB962C8B-B14F-4D97-AF65-F5344CB8AC3E}">
        <p14:creationId xmlns:p14="http://schemas.microsoft.com/office/powerpoint/2010/main" val="571450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a:extLst>
              <a:ext uri="{FF2B5EF4-FFF2-40B4-BE49-F238E27FC236}">
                <a16:creationId xmlns:a16="http://schemas.microsoft.com/office/drawing/2014/main" id="{5C73999A-A7F3-4320-F4EB-F52519B3782B}"/>
              </a:ext>
            </a:extLst>
          </p:cNvPr>
          <p:cNvSpPr>
            <a:spLocks noGrp="1" noChangeArrowheads="1"/>
          </p:cNvSpPr>
          <p:nvPr>
            <p:ph type="dt" sz="half" idx="10"/>
          </p:nvPr>
        </p:nvSpPr>
        <p:spPr>
          <a:ln/>
        </p:spPr>
        <p:txBody>
          <a:bodyPr/>
          <a:lstStyle>
            <a:lvl1pPr>
              <a:defRPr/>
            </a:lvl1pPr>
          </a:lstStyle>
          <a:p>
            <a:pPr>
              <a:defRPr/>
            </a:pPr>
            <a:endParaRPr lang="el-GR"/>
          </a:p>
        </p:txBody>
      </p:sp>
      <p:sp>
        <p:nvSpPr>
          <p:cNvPr id="8" name="Rectangle 5">
            <a:extLst>
              <a:ext uri="{FF2B5EF4-FFF2-40B4-BE49-F238E27FC236}">
                <a16:creationId xmlns:a16="http://schemas.microsoft.com/office/drawing/2014/main" id="{EB6232F0-2958-AD22-998B-129DFF75CD9F}"/>
              </a:ext>
            </a:extLst>
          </p:cNvPr>
          <p:cNvSpPr>
            <a:spLocks noGrp="1" noChangeArrowheads="1"/>
          </p:cNvSpPr>
          <p:nvPr>
            <p:ph type="ftr" sz="quarter" idx="11"/>
          </p:nvPr>
        </p:nvSpPr>
        <p:spPr>
          <a:ln/>
        </p:spPr>
        <p:txBody>
          <a:bodyPr/>
          <a:lstStyle>
            <a:lvl1pPr>
              <a:defRPr/>
            </a:lvl1pPr>
          </a:lstStyle>
          <a:p>
            <a:pPr>
              <a:defRPr/>
            </a:pPr>
            <a:endParaRPr lang="el-GR"/>
          </a:p>
        </p:txBody>
      </p:sp>
      <p:sp>
        <p:nvSpPr>
          <p:cNvPr id="9" name="Rectangle 6">
            <a:extLst>
              <a:ext uri="{FF2B5EF4-FFF2-40B4-BE49-F238E27FC236}">
                <a16:creationId xmlns:a16="http://schemas.microsoft.com/office/drawing/2014/main" id="{49EAF9D8-C3F5-DE2E-C272-0D0CBB306A73}"/>
              </a:ext>
            </a:extLst>
          </p:cNvPr>
          <p:cNvSpPr>
            <a:spLocks noGrp="1" noChangeArrowheads="1"/>
          </p:cNvSpPr>
          <p:nvPr>
            <p:ph type="sldNum" sz="quarter" idx="12"/>
          </p:nvPr>
        </p:nvSpPr>
        <p:spPr>
          <a:ln/>
        </p:spPr>
        <p:txBody>
          <a:bodyPr/>
          <a:lstStyle>
            <a:lvl1pPr>
              <a:defRPr/>
            </a:lvl1pPr>
          </a:lstStyle>
          <a:p>
            <a:pPr>
              <a:defRPr/>
            </a:pPr>
            <a:fld id="{5DAE53DD-9F02-4DB6-96D2-70D95C4110C0}" type="slidenum">
              <a:rPr lang="el-GR" altLang="el-GR"/>
              <a:pPr>
                <a:defRPr/>
              </a:pPr>
              <a:t>‹#›</a:t>
            </a:fld>
            <a:endParaRPr lang="el-GR" altLang="el-GR"/>
          </a:p>
        </p:txBody>
      </p:sp>
    </p:spTree>
    <p:extLst>
      <p:ext uri="{BB962C8B-B14F-4D97-AF65-F5344CB8AC3E}">
        <p14:creationId xmlns:p14="http://schemas.microsoft.com/office/powerpoint/2010/main" val="1728521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4">
            <a:extLst>
              <a:ext uri="{FF2B5EF4-FFF2-40B4-BE49-F238E27FC236}">
                <a16:creationId xmlns:a16="http://schemas.microsoft.com/office/drawing/2014/main" id="{6DB1E805-A752-EC82-AB9C-93C3827BDE6F}"/>
              </a:ext>
            </a:extLst>
          </p:cNvPr>
          <p:cNvSpPr>
            <a:spLocks noGrp="1" noChangeArrowheads="1"/>
          </p:cNvSpPr>
          <p:nvPr>
            <p:ph type="dt" sz="half" idx="10"/>
          </p:nvPr>
        </p:nvSpPr>
        <p:spPr>
          <a:ln/>
        </p:spPr>
        <p:txBody>
          <a:bodyPr/>
          <a:lstStyle>
            <a:lvl1pPr>
              <a:defRPr/>
            </a:lvl1pPr>
          </a:lstStyle>
          <a:p>
            <a:pPr>
              <a:defRPr/>
            </a:pPr>
            <a:endParaRPr lang="el-GR"/>
          </a:p>
        </p:txBody>
      </p:sp>
      <p:sp>
        <p:nvSpPr>
          <p:cNvPr id="4" name="Rectangle 5">
            <a:extLst>
              <a:ext uri="{FF2B5EF4-FFF2-40B4-BE49-F238E27FC236}">
                <a16:creationId xmlns:a16="http://schemas.microsoft.com/office/drawing/2014/main" id="{CC8851AF-C7EB-58D3-7389-25FBC949447E}"/>
              </a:ext>
            </a:extLst>
          </p:cNvPr>
          <p:cNvSpPr>
            <a:spLocks noGrp="1" noChangeArrowheads="1"/>
          </p:cNvSpPr>
          <p:nvPr>
            <p:ph type="ftr" sz="quarter" idx="11"/>
          </p:nvPr>
        </p:nvSpPr>
        <p:spPr>
          <a:ln/>
        </p:spPr>
        <p:txBody>
          <a:bodyPr/>
          <a:lstStyle>
            <a:lvl1pPr>
              <a:defRPr/>
            </a:lvl1pPr>
          </a:lstStyle>
          <a:p>
            <a:pPr>
              <a:defRPr/>
            </a:pPr>
            <a:endParaRPr lang="el-GR"/>
          </a:p>
        </p:txBody>
      </p:sp>
      <p:sp>
        <p:nvSpPr>
          <p:cNvPr id="5" name="Rectangle 6">
            <a:extLst>
              <a:ext uri="{FF2B5EF4-FFF2-40B4-BE49-F238E27FC236}">
                <a16:creationId xmlns:a16="http://schemas.microsoft.com/office/drawing/2014/main" id="{DE4960C4-180D-1507-4F3B-F15C8DB1CBED}"/>
              </a:ext>
            </a:extLst>
          </p:cNvPr>
          <p:cNvSpPr>
            <a:spLocks noGrp="1" noChangeArrowheads="1"/>
          </p:cNvSpPr>
          <p:nvPr>
            <p:ph type="sldNum" sz="quarter" idx="12"/>
          </p:nvPr>
        </p:nvSpPr>
        <p:spPr>
          <a:ln/>
        </p:spPr>
        <p:txBody>
          <a:bodyPr/>
          <a:lstStyle>
            <a:lvl1pPr>
              <a:defRPr/>
            </a:lvl1pPr>
          </a:lstStyle>
          <a:p>
            <a:pPr>
              <a:defRPr/>
            </a:pPr>
            <a:fld id="{DF41243D-E049-4972-9CDA-649050CE49F2}" type="slidenum">
              <a:rPr lang="el-GR" altLang="el-GR"/>
              <a:pPr>
                <a:defRPr/>
              </a:pPr>
              <a:t>‹#›</a:t>
            </a:fld>
            <a:endParaRPr lang="el-GR" altLang="el-GR"/>
          </a:p>
        </p:txBody>
      </p:sp>
    </p:spTree>
    <p:extLst>
      <p:ext uri="{BB962C8B-B14F-4D97-AF65-F5344CB8AC3E}">
        <p14:creationId xmlns:p14="http://schemas.microsoft.com/office/powerpoint/2010/main" val="3344693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66891BE-3F4F-8EE5-B852-CF39452E91ED}"/>
              </a:ext>
            </a:extLst>
          </p:cNvPr>
          <p:cNvSpPr>
            <a:spLocks noGrp="1" noChangeArrowheads="1"/>
          </p:cNvSpPr>
          <p:nvPr>
            <p:ph type="dt" sz="half" idx="10"/>
          </p:nvPr>
        </p:nvSpPr>
        <p:spPr>
          <a:ln/>
        </p:spPr>
        <p:txBody>
          <a:bodyPr/>
          <a:lstStyle>
            <a:lvl1pPr>
              <a:defRPr/>
            </a:lvl1pPr>
          </a:lstStyle>
          <a:p>
            <a:pPr>
              <a:defRPr/>
            </a:pPr>
            <a:endParaRPr lang="el-GR"/>
          </a:p>
        </p:txBody>
      </p:sp>
      <p:sp>
        <p:nvSpPr>
          <p:cNvPr id="3" name="Rectangle 5">
            <a:extLst>
              <a:ext uri="{FF2B5EF4-FFF2-40B4-BE49-F238E27FC236}">
                <a16:creationId xmlns:a16="http://schemas.microsoft.com/office/drawing/2014/main" id="{A95F2F8C-F6FC-B0E1-D5D7-AF574E0EAD7A}"/>
              </a:ext>
            </a:extLst>
          </p:cNvPr>
          <p:cNvSpPr>
            <a:spLocks noGrp="1" noChangeArrowheads="1"/>
          </p:cNvSpPr>
          <p:nvPr>
            <p:ph type="ftr" sz="quarter" idx="11"/>
          </p:nvPr>
        </p:nvSpPr>
        <p:spPr>
          <a:ln/>
        </p:spPr>
        <p:txBody>
          <a:bodyPr/>
          <a:lstStyle>
            <a:lvl1pPr>
              <a:defRPr/>
            </a:lvl1pPr>
          </a:lstStyle>
          <a:p>
            <a:pPr>
              <a:defRPr/>
            </a:pPr>
            <a:endParaRPr lang="el-GR"/>
          </a:p>
        </p:txBody>
      </p:sp>
      <p:sp>
        <p:nvSpPr>
          <p:cNvPr id="4" name="Rectangle 6">
            <a:extLst>
              <a:ext uri="{FF2B5EF4-FFF2-40B4-BE49-F238E27FC236}">
                <a16:creationId xmlns:a16="http://schemas.microsoft.com/office/drawing/2014/main" id="{E4829456-A2D6-C51E-CB6C-E2491773F3B0}"/>
              </a:ext>
            </a:extLst>
          </p:cNvPr>
          <p:cNvSpPr>
            <a:spLocks noGrp="1" noChangeArrowheads="1"/>
          </p:cNvSpPr>
          <p:nvPr>
            <p:ph type="sldNum" sz="quarter" idx="12"/>
          </p:nvPr>
        </p:nvSpPr>
        <p:spPr>
          <a:ln/>
        </p:spPr>
        <p:txBody>
          <a:bodyPr/>
          <a:lstStyle>
            <a:lvl1pPr>
              <a:defRPr/>
            </a:lvl1pPr>
          </a:lstStyle>
          <a:p>
            <a:pPr>
              <a:defRPr/>
            </a:pPr>
            <a:fld id="{7A751953-30B6-48B2-9FCB-BF37F5096A6B}" type="slidenum">
              <a:rPr lang="el-GR" altLang="el-GR"/>
              <a:pPr>
                <a:defRPr/>
              </a:pPr>
              <a:t>‹#›</a:t>
            </a:fld>
            <a:endParaRPr lang="el-GR" altLang="el-GR"/>
          </a:p>
        </p:txBody>
      </p:sp>
    </p:spTree>
    <p:extLst>
      <p:ext uri="{BB962C8B-B14F-4D97-AF65-F5344CB8AC3E}">
        <p14:creationId xmlns:p14="http://schemas.microsoft.com/office/powerpoint/2010/main" val="717075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16:creationId xmlns:a16="http://schemas.microsoft.com/office/drawing/2014/main" id="{AC3BC9D8-6696-A8C3-2ECE-B6C79C4D8D48}"/>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id="{66D6D229-EF9A-1BFF-A9A2-3ABC63283248}"/>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id="{7D92FE02-FC82-4870-CCDD-FC862D3063AA}"/>
              </a:ext>
            </a:extLst>
          </p:cNvPr>
          <p:cNvSpPr>
            <a:spLocks noGrp="1" noChangeArrowheads="1"/>
          </p:cNvSpPr>
          <p:nvPr>
            <p:ph type="sldNum" sz="quarter" idx="12"/>
          </p:nvPr>
        </p:nvSpPr>
        <p:spPr>
          <a:ln/>
        </p:spPr>
        <p:txBody>
          <a:bodyPr/>
          <a:lstStyle>
            <a:lvl1pPr>
              <a:defRPr/>
            </a:lvl1pPr>
          </a:lstStyle>
          <a:p>
            <a:pPr>
              <a:defRPr/>
            </a:pPr>
            <a:fld id="{D2524D8A-9B78-4CAD-8645-943306B94B89}" type="slidenum">
              <a:rPr lang="el-GR" altLang="el-GR"/>
              <a:pPr>
                <a:defRPr/>
              </a:pPr>
              <a:t>‹#›</a:t>
            </a:fld>
            <a:endParaRPr lang="el-GR" altLang="el-GR"/>
          </a:p>
        </p:txBody>
      </p:sp>
    </p:spTree>
    <p:extLst>
      <p:ext uri="{BB962C8B-B14F-4D97-AF65-F5344CB8AC3E}">
        <p14:creationId xmlns:p14="http://schemas.microsoft.com/office/powerpoint/2010/main" val="2672087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16:creationId xmlns:a16="http://schemas.microsoft.com/office/drawing/2014/main" id="{5A4550A9-B6D4-5372-2FE2-79F1A92FBD8A}"/>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id="{00FCFA9A-FF54-C29C-E3F7-B234C07801A2}"/>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id="{AFDD5510-4ECF-F9B3-D726-EFD113E4F029}"/>
              </a:ext>
            </a:extLst>
          </p:cNvPr>
          <p:cNvSpPr>
            <a:spLocks noGrp="1" noChangeArrowheads="1"/>
          </p:cNvSpPr>
          <p:nvPr>
            <p:ph type="sldNum" sz="quarter" idx="12"/>
          </p:nvPr>
        </p:nvSpPr>
        <p:spPr>
          <a:ln/>
        </p:spPr>
        <p:txBody>
          <a:bodyPr/>
          <a:lstStyle>
            <a:lvl1pPr>
              <a:defRPr/>
            </a:lvl1pPr>
          </a:lstStyle>
          <a:p>
            <a:pPr>
              <a:defRPr/>
            </a:pPr>
            <a:fld id="{9473BEC5-471C-4315-B631-2BF3F806A727}" type="slidenum">
              <a:rPr lang="el-GR" altLang="el-GR"/>
              <a:pPr>
                <a:defRPr/>
              </a:pPr>
              <a:t>‹#›</a:t>
            </a:fld>
            <a:endParaRPr lang="el-GR" altLang="el-GR"/>
          </a:p>
        </p:txBody>
      </p:sp>
    </p:spTree>
    <p:extLst>
      <p:ext uri="{BB962C8B-B14F-4D97-AF65-F5344CB8AC3E}">
        <p14:creationId xmlns:p14="http://schemas.microsoft.com/office/powerpoint/2010/main" val="1912574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EC45DFD-23A7-12A5-E774-01E3139ACD5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Κάντε κλικ για επεξεργασία του τίτλου</a:t>
            </a:r>
          </a:p>
        </p:txBody>
      </p:sp>
      <p:sp>
        <p:nvSpPr>
          <p:cNvPr id="1027" name="Rectangle 3">
            <a:extLst>
              <a:ext uri="{FF2B5EF4-FFF2-40B4-BE49-F238E27FC236}">
                <a16:creationId xmlns:a16="http://schemas.microsoft.com/office/drawing/2014/main" id="{73534E5F-5792-9CC6-0FE9-00DDB9F2DB6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028" name="Rectangle 4">
            <a:extLst>
              <a:ext uri="{FF2B5EF4-FFF2-40B4-BE49-F238E27FC236}">
                <a16:creationId xmlns:a16="http://schemas.microsoft.com/office/drawing/2014/main" id="{8D9F710D-5A18-6D49-A4C7-1D3C19B1A43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effectLst/>
                <a:latin typeface="+mn-lt"/>
              </a:defRPr>
            </a:lvl1pPr>
          </a:lstStyle>
          <a:p>
            <a:pPr>
              <a:defRPr/>
            </a:pPr>
            <a:endParaRPr lang="el-GR"/>
          </a:p>
        </p:txBody>
      </p:sp>
      <p:sp>
        <p:nvSpPr>
          <p:cNvPr id="1029" name="Rectangle 5">
            <a:extLst>
              <a:ext uri="{FF2B5EF4-FFF2-40B4-BE49-F238E27FC236}">
                <a16:creationId xmlns:a16="http://schemas.microsoft.com/office/drawing/2014/main" id="{8430D77E-536C-92F8-8E76-A6E91B493F5A}"/>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effectLst/>
                <a:latin typeface="+mn-lt"/>
              </a:defRPr>
            </a:lvl1pPr>
          </a:lstStyle>
          <a:p>
            <a:pPr>
              <a:defRPr/>
            </a:pPr>
            <a:endParaRPr lang="el-GR"/>
          </a:p>
        </p:txBody>
      </p:sp>
      <p:sp>
        <p:nvSpPr>
          <p:cNvPr id="1030" name="Rectangle 6">
            <a:extLst>
              <a:ext uri="{FF2B5EF4-FFF2-40B4-BE49-F238E27FC236}">
                <a16:creationId xmlns:a16="http://schemas.microsoft.com/office/drawing/2014/main" id="{DBAEA773-ED81-C8AB-202B-6496F9205F9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smtClean="0">
                <a:latin typeface="Arial" panose="020B0604020202020204" pitchFamily="34" charset="0"/>
              </a:defRPr>
            </a:lvl1pPr>
          </a:lstStyle>
          <a:p>
            <a:pPr>
              <a:defRPr/>
            </a:pPr>
            <a:fld id="{4BC4590D-0D88-4D9C-AF13-EBF96DDA456A}" type="slidenum">
              <a:rPr lang="el-GR" altLang="el-GR"/>
              <a:pPr>
                <a:defRPr/>
              </a:pPr>
              <a:t>‹#›</a:t>
            </a:fld>
            <a:endParaRPr lang="el-GR" alt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emf"/><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emf"/><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3.jpeg"/><Relationship Id="rId4" Type="http://schemas.openxmlformats.org/officeDocument/2006/relationships/image" Target="../media/image15.emf"/></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emf"/><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www.ypeka.gr/Default.aspx?tabid=252&amp;language=el-G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hyperlink" Target="http://www.ypeka.gr/Default.aspx?tabid=252&amp;language=el-G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1.emf"/><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2.emf"/><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jpeg"/><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5.emf"/><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6.emf"/><Relationship Id="rId4" Type="http://schemas.openxmlformats.org/officeDocument/2006/relationships/image" Target="../media/image1.jpe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1.emf"/><Relationship Id="rId4" Type="http://schemas.openxmlformats.org/officeDocument/2006/relationships/image" Target="../media/image1.jpe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3.jpeg"/><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jpeg"/><Relationship Id="rId4" Type="http://schemas.openxmlformats.org/officeDocument/2006/relationships/image" Target="../media/image3.jpe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1.emf"/><Relationship Id="rId4" Type="http://schemas.openxmlformats.org/officeDocument/2006/relationships/image" Target="../media/image1.jpe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2.emf"/><Relationship Id="rId4" Type="http://schemas.openxmlformats.org/officeDocument/2006/relationships/image" Target="../media/image1.jpe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jpe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1.jpeg"/></Relationships>
</file>

<file path=ppt/slides/_rels/slide5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5.emf"/><Relationship Id="rId4" Type="http://schemas.openxmlformats.org/officeDocument/2006/relationships/image" Target="../media/image1.jpe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6.emf"/><Relationship Id="rId4" Type="http://schemas.openxmlformats.org/officeDocument/2006/relationships/image" Target="../media/image1.jpe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47.emf"/><Relationship Id="rId4" Type="http://schemas.openxmlformats.org/officeDocument/2006/relationships/image" Target="../media/image1.jpeg"/></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48.emf"/><Relationship Id="rId4" Type="http://schemas.openxmlformats.org/officeDocument/2006/relationships/image" Target="../media/image1.jpe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49.emf"/><Relationship Id="rId4" Type="http://schemas.openxmlformats.org/officeDocument/2006/relationships/image" Target="../media/image1.jpe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0.emf"/></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1.emf"/></Relationships>
</file>

<file path=ppt/slides/_rels/slide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2.emf"/></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hyperlink" Target="https://www.eydamth.gr/"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3.emf"/><Relationship Id="rId4" Type="http://schemas.openxmlformats.org/officeDocument/2006/relationships/image" Target="../media/image1.jpeg"/></Relationships>
</file>

<file path=ppt/slides/_rels/slide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54.emf"/><Relationship Id="rId4" Type="http://schemas.openxmlformats.org/officeDocument/2006/relationships/image" Target="../media/image1.jpeg"/></Relationships>
</file>

<file path=ppt/slides/_rels/slide7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55.emf"/><Relationship Id="rId4" Type="http://schemas.openxmlformats.org/officeDocument/2006/relationships/image" Target="../media/image1.jpeg"/></Relationships>
</file>

<file path=ppt/slides/_rels/slide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56.emf"/><Relationship Id="rId4" Type="http://schemas.openxmlformats.org/officeDocument/2006/relationships/image" Target="../media/image1.jpeg"/></Relationships>
</file>

<file path=ppt/slides/_rels/slide7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57.emf"/><Relationship Id="rId4" Type="http://schemas.openxmlformats.org/officeDocument/2006/relationships/image" Target="../media/image1.jpeg"/></Relationships>
</file>

<file path=ppt/slides/_rels/slide7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2.emf"/><Relationship Id="rId4" Type="http://schemas.openxmlformats.org/officeDocument/2006/relationships/image" Target="../media/image58.emf"/></Relationships>
</file>

<file path=ppt/slides/_rels/slide7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E2CAB60-05FA-F865-9626-81D56334B793}"/>
              </a:ext>
            </a:extLst>
          </p:cNvPr>
          <p:cNvSpPr>
            <a:spLocks noGrp="1" noChangeArrowheads="1"/>
          </p:cNvSpPr>
          <p:nvPr>
            <p:ph type="title"/>
          </p:nvPr>
        </p:nvSpPr>
        <p:spPr>
          <a:xfrm>
            <a:off x="0" y="0"/>
            <a:ext cx="9144000" cy="908050"/>
          </a:xfrm>
        </p:spPr>
        <p:txBody>
          <a:bodyPr/>
          <a:lstStyle/>
          <a:p>
            <a:pPr eaLnBrk="1" hangingPunct="1">
              <a:defRPr/>
            </a:pPr>
            <a:r>
              <a:rPr lang="el-GR" altLang="el-GR" sz="1800" b="1" dirty="0">
                <a:solidFill>
                  <a:srgbClr val="5F5F5F"/>
                </a:solidFill>
                <a:latin typeface="Calibri" panose="020F0502020204030204" pitchFamily="34" charset="0"/>
                <a:cs typeface="Calibri" panose="020F0502020204030204" pitchFamily="34" charset="0"/>
              </a:rPr>
              <a:t>          </a:t>
            </a:r>
            <a:r>
              <a:rPr lang="el-GR" altLang="el-GR" sz="2000" b="1" dirty="0">
                <a:solidFill>
                  <a:schemeClr val="bg2"/>
                </a:solidFill>
                <a:effectLst>
                  <a:outerShdw blurRad="38100" dist="38100" dir="2700000" algn="tl">
                    <a:srgbClr val="C0C0C0"/>
                  </a:outerShdw>
                </a:effectLst>
                <a:latin typeface="Calibri" panose="020F0502020204030204" pitchFamily="34" charset="0"/>
                <a:cs typeface="Calibri" panose="020F0502020204030204" pitchFamily="34" charset="0"/>
              </a:rPr>
              <a:t>ΠΕΡΙΦΕΡΕΙΑ ΑΝΑΤΟΛΙΚΗΣ ΜΑΚΕΔΟΝΙΑΣ ΚΑΙ ΘΡΑΚΗΣ</a:t>
            </a:r>
            <a:br>
              <a:rPr lang="en-US" altLang="el-GR" sz="2000" b="1" dirty="0">
                <a:solidFill>
                  <a:schemeClr val="bg2"/>
                </a:solidFill>
                <a:effectLst>
                  <a:outerShdw blurRad="38100" dist="38100" dir="2700000" algn="tl">
                    <a:srgbClr val="C0C0C0"/>
                  </a:outerShdw>
                </a:effectLst>
                <a:latin typeface="Calibri" panose="020F0502020204030204" pitchFamily="34" charset="0"/>
                <a:cs typeface="Calibri" panose="020F0502020204030204" pitchFamily="34" charset="0"/>
              </a:rPr>
            </a:br>
            <a:r>
              <a:rPr lang="el-GR" altLang="el-GR" sz="2000" b="1" dirty="0">
                <a:solidFill>
                  <a:schemeClr val="bg2"/>
                </a:solidFill>
                <a:effectLst>
                  <a:outerShdw blurRad="38100" dist="38100" dir="2700000" algn="tl">
                    <a:srgbClr val="C0C0C0"/>
                  </a:outerShdw>
                </a:effectLst>
                <a:latin typeface="Calibri" panose="020F0502020204030204" pitchFamily="34" charset="0"/>
                <a:cs typeface="Calibri" panose="020F0502020204030204" pitchFamily="34" charset="0"/>
              </a:rPr>
              <a:t>Ειδική Υπηρεσία Διαχείρισης</a:t>
            </a:r>
          </a:p>
        </p:txBody>
      </p:sp>
      <p:pic>
        <p:nvPicPr>
          <p:cNvPr id="2053" name="Picture 5" descr="perifereia_logo">
            <a:extLst>
              <a:ext uri="{FF2B5EF4-FFF2-40B4-BE49-F238E27FC236}">
                <a16:creationId xmlns:a16="http://schemas.microsoft.com/office/drawing/2014/main" id="{74E4B155-09E3-74F2-0ED0-A1D681A8E9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38100"/>
            <a:ext cx="792163"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EC295341-5BB3-21BC-F350-D9E84C01EC0A}"/>
              </a:ext>
            </a:extLst>
          </p:cNvPr>
          <p:cNvSpPr>
            <a:spLocks noChangeArrowheads="1"/>
          </p:cNvSpPr>
          <p:nvPr/>
        </p:nvSpPr>
        <p:spPr bwMode="auto">
          <a:xfrm>
            <a:off x="0" y="2880000"/>
            <a:ext cx="9144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400" dirty="0">
                <a:latin typeface="Calibri" panose="020F0502020204030204" pitchFamily="34" charset="0"/>
                <a:cs typeface="Calibri" panose="020F0502020204030204" pitchFamily="34" charset="0"/>
              </a:rPr>
              <a:t> </a:t>
            </a:r>
          </a:p>
          <a:p>
            <a:pPr algn="ctr" eaLnBrk="1" hangingPunct="1">
              <a:spcBef>
                <a:spcPct val="0"/>
              </a:spcBef>
              <a:buFontTx/>
              <a:buNone/>
              <a:defRPr/>
            </a:pPr>
            <a:r>
              <a:rPr lang="el-GR" altLang="el-GR" sz="2400" dirty="0">
                <a:latin typeface="Calibri" panose="020F0502020204030204" pitchFamily="34" charset="0"/>
                <a:cs typeface="Calibri" panose="020F0502020204030204" pitchFamily="34" charset="0"/>
              </a:rPr>
              <a:t>&amp; </a:t>
            </a:r>
          </a:p>
          <a:p>
            <a:pPr algn="ctr" eaLnBrk="1" hangingPunct="1">
              <a:spcBef>
                <a:spcPct val="0"/>
              </a:spcBef>
              <a:buFontTx/>
              <a:buNone/>
              <a:defRPr/>
            </a:pPr>
            <a:r>
              <a:rPr lang="el-GR" altLang="el-GR" sz="2400" dirty="0">
                <a:latin typeface="Calibri" panose="020F0502020204030204" pitchFamily="34" charset="0"/>
                <a:cs typeface="Calibri" panose="020F0502020204030204" pitchFamily="34" charset="0"/>
              </a:rPr>
              <a:t>Ενημέρωση για τον Προγραμματισμό των προσκλήσεων</a:t>
            </a:r>
            <a:endParaRPr lang="en-US" altLang="el-GR" sz="2400" dirty="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9BCCA9BC-915D-4489-63FF-A35724D194F0}"/>
              </a:ext>
            </a:extLst>
          </p:cNvPr>
          <p:cNvSpPr>
            <a:spLocks noChangeArrowheads="1"/>
          </p:cNvSpPr>
          <p:nvPr/>
        </p:nvSpPr>
        <p:spPr bwMode="auto">
          <a:xfrm>
            <a:off x="0" y="6121400"/>
            <a:ext cx="9144000" cy="736600"/>
          </a:xfrm>
          <a:prstGeom prst="rect">
            <a:avLst/>
          </a:prstGeom>
          <a:noFill/>
          <a:ln>
            <a:noFill/>
          </a:ln>
        </p:spPr>
        <p:txBody>
          <a:bodyPr anchor="ctr"/>
          <a:lstStyle>
            <a:lvl1pPr algn="ctr" eaLnBrk="0" hangingPunct="0">
              <a:defRPr sz="4400">
                <a:solidFill>
                  <a:schemeClr val="tx2"/>
                </a:solidFill>
                <a:latin typeface="Arial" panose="020B0604020202020204" pitchFamily="34" charset="0"/>
              </a:defRPr>
            </a:lvl1pPr>
            <a:lvl2pPr algn="ctr" eaLnBrk="0" hangingPunct="0">
              <a:defRPr sz="4400">
                <a:solidFill>
                  <a:schemeClr val="tx2"/>
                </a:solidFill>
                <a:latin typeface="Arial" panose="020B0604020202020204" pitchFamily="34" charset="0"/>
              </a:defRPr>
            </a:lvl2pPr>
            <a:lvl3pPr algn="ctr" eaLnBrk="0" hangingPunct="0">
              <a:defRPr sz="4400">
                <a:solidFill>
                  <a:schemeClr val="tx2"/>
                </a:solidFill>
                <a:latin typeface="Arial" panose="020B0604020202020204" pitchFamily="34" charset="0"/>
              </a:defRPr>
            </a:lvl3pPr>
            <a:lvl4pPr algn="ctr" eaLnBrk="0" hangingPunct="0">
              <a:defRPr sz="4400">
                <a:solidFill>
                  <a:schemeClr val="tx2"/>
                </a:solidFill>
                <a:latin typeface="Arial" panose="020B0604020202020204" pitchFamily="34" charset="0"/>
              </a:defRPr>
            </a:lvl4pPr>
            <a:lvl5pPr algn="ctr" eaLnBrk="0" hangingPunct="0">
              <a:defRPr sz="4400">
                <a:solidFill>
                  <a:schemeClr val="tx2"/>
                </a:solidFill>
                <a:latin typeface="Arial" panose="020B0604020202020204" pitchFamily="34" charset="0"/>
              </a:defRPr>
            </a:lvl5pPr>
            <a:lvl6pPr marL="457200" algn="ctr" eaLnBrk="0" fontAlgn="base" hangingPunct="0">
              <a:spcBef>
                <a:spcPct val="0"/>
              </a:spcBef>
              <a:spcAft>
                <a:spcPct val="0"/>
              </a:spcAft>
              <a:defRPr sz="4400">
                <a:solidFill>
                  <a:schemeClr val="tx2"/>
                </a:solidFill>
                <a:latin typeface="Arial" panose="020B0604020202020204" pitchFamily="34" charset="0"/>
              </a:defRPr>
            </a:lvl6pPr>
            <a:lvl7pPr marL="914400" algn="ctr" eaLnBrk="0" fontAlgn="base" hangingPunct="0">
              <a:spcBef>
                <a:spcPct val="0"/>
              </a:spcBef>
              <a:spcAft>
                <a:spcPct val="0"/>
              </a:spcAft>
              <a:defRPr sz="4400">
                <a:solidFill>
                  <a:schemeClr val="tx2"/>
                </a:solidFill>
                <a:latin typeface="Arial" panose="020B0604020202020204" pitchFamily="34" charset="0"/>
              </a:defRPr>
            </a:lvl7pPr>
            <a:lvl8pPr marL="1371600" algn="ctr" eaLnBrk="0" fontAlgn="base" hangingPunct="0">
              <a:spcBef>
                <a:spcPct val="0"/>
              </a:spcBef>
              <a:spcAft>
                <a:spcPct val="0"/>
              </a:spcAft>
              <a:defRPr sz="4400">
                <a:solidFill>
                  <a:schemeClr val="tx2"/>
                </a:solidFill>
                <a:latin typeface="Arial" panose="020B0604020202020204" pitchFamily="34" charset="0"/>
              </a:defRPr>
            </a:lvl8pPr>
            <a:lvl9pPr marL="1828800" algn="ctr" eaLnBrk="0" fontAlgn="base" hangingPunct="0">
              <a:spcBef>
                <a:spcPct val="0"/>
              </a:spcBef>
              <a:spcAft>
                <a:spcPct val="0"/>
              </a:spcAft>
              <a:defRPr sz="4400">
                <a:solidFill>
                  <a:schemeClr val="tx2"/>
                </a:solidFill>
                <a:latin typeface="Arial" panose="020B0604020202020204" pitchFamily="34" charset="0"/>
              </a:defRPr>
            </a:lvl9pPr>
          </a:lstStyle>
          <a:p>
            <a:pPr eaLnBrk="1" hangingPunct="1">
              <a:defRPr/>
            </a:pPr>
            <a:r>
              <a:rPr lang="el-GR" altLang="el-GR" sz="1600" b="0" dirty="0">
                <a:solidFill>
                  <a:schemeClr val="bg2"/>
                </a:solidFill>
                <a:effectLst>
                  <a:outerShdw blurRad="38100" dist="38100" dir="2700000" algn="tl">
                    <a:srgbClr val="C0C0C0"/>
                  </a:outerShdw>
                </a:effectLst>
                <a:latin typeface="Calibri" panose="020F0502020204030204" pitchFamily="34" charset="0"/>
                <a:cs typeface="Calibri" panose="020F0502020204030204" pitchFamily="34" charset="0"/>
              </a:rPr>
              <a:t>Παναγιώτης </a:t>
            </a:r>
            <a:r>
              <a:rPr lang="el-GR" altLang="el-GR" sz="1600" b="0" dirty="0" err="1">
                <a:solidFill>
                  <a:schemeClr val="bg2"/>
                </a:solidFill>
                <a:effectLst>
                  <a:outerShdw blurRad="38100" dist="38100" dir="2700000" algn="tl">
                    <a:srgbClr val="C0C0C0"/>
                  </a:outerShdw>
                </a:effectLst>
                <a:latin typeface="Calibri" panose="020F0502020204030204" pitchFamily="34" charset="0"/>
                <a:cs typeface="Calibri" panose="020F0502020204030204" pitchFamily="34" charset="0"/>
              </a:rPr>
              <a:t>Κουδουμάκης</a:t>
            </a:r>
            <a:br>
              <a:rPr lang="el-GR" altLang="el-GR" sz="1600" b="0" dirty="0">
                <a:solidFill>
                  <a:schemeClr val="bg2"/>
                </a:solidFill>
                <a:effectLst>
                  <a:outerShdw blurRad="38100" dist="38100" dir="2700000" algn="tl">
                    <a:srgbClr val="C0C0C0"/>
                  </a:outerShdw>
                </a:effectLst>
                <a:latin typeface="Calibri" panose="020F0502020204030204" pitchFamily="34" charset="0"/>
                <a:cs typeface="Calibri" panose="020F0502020204030204" pitchFamily="34" charset="0"/>
              </a:rPr>
            </a:br>
            <a:r>
              <a:rPr lang="el-GR" altLang="el-GR" sz="1200" b="0" dirty="0">
                <a:solidFill>
                  <a:schemeClr val="bg2"/>
                </a:solidFill>
                <a:effectLst>
                  <a:outerShdw blurRad="38100" dist="38100" dir="2700000" algn="tl">
                    <a:srgbClr val="C0C0C0"/>
                  </a:outerShdw>
                </a:effectLst>
                <a:latin typeface="Calibri" panose="020F0502020204030204" pitchFamily="34" charset="0"/>
                <a:cs typeface="Calibri" panose="020F0502020204030204" pitchFamily="34" charset="0"/>
              </a:rPr>
              <a:t>Προϊστάμενος Μονάδας Προγραμματισμού και Αξιολόγησης</a:t>
            </a:r>
            <a:br>
              <a:rPr lang="el-GR" altLang="el-GR" sz="1200" b="0" dirty="0">
                <a:solidFill>
                  <a:schemeClr val="bg2"/>
                </a:solidFill>
                <a:effectLst>
                  <a:outerShdw blurRad="38100" dist="38100" dir="2700000" algn="tl">
                    <a:srgbClr val="C0C0C0"/>
                  </a:outerShdw>
                </a:effectLst>
                <a:latin typeface="Calibri" panose="020F0502020204030204" pitchFamily="34" charset="0"/>
                <a:cs typeface="Calibri" panose="020F0502020204030204" pitchFamily="34" charset="0"/>
              </a:rPr>
            </a:br>
            <a:r>
              <a:rPr lang="el-GR" altLang="el-GR" sz="1200" b="0" dirty="0">
                <a:solidFill>
                  <a:schemeClr val="bg2"/>
                </a:solidFill>
                <a:effectLst>
                  <a:outerShdw blurRad="38100" dist="38100" dir="2700000" algn="tl">
                    <a:srgbClr val="C0C0C0"/>
                  </a:outerShdw>
                </a:effectLst>
                <a:latin typeface="Calibri" panose="020F0502020204030204" pitchFamily="34" charset="0"/>
                <a:cs typeface="Calibri" panose="020F0502020204030204" pitchFamily="34" charset="0"/>
              </a:rPr>
              <a:t>Ειδική Υπηρεσία Διαχείρισης Προγράμματος «Ανατολική Μακεδονία, Θράκη»</a:t>
            </a:r>
          </a:p>
        </p:txBody>
      </p:sp>
      <p:pic>
        <p:nvPicPr>
          <p:cNvPr id="4103" name="Picture 12">
            <a:extLst>
              <a:ext uri="{FF2B5EF4-FFF2-40B4-BE49-F238E27FC236}">
                <a16:creationId xmlns:a16="http://schemas.microsoft.com/office/drawing/2014/main" id="{83C2F645-EDB5-772D-A812-25A3FEF1A2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9815"/>
          <a:stretch>
            <a:fillRect/>
          </a:stretch>
        </p:blipFill>
        <p:spPr bwMode="auto">
          <a:xfrm>
            <a:off x="38100" y="6510338"/>
            <a:ext cx="506413"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
            <a:extLst>
              <a:ext uri="{FF2B5EF4-FFF2-40B4-BE49-F238E27FC236}">
                <a16:creationId xmlns:a16="http://schemas.microsoft.com/office/drawing/2014/main" id="{596ABB00-6795-1A6B-C3BF-329A3757CC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a:extLst>
              <a:ext uri="{FF2B5EF4-FFF2-40B4-BE49-F238E27FC236}">
                <a16:creationId xmlns:a16="http://schemas.microsoft.com/office/drawing/2014/main" id="{D5E4F6BE-3313-4757-8DCB-8FF8DB610493}"/>
              </a:ext>
            </a:extLst>
          </p:cNvPr>
          <p:cNvSpPr>
            <a:spLocks noChangeArrowheads="1"/>
          </p:cNvSpPr>
          <p:nvPr/>
        </p:nvSpPr>
        <p:spPr bwMode="auto">
          <a:xfrm>
            <a:off x="0" y="5549900"/>
            <a:ext cx="9144000" cy="406400"/>
          </a:xfrm>
          <a:prstGeom prst="rect">
            <a:avLst/>
          </a:prstGeom>
          <a:noFill/>
          <a:ln>
            <a:noFill/>
          </a:ln>
        </p:spPr>
        <p:txBody>
          <a:bodyPr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defRPr/>
            </a:pPr>
            <a:r>
              <a:rPr lang="el-GR" altLang="el-GR" sz="1400" dirty="0">
                <a:solidFill>
                  <a:srgbClr val="0033CC"/>
                </a:solidFill>
                <a:effectLst>
                  <a:outerShdw blurRad="38100" dist="38100" dir="2700000" algn="tl">
                    <a:srgbClr val="C0C0C0"/>
                  </a:outerShdw>
                </a:effectLst>
                <a:latin typeface="Calibri" panose="020F0502020204030204" pitchFamily="34" charset="0"/>
                <a:cs typeface="Calibri" panose="020F0502020204030204" pitchFamily="34" charset="0"/>
              </a:rPr>
              <a:t>Αλεξανδρούπολη, 24-25 Νοεμβρίου 2022</a:t>
            </a:r>
            <a:endParaRPr lang="en-US" altLang="el-GR" sz="1400" dirty="0">
              <a:solidFill>
                <a:srgbClr val="0033CC"/>
              </a:solidFill>
              <a:effectLst>
                <a:outerShdw blurRad="38100" dist="38100" dir="2700000" algn="tl">
                  <a:srgbClr val="C0C0C0"/>
                </a:outerShdw>
              </a:effectLst>
              <a:latin typeface="Calibri" panose="020F0502020204030204" pitchFamily="34" charset="0"/>
              <a:cs typeface="Calibri" panose="020F0502020204030204" pitchFamily="34" charset="0"/>
            </a:endParaRPr>
          </a:p>
        </p:txBody>
      </p:sp>
      <p:sp>
        <p:nvSpPr>
          <p:cNvPr id="11" name="Rectangle 2">
            <a:extLst>
              <a:ext uri="{FF2B5EF4-FFF2-40B4-BE49-F238E27FC236}">
                <a16:creationId xmlns:a16="http://schemas.microsoft.com/office/drawing/2014/main" id="{C2F28E28-E1C5-C094-F633-3DDCE7234BDC}"/>
              </a:ext>
            </a:extLst>
          </p:cNvPr>
          <p:cNvSpPr>
            <a:spLocks noChangeArrowheads="1"/>
          </p:cNvSpPr>
          <p:nvPr/>
        </p:nvSpPr>
        <p:spPr bwMode="auto">
          <a:xfrm>
            <a:off x="0" y="1440000"/>
            <a:ext cx="9144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l-GR" sz="2000" dirty="0">
                <a:solidFill>
                  <a:srgbClr val="0033CC"/>
                </a:solidFill>
                <a:latin typeface="Calibri" panose="020F0502020204030204" pitchFamily="34" charset="0"/>
                <a:cs typeface="Calibri" panose="020F0502020204030204" pitchFamily="34" charset="0"/>
              </a:rPr>
              <a:t>1</a:t>
            </a:r>
            <a:r>
              <a:rPr lang="el-GR" altLang="el-GR" sz="2000" baseline="30000" dirty="0">
                <a:solidFill>
                  <a:srgbClr val="0033CC"/>
                </a:solidFill>
                <a:latin typeface="Calibri" panose="020F0502020204030204" pitchFamily="34" charset="0"/>
                <a:cs typeface="Calibri" panose="020F0502020204030204" pitchFamily="34" charset="0"/>
              </a:rPr>
              <a:t>η</a:t>
            </a:r>
            <a:r>
              <a:rPr lang="el-GR" altLang="el-GR" sz="2000" dirty="0">
                <a:solidFill>
                  <a:srgbClr val="0033CC"/>
                </a:solidFill>
                <a:latin typeface="Calibri" panose="020F0502020204030204" pitchFamily="34" charset="0"/>
                <a:cs typeface="Calibri" panose="020F0502020204030204" pitchFamily="34" charset="0"/>
              </a:rPr>
              <a:t> Συνεδρίαση Επιτροπής Παρακολούθησης </a:t>
            </a:r>
          </a:p>
          <a:p>
            <a:pPr algn="ctr" eaLnBrk="1" hangingPunct="1">
              <a:spcBef>
                <a:spcPct val="0"/>
              </a:spcBef>
              <a:buFontTx/>
              <a:buNone/>
            </a:pPr>
            <a:r>
              <a:rPr lang="el-GR" altLang="el-GR" sz="2000" dirty="0">
                <a:solidFill>
                  <a:srgbClr val="0033CC"/>
                </a:solidFill>
                <a:latin typeface="Calibri" panose="020F0502020204030204" pitchFamily="34" charset="0"/>
                <a:cs typeface="Calibri" panose="020F0502020204030204" pitchFamily="34" charset="0"/>
              </a:rPr>
              <a:t>Περιφερειακού Προγράμματος «Ανατολικής Μακεδονίας, Θράκης» 2021 - 2027</a:t>
            </a:r>
          </a:p>
        </p:txBody>
      </p:sp>
      <p:pic>
        <p:nvPicPr>
          <p:cNvPr id="4" name="Εικόνα 3" descr="visual_id_ESPA">
            <a:extLst>
              <a:ext uri="{FF2B5EF4-FFF2-40B4-BE49-F238E27FC236}">
                <a16:creationId xmlns:a16="http://schemas.microsoft.com/office/drawing/2014/main" id="{C0793DB2-CCCB-08F7-A774-1719E0E84F1F}"/>
              </a:ext>
            </a:extLst>
          </p:cNvPr>
          <p:cNvPicPr>
            <a:picLocks noChangeAspect="1"/>
          </p:cNvPicPr>
          <p:nvPr/>
        </p:nvPicPr>
        <p:blipFill rotWithShape="1">
          <a:blip r:embed="rId6"/>
          <a:srcRect l="74941" t="21188" r="3028" b="18788"/>
          <a:stretch/>
        </p:blipFill>
        <p:spPr bwMode="auto">
          <a:xfrm>
            <a:off x="8391525" y="6408707"/>
            <a:ext cx="714375" cy="449293"/>
          </a:xfrm>
          <a:prstGeom prst="rect">
            <a:avLst/>
          </a:prstGeom>
          <a:noFill/>
          <a:ln w="9525">
            <a:noFill/>
            <a:miter lim="800000"/>
            <a:headEnd/>
            <a:tailEnd/>
          </a:ln>
        </p:spPr>
      </p:pic>
    </p:spTree>
    <p:extLst>
      <p:ext uri="{BB962C8B-B14F-4D97-AF65-F5344CB8AC3E}">
        <p14:creationId xmlns:p14="http://schemas.microsoft.com/office/powerpoint/2010/main" val="404447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heckerboard(across)">
                                      <p:cBhvr>
                                        <p:cTn id="7" dur="500"/>
                                        <p:tgtEl>
                                          <p:spTgt spid="2050"/>
                                        </p:tgtEl>
                                      </p:cBhvr>
                                    </p:animEffect>
                                  </p:childTnLst>
                                </p:cTn>
                              </p:par>
                              <p:par>
                                <p:cTn id="8" presetID="5" presetClass="entr" presetSubtype="10" fill="hold" nodeType="withEffect">
                                  <p:stCondLst>
                                    <p:cond delay="0"/>
                                  </p:stCondLst>
                                  <p:childTnLst>
                                    <p:set>
                                      <p:cBhvr>
                                        <p:cTn id="9" dur="1" fill="hold">
                                          <p:stCondLst>
                                            <p:cond delay="0"/>
                                          </p:stCondLst>
                                        </p:cTn>
                                        <p:tgtEl>
                                          <p:spTgt spid="2053"/>
                                        </p:tgtEl>
                                        <p:attrNameLst>
                                          <p:attrName>style.visibility</p:attrName>
                                        </p:attrNameLst>
                                      </p:cBhvr>
                                      <p:to>
                                        <p:strVal val="visible"/>
                                      </p:to>
                                    </p:set>
                                    <p:animEffect transition="in" filter="checkerboard(across)">
                                      <p:cBhvr>
                                        <p:cTn id="10" dur="500"/>
                                        <p:tgtEl>
                                          <p:spTgt spid="205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par>
                                <p:cTn id="23" presetID="5" presetClass="entr" presetSubtype="10" fill="hold" nodeType="withEffect">
                                  <p:stCondLst>
                                    <p:cond delay="0"/>
                                  </p:stCondLst>
                                  <p:childTnLst>
                                    <p:set>
                                      <p:cBhvr>
                                        <p:cTn id="24" dur="1" fill="hold">
                                          <p:stCondLst>
                                            <p:cond delay="0"/>
                                          </p:stCondLst>
                                        </p:cTn>
                                        <p:tgtEl>
                                          <p:spTgt spid="4104"/>
                                        </p:tgtEl>
                                        <p:attrNameLst>
                                          <p:attrName>style.visibility</p:attrName>
                                        </p:attrNameLst>
                                      </p:cBhvr>
                                      <p:to>
                                        <p:strVal val="visible"/>
                                      </p:to>
                                    </p:set>
                                    <p:animEffect transition="in" filter="checkerboard(across)">
                                      <p:cBhvr>
                                        <p:cTn id="25"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 grpId="0"/>
      <p:bldP spid="3" grpId="0"/>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D50AEDEB-7CA6-0960-6968-EA522ABAEFF4}"/>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F11FF1D8-A785-2A9B-3B1E-5E7720C36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9E4AFD0F-CC01-238C-8EDA-841F6C35F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CDEEBFE-8412-4C13-5558-3D661AF14A66}"/>
              </a:ext>
            </a:extLst>
          </p:cNvPr>
          <p:cNvSpPr>
            <a:spLocks noChangeArrowheads="1"/>
          </p:cNvSpPr>
          <p:nvPr/>
        </p:nvSpPr>
        <p:spPr bwMode="auto">
          <a:xfrm>
            <a:off x="0" y="1080000"/>
            <a:ext cx="9144000" cy="337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None/>
              <a:tabLst>
                <a:tab pos="534988" algn="l"/>
                <a:tab pos="720725" algn="l"/>
              </a:tabLst>
            </a:pPr>
            <a:r>
              <a:rPr lang="el-GR" altLang="el-GR" sz="1800" dirty="0">
                <a:solidFill>
                  <a:srgbClr val="0033CC"/>
                </a:solidFill>
                <a:latin typeface="Calibri" panose="020F0502020204030204" pitchFamily="34" charset="0"/>
                <a:cs typeface="Calibri" panose="020F0502020204030204" pitchFamily="34" charset="0"/>
              </a:rPr>
              <a:t>1β. Προμήθειες  </a:t>
            </a:r>
          </a:p>
          <a:p>
            <a:pP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Το εύλογο του προϋπολογισμού για προμήθειες μπορεί να βασισθεί: </a:t>
            </a:r>
          </a:p>
          <a:p>
            <a:pPr marL="534988" indent="-534988" eaLnBrk="1" hangingPunct="1">
              <a:lnSpc>
                <a:spcPct val="150000"/>
              </a:lnSpc>
              <a:spcBef>
                <a:spcPct val="0"/>
              </a:spcBef>
              <a:buNone/>
              <a:tabLst>
                <a:tab pos="534988" algn="l"/>
              </a:tabLst>
            </a:pPr>
            <a:r>
              <a:rPr lang="el-GR" altLang="el-GR" sz="1800" b="0" dirty="0">
                <a:solidFill>
                  <a:srgbClr val="0033CC"/>
                </a:solidFill>
                <a:latin typeface="Calibri" panose="020F0502020204030204" pitchFamily="34" charset="0"/>
                <a:cs typeface="Calibri" panose="020F0502020204030204" pitchFamily="34" charset="0"/>
              </a:rPr>
              <a:t>-	στο πραγματικό κόστος από παρεμφερείς πράξεις που έχουν υλοποιηθεί, λαμβάνοντας υπόψη τις επικρατούσες συνθήκες της αγοράς κατά το χρόνο αξιολόγησης της πρότασης, </a:t>
            </a:r>
          </a:p>
          <a:p>
            <a:pPr marL="534988" indent="-534988" eaLnBrk="1" hangingPunct="1">
              <a:lnSpc>
                <a:spcPct val="150000"/>
              </a:lnSpc>
              <a:spcBef>
                <a:spcPct val="0"/>
              </a:spcBef>
              <a:buNone/>
              <a:tabLst>
                <a:tab pos="534988" algn="l"/>
              </a:tabLst>
            </a:pPr>
            <a:r>
              <a:rPr lang="el-GR" altLang="el-GR" sz="1800" b="0" dirty="0">
                <a:solidFill>
                  <a:srgbClr val="0033CC"/>
                </a:solidFill>
                <a:latin typeface="Calibri" panose="020F0502020204030204" pitchFamily="34" charset="0"/>
                <a:cs typeface="Calibri" panose="020F0502020204030204" pitchFamily="34" charset="0"/>
              </a:rPr>
              <a:t>-	σε έρευνα αγοράς συμπεριλαμβανομένης της αναζήτησης και διασταύρωσης τιμών από επίσημους προμηθευτές ή μέσω του διαδικτύου, ή/και </a:t>
            </a:r>
          </a:p>
          <a:p>
            <a:pPr marL="534988" indent="-534988" eaLnBrk="1" hangingPunct="1">
              <a:lnSpc>
                <a:spcPct val="150000"/>
              </a:lnSpc>
              <a:spcBef>
                <a:spcPct val="0"/>
              </a:spcBef>
              <a:buNone/>
              <a:tabLst>
                <a:tab pos="534988" algn="l"/>
              </a:tabLst>
            </a:pPr>
            <a:r>
              <a:rPr lang="el-GR" altLang="el-GR" sz="1800" b="0" dirty="0">
                <a:solidFill>
                  <a:srgbClr val="0033CC"/>
                </a:solidFill>
                <a:latin typeface="Calibri" panose="020F0502020204030204" pitchFamily="34" charset="0"/>
                <a:cs typeface="Calibri" panose="020F0502020204030204" pitchFamily="34" charset="0"/>
              </a:rPr>
              <a:t>-	σε μη δεσμευτικές προσφορές (π.χ. τουλάχιστον δύο προσφορές από δύο ανεξάρτητους μεταξύ τους προμηθευτές) που υποβάλλονται από τον δυνητικό δικαιούχο.</a:t>
            </a:r>
          </a:p>
        </p:txBody>
      </p:sp>
    </p:spTree>
    <p:extLst>
      <p:ext uri="{BB962C8B-B14F-4D97-AF65-F5344CB8AC3E}">
        <p14:creationId xmlns:p14="http://schemas.microsoft.com/office/powerpoint/2010/main" val="3305053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D50AEDEB-7CA6-0960-6968-EA522ABAEFF4}"/>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F11FF1D8-A785-2A9B-3B1E-5E7720C36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9E4AFD0F-CC01-238C-8EDA-841F6C35F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CDEEBFE-8412-4C13-5558-3D661AF14A66}"/>
              </a:ext>
            </a:extLst>
          </p:cNvPr>
          <p:cNvSpPr>
            <a:spLocks noChangeArrowheads="1"/>
          </p:cNvSpPr>
          <p:nvPr/>
        </p:nvSpPr>
        <p:spPr bwMode="auto">
          <a:xfrm>
            <a:off x="0" y="1080000"/>
            <a:ext cx="9144000" cy="295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None/>
              <a:tabLst>
                <a:tab pos="534988" algn="l"/>
                <a:tab pos="720725" algn="l"/>
              </a:tabLst>
            </a:pPr>
            <a:r>
              <a:rPr lang="el-GR" altLang="el-GR" sz="1800" dirty="0">
                <a:solidFill>
                  <a:srgbClr val="0033CC"/>
                </a:solidFill>
                <a:latin typeface="Calibri" panose="020F0502020204030204" pitchFamily="34" charset="0"/>
                <a:cs typeface="Calibri" panose="020F0502020204030204" pitchFamily="34" charset="0"/>
              </a:rPr>
              <a:t>1γ. Υπηρεσίες </a:t>
            </a:r>
          </a:p>
          <a:p>
            <a:pP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Το εύλογο του προϋπολογισμού για υπηρεσίες μπορεί να βασισθεί στο πραγματικό κόστος από παρεμφερείς πράξεις που έχουν υλοποιηθεί, λαμβάνοντας υπόψη τις επικρατούσες συνθήκες της αγοράς κατά το χρόνο αξιολόγησης της πρότασης. </a:t>
            </a:r>
          </a:p>
          <a:p>
            <a:pPr eaLnBrk="1" hangingPunct="1">
              <a:lnSpc>
                <a:spcPct val="150000"/>
              </a:lnSpc>
              <a:spcBef>
                <a:spcPct val="0"/>
              </a:spcBef>
              <a:buNone/>
              <a:tabLst>
                <a:tab pos="534988" algn="l"/>
                <a:tab pos="720725" algn="l"/>
              </a:tabLst>
            </a:pPr>
            <a:r>
              <a:rPr lang="el-GR" altLang="el-GR" sz="1800" dirty="0">
                <a:solidFill>
                  <a:srgbClr val="0033CC"/>
                </a:solidFill>
                <a:latin typeface="Calibri" panose="020F0502020204030204" pitchFamily="34" charset="0"/>
                <a:cs typeface="Calibri" panose="020F0502020204030204" pitchFamily="34" charset="0"/>
              </a:rPr>
              <a:t>Γ. Η ορθή κατανομή του προϋπολογισμού. </a:t>
            </a:r>
            <a:br>
              <a:rPr lang="en-US" altLang="el-GR" sz="1800" dirty="0">
                <a:solidFill>
                  <a:srgbClr val="0033CC"/>
                </a:solidFill>
                <a:latin typeface="Calibri" panose="020F0502020204030204" pitchFamily="34" charset="0"/>
                <a:cs typeface="Calibri" panose="020F0502020204030204" pitchFamily="34" charset="0"/>
              </a:rPr>
            </a:br>
            <a:r>
              <a:rPr lang="el-GR" altLang="el-GR" sz="1800" b="0" dirty="0">
                <a:solidFill>
                  <a:srgbClr val="0033CC"/>
                </a:solidFill>
                <a:latin typeface="Calibri" panose="020F0502020204030204" pitchFamily="34" charset="0"/>
                <a:cs typeface="Calibri" panose="020F0502020204030204" pitchFamily="34" charset="0"/>
              </a:rPr>
              <a:t>Εξετάζεται η ορθή κατανομή του προϋπολογισμού στις επιμέρους εργασίες/ είδη δαπανών σε σχέση με το προτεινόμενο φυσικό αντικείμενο/ παραδοτέα της πράξης. </a:t>
            </a:r>
          </a:p>
        </p:txBody>
      </p:sp>
    </p:spTree>
    <p:extLst>
      <p:ext uri="{BB962C8B-B14F-4D97-AF65-F5344CB8AC3E}">
        <p14:creationId xmlns:p14="http://schemas.microsoft.com/office/powerpoint/2010/main" val="1592994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D50AEDEB-7CA6-0960-6968-EA522ABAEFF4}"/>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F11FF1D8-A785-2A9B-3B1E-5E7720C36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9E4AFD0F-CC01-238C-8EDA-841F6C35F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CDEEBFE-8412-4C13-5558-3D661AF14A66}"/>
              </a:ext>
            </a:extLst>
          </p:cNvPr>
          <p:cNvSpPr>
            <a:spLocks noChangeArrowheads="1"/>
          </p:cNvSpPr>
          <p:nvPr/>
        </p:nvSpPr>
        <p:spPr bwMode="auto">
          <a:xfrm>
            <a:off x="0" y="720000"/>
            <a:ext cx="9144000" cy="545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ΣΤΑΔΙΟ Β’ : Αξιολόγηση σε επίπεδο κατηγορίας κριτηρίων</a:t>
            </a:r>
          </a:p>
          <a:p>
            <a:pPr eaLnBrk="1" hangingPunct="1">
              <a:lnSpc>
                <a:spcPct val="150000"/>
              </a:lnSpc>
              <a:spcBef>
                <a:spcPct val="0"/>
              </a:spcBef>
              <a:buNone/>
              <a:tabLst>
                <a:tab pos="534988" algn="l"/>
                <a:tab pos="720725" algn="l"/>
              </a:tabLst>
            </a:pPr>
            <a:r>
              <a:rPr lang="el-GR" altLang="el-GR" sz="1800" dirty="0" err="1">
                <a:solidFill>
                  <a:srgbClr val="0033CC"/>
                </a:solidFill>
                <a:latin typeface="Calibri" panose="020F0502020204030204" pitchFamily="34" charset="0"/>
                <a:cs typeface="Calibri" panose="020F0502020204030204" pitchFamily="34" charset="0"/>
              </a:rPr>
              <a:t>Ρεαλιστικότητα</a:t>
            </a:r>
            <a:r>
              <a:rPr lang="el-GR" altLang="el-GR" sz="1800" dirty="0">
                <a:solidFill>
                  <a:srgbClr val="0033CC"/>
                </a:solidFill>
                <a:latin typeface="Calibri" panose="020F0502020204030204" pitchFamily="34" charset="0"/>
                <a:cs typeface="Calibri" panose="020F0502020204030204" pitchFamily="34" charset="0"/>
              </a:rPr>
              <a:t> του χρονοδιαγράμματος  (ναι/όχι)</a:t>
            </a:r>
          </a:p>
          <a:p>
            <a:pP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Εξετάζεται η </a:t>
            </a:r>
            <a:r>
              <a:rPr lang="el-GR" altLang="el-GR" sz="1800" b="0" dirty="0" err="1">
                <a:solidFill>
                  <a:srgbClr val="0033CC"/>
                </a:solidFill>
                <a:latin typeface="Calibri" panose="020F0502020204030204" pitchFamily="34" charset="0"/>
                <a:cs typeface="Calibri" panose="020F0502020204030204" pitchFamily="34" charset="0"/>
              </a:rPr>
              <a:t>ρεαλιστικότητα</a:t>
            </a:r>
            <a:r>
              <a:rPr lang="el-GR" altLang="el-GR" sz="1800" b="0" dirty="0">
                <a:solidFill>
                  <a:srgbClr val="0033CC"/>
                </a:solidFill>
                <a:latin typeface="Calibri" panose="020F0502020204030204" pitchFamily="34" charset="0"/>
                <a:cs typeface="Calibri" panose="020F0502020204030204" pitchFamily="34" charset="0"/>
              </a:rPr>
              <a:t> ολοκλήρωσης της πράξης η οποία εξετάζεται σε σχέση με:</a:t>
            </a:r>
          </a:p>
          <a:p>
            <a:pP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α) </a:t>
            </a:r>
            <a:r>
              <a:rPr lang="en-US" altLang="el-GR" sz="1800" b="0" dirty="0">
                <a:solidFill>
                  <a:srgbClr val="0033CC"/>
                </a:solidFill>
                <a:latin typeface="Calibri" panose="020F0502020204030204" pitchFamily="34" charset="0"/>
                <a:cs typeface="Calibri" panose="020F0502020204030204" pitchFamily="34" charset="0"/>
              </a:rPr>
              <a:t>	</a:t>
            </a:r>
            <a:r>
              <a:rPr lang="el-GR" altLang="el-GR" sz="1800" b="0" dirty="0">
                <a:solidFill>
                  <a:srgbClr val="0033CC"/>
                </a:solidFill>
                <a:latin typeface="Calibri" panose="020F0502020204030204" pitchFamily="34" charset="0"/>
                <a:cs typeface="Calibri" panose="020F0502020204030204" pitchFamily="34" charset="0"/>
              </a:rPr>
              <a:t>το φυσικό αντικείμενο (μέγεθος, πολυπλοκότητα, κ.λπ. της πράξης)</a:t>
            </a:r>
          </a:p>
          <a:p>
            <a:pPr marL="534988" indent="-534988"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β) </a:t>
            </a:r>
            <a:r>
              <a:rPr lang="en-US" altLang="el-GR" sz="1800" b="0" dirty="0">
                <a:solidFill>
                  <a:srgbClr val="0033CC"/>
                </a:solidFill>
                <a:latin typeface="Calibri" panose="020F0502020204030204" pitchFamily="34" charset="0"/>
                <a:cs typeface="Calibri" panose="020F0502020204030204" pitchFamily="34" charset="0"/>
              </a:rPr>
              <a:t>	</a:t>
            </a:r>
            <a:r>
              <a:rPr lang="el-GR" altLang="el-GR" sz="1800" b="0" dirty="0">
                <a:solidFill>
                  <a:srgbClr val="0033CC"/>
                </a:solidFill>
                <a:latin typeface="Calibri" panose="020F0502020204030204" pitchFamily="34" charset="0"/>
                <a:cs typeface="Calibri" panose="020F0502020204030204" pitchFamily="34" charset="0"/>
              </a:rPr>
              <a:t>την επιλεγμένη μέθοδο υλοποίησης (διαγωνιστική διαδικασία, αυτεπιστασία, επιταγές εισόδου (</a:t>
            </a:r>
            <a:r>
              <a:rPr lang="el-GR" altLang="el-GR" sz="1800" b="0" dirty="0" err="1">
                <a:solidFill>
                  <a:srgbClr val="0033CC"/>
                </a:solidFill>
                <a:latin typeface="Calibri" panose="020F0502020204030204" pitchFamily="34" charset="0"/>
                <a:cs typeface="Calibri" panose="020F0502020204030204" pitchFamily="34" charset="0"/>
              </a:rPr>
              <a:t>voucher</a:t>
            </a:r>
            <a:r>
              <a:rPr lang="el-GR" altLang="el-GR" sz="1800" b="0" dirty="0">
                <a:solidFill>
                  <a:srgbClr val="0033CC"/>
                </a:solidFill>
                <a:latin typeface="Calibri" panose="020F0502020204030204" pitchFamily="34" charset="0"/>
                <a:cs typeface="Calibri" panose="020F0502020204030204" pitchFamily="34" charset="0"/>
              </a:rPr>
              <a:t>), κ.λπ.) </a:t>
            </a:r>
          </a:p>
          <a:p>
            <a:pPr marL="534988" indent="-534988"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γ) </a:t>
            </a:r>
            <a:r>
              <a:rPr lang="en-US" altLang="el-GR" sz="1800" b="0" dirty="0">
                <a:solidFill>
                  <a:srgbClr val="0033CC"/>
                </a:solidFill>
                <a:latin typeface="Calibri" panose="020F0502020204030204" pitchFamily="34" charset="0"/>
                <a:cs typeface="Calibri" panose="020F0502020204030204" pitchFamily="34" charset="0"/>
              </a:rPr>
              <a:t>	</a:t>
            </a:r>
            <a:r>
              <a:rPr lang="el-GR" altLang="el-GR" sz="1800" b="0" dirty="0">
                <a:solidFill>
                  <a:srgbClr val="0033CC"/>
                </a:solidFill>
                <a:latin typeface="Calibri" panose="020F0502020204030204" pitchFamily="34" charset="0"/>
                <a:cs typeface="Calibri" panose="020F0502020204030204" pitchFamily="34" charset="0"/>
              </a:rPr>
              <a:t>το επίπεδο ωριμότητας της πράξης σχετικά με την  έκδοση κανονιστικών αποφάσεων που απαιτούνται για την υλοποίηση της πράξης όπως κήρυξη απαλλοτριώσεων, προκήρυξη για επιλογή </a:t>
            </a:r>
            <a:r>
              <a:rPr lang="el-GR" altLang="el-GR" sz="1800" b="0" dirty="0" err="1">
                <a:solidFill>
                  <a:srgbClr val="0033CC"/>
                </a:solidFill>
                <a:latin typeface="Calibri" panose="020F0502020204030204" pitchFamily="34" charset="0"/>
                <a:cs typeface="Calibri" panose="020F0502020204030204" pitchFamily="34" charset="0"/>
              </a:rPr>
              <a:t>ωφελουμένων</a:t>
            </a:r>
            <a:r>
              <a:rPr lang="el-GR" altLang="el-GR" sz="1800" b="0" dirty="0">
                <a:solidFill>
                  <a:srgbClr val="0033CC"/>
                </a:solidFill>
                <a:latin typeface="Calibri" panose="020F0502020204030204" pitchFamily="34" charset="0"/>
                <a:cs typeface="Calibri" panose="020F0502020204030204" pitchFamily="34" charset="0"/>
              </a:rPr>
              <a:t>, υπουργικές αποφάσεις εφαρμογής κλπ.</a:t>
            </a:r>
          </a:p>
          <a:p>
            <a:pPr marL="534988" indent="-534988"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δ) </a:t>
            </a:r>
            <a:r>
              <a:rPr lang="en-US" altLang="el-GR" sz="1800" b="0" dirty="0">
                <a:solidFill>
                  <a:srgbClr val="0033CC"/>
                </a:solidFill>
                <a:latin typeface="Calibri" panose="020F0502020204030204" pitchFamily="34" charset="0"/>
                <a:cs typeface="Calibri" panose="020F0502020204030204" pitchFamily="34" charset="0"/>
              </a:rPr>
              <a:t>	</a:t>
            </a:r>
            <a:r>
              <a:rPr lang="el-GR" altLang="el-GR" sz="1800" b="0" dirty="0">
                <a:solidFill>
                  <a:srgbClr val="0033CC"/>
                </a:solidFill>
                <a:latin typeface="Calibri" panose="020F0502020204030204" pitchFamily="34" charset="0"/>
                <a:cs typeface="Calibri" panose="020F0502020204030204" pitchFamily="34" charset="0"/>
              </a:rPr>
              <a:t>τους ενδεχόμενους κινδύνους που συνδέονται με την υλοποίηση της πράξης π.χ. αρχαιολογικά ευρήματα, διοικητικές ή δικαστικές εμπλοκές, πιθανές καθυστερήσεις σχετικά με την έκδοση κανονιστικών αποφάσεων που απαιτούνται για την υλοποίηση της πράξης κ.λπ..</a:t>
            </a:r>
          </a:p>
        </p:txBody>
      </p:sp>
    </p:spTree>
    <p:extLst>
      <p:ext uri="{BB962C8B-B14F-4D97-AF65-F5344CB8AC3E}">
        <p14:creationId xmlns:p14="http://schemas.microsoft.com/office/powerpoint/2010/main" val="2969760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D50AEDEB-7CA6-0960-6968-EA522ABAEFF4}"/>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F11FF1D8-A785-2A9B-3B1E-5E7720C36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9E4AFD0F-CC01-238C-8EDA-841F6C35F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CDEEBFE-8412-4C13-5558-3D661AF14A66}"/>
              </a:ext>
            </a:extLst>
          </p:cNvPr>
          <p:cNvSpPr>
            <a:spLocks noChangeArrowheads="1"/>
          </p:cNvSpPr>
          <p:nvPr/>
        </p:nvSpPr>
        <p:spPr bwMode="auto">
          <a:xfrm>
            <a:off x="0" y="900000"/>
            <a:ext cx="9144000" cy="545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ΣΤΑΔΙΟ Β’ : Αξιολόγηση σε επίπεδο κατηγορίας κριτηρίων</a:t>
            </a:r>
          </a:p>
          <a:p>
            <a:pPr eaLnBrk="1" hangingPunct="1">
              <a:lnSpc>
                <a:spcPct val="150000"/>
              </a:lnSpc>
              <a:spcBef>
                <a:spcPct val="0"/>
              </a:spcBef>
              <a:buNone/>
              <a:tabLst>
                <a:tab pos="534988" algn="l"/>
                <a:tab pos="720725" algn="l"/>
              </a:tabLst>
            </a:pPr>
            <a:r>
              <a:rPr lang="el-GR" altLang="el-GR" sz="1800" dirty="0">
                <a:solidFill>
                  <a:srgbClr val="0033CC"/>
                </a:solidFill>
                <a:latin typeface="Calibri" panose="020F0502020204030204" pitchFamily="34" charset="0"/>
                <a:cs typeface="Calibri" panose="020F0502020204030204" pitchFamily="34" charset="0"/>
              </a:rPr>
              <a:t>2. 	Τήρηση θεσμικού πλαισίου και ενσωμάτωση οριζόντιων πολιτικών</a:t>
            </a:r>
          </a:p>
          <a:p>
            <a:pPr marL="534988" indent="-534988"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2.1	Τήρηση θεσμικού πλαισίου ως προς τις δημόσιες συμβάσεις έργων, μελετών, προμηθειών και υπηρεσιών</a:t>
            </a:r>
          </a:p>
          <a:p>
            <a:pP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2.2	Τήρηση θεσμικού πλαισίου πλην δημοσίων συμβάσεων</a:t>
            </a:r>
          </a:p>
          <a:p>
            <a:pPr marL="534988" indent="-534988"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2.3	Συμβατότητα της πράξης με τους κανόνες του ανταγωνισμού και των κρατικών ενισχύσεων. </a:t>
            </a:r>
          </a:p>
          <a:p>
            <a:pP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2.4	Αειφόρος ανάπτυξη</a:t>
            </a:r>
            <a:endParaRPr lang="en-US" altLang="el-GR" sz="1800" b="0" dirty="0">
              <a:solidFill>
                <a:srgbClr val="0033CC"/>
              </a:solidFill>
              <a:latin typeface="Calibri" panose="020F0502020204030204" pitchFamily="34" charset="0"/>
              <a:cs typeface="Calibri" panose="020F0502020204030204" pitchFamily="34" charset="0"/>
            </a:endParaRPr>
          </a:p>
          <a:p>
            <a:pPr marL="534988" indent="-534988" eaLnBrk="1" hangingPunct="1">
              <a:lnSpc>
                <a:spcPct val="150000"/>
              </a:lnSpc>
              <a:spcBef>
                <a:spcPct val="0"/>
              </a:spcBef>
              <a:buNone/>
              <a:tabLst>
                <a:tab pos="534988" algn="l"/>
                <a:tab pos="720725" algn="l"/>
              </a:tabLst>
            </a:pPr>
            <a:r>
              <a:rPr lang="en-US" altLang="el-GR" sz="1800" b="0" dirty="0">
                <a:solidFill>
                  <a:srgbClr val="0033CC"/>
                </a:solidFill>
                <a:latin typeface="Calibri" panose="020F0502020204030204" pitchFamily="34" charset="0"/>
                <a:cs typeface="Calibri" panose="020F0502020204030204" pitchFamily="34" charset="0"/>
              </a:rPr>
              <a:t>2.5	</a:t>
            </a:r>
            <a:r>
              <a:rPr lang="el-GR" altLang="el-GR" sz="1800" b="0" dirty="0">
                <a:solidFill>
                  <a:srgbClr val="0033CC"/>
                </a:solidFill>
                <a:highlight>
                  <a:srgbClr val="FFFF00"/>
                </a:highlight>
                <a:latin typeface="Calibri" panose="020F0502020204030204" pitchFamily="34" charset="0"/>
                <a:cs typeface="Calibri" panose="020F0502020204030204" pitchFamily="34" charset="0"/>
              </a:rPr>
              <a:t>Ενίσχυση της κλιματικής ανθεκτικότητας</a:t>
            </a:r>
            <a:r>
              <a:rPr lang="en-US" altLang="el-GR" sz="1800" b="0" dirty="0">
                <a:solidFill>
                  <a:srgbClr val="0033CC"/>
                </a:solidFill>
                <a:highlight>
                  <a:srgbClr val="FFFF00"/>
                </a:highlight>
                <a:latin typeface="Calibri" panose="020F0502020204030204" pitchFamily="34" charset="0"/>
                <a:cs typeface="Calibri" panose="020F0502020204030204" pitchFamily="34" charset="0"/>
              </a:rPr>
              <a:t>.</a:t>
            </a:r>
            <a:endParaRPr lang="el-GR" altLang="el-GR" sz="1800" dirty="0">
              <a:solidFill>
                <a:srgbClr val="FF0000"/>
              </a:solidFill>
              <a:highlight>
                <a:srgbClr val="FFFF00"/>
              </a:highlight>
              <a:latin typeface="Calibri" panose="020F0502020204030204" pitchFamily="34" charset="0"/>
              <a:cs typeface="Calibri" panose="020F0502020204030204" pitchFamily="34" charset="0"/>
            </a:endParaRPr>
          </a:p>
          <a:p>
            <a:pP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2.</a:t>
            </a:r>
            <a:r>
              <a:rPr lang="en-US" altLang="el-GR" sz="1800" b="0" dirty="0">
                <a:solidFill>
                  <a:srgbClr val="0033CC"/>
                </a:solidFill>
                <a:latin typeface="Calibri" panose="020F0502020204030204" pitchFamily="34" charset="0"/>
                <a:cs typeface="Calibri" panose="020F0502020204030204" pitchFamily="34" charset="0"/>
              </a:rPr>
              <a:t>6</a:t>
            </a:r>
            <a:r>
              <a:rPr lang="el-GR" altLang="el-GR" sz="1800" b="0" dirty="0">
                <a:solidFill>
                  <a:srgbClr val="0033CC"/>
                </a:solidFill>
                <a:latin typeface="Calibri" panose="020F0502020204030204" pitchFamily="34" charset="0"/>
                <a:cs typeface="Calibri" panose="020F0502020204030204" pitchFamily="34" charset="0"/>
              </a:rPr>
              <a:t>	Προάσπιση και προαγωγή της ισότητας μεταξύ ανδρών και γυναικών </a:t>
            </a:r>
          </a:p>
          <a:p>
            <a:pPr marL="534988" indent="-534988" eaLnBrk="1" hangingPunct="1">
              <a:lnSpc>
                <a:spcPct val="150000"/>
              </a:lnSpc>
              <a:spcBef>
                <a:spcPct val="0"/>
              </a:spcBef>
              <a:buNone/>
              <a:tabLst>
                <a:tab pos="534988" algn="l"/>
              </a:tabLst>
            </a:pPr>
            <a:r>
              <a:rPr lang="el-GR" altLang="el-GR" sz="1800" b="0" dirty="0">
                <a:solidFill>
                  <a:srgbClr val="0033CC"/>
                </a:solidFill>
                <a:latin typeface="Calibri" panose="020F0502020204030204" pitchFamily="34" charset="0"/>
                <a:cs typeface="Calibri" panose="020F0502020204030204" pitchFamily="34" charset="0"/>
              </a:rPr>
              <a:t>2.</a:t>
            </a:r>
            <a:r>
              <a:rPr lang="en-US" altLang="el-GR" sz="1800" b="0" dirty="0">
                <a:solidFill>
                  <a:srgbClr val="0033CC"/>
                </a:solidFill>
                <a:latin typeface="Calibri" panose="020F0502020204030204" pitchFamily="34" charset="0"/>
                <a:cs typeface="Calibri" panose="020F0502020204030204" pitchFamily="34" charset="0"/>
              </a:rPr>
              <a:t>7</a:t>
            </a:r>
            <a:r>
              <a:rPr lang="el-GR" altLang="el-GR" sz="1800" b="0" dirty="0">
                <a:solidFill>
                  <a:srgbClr val="0033CC"/>
                </a:solidFill>
                <a:latin typeface="Calibri" panose="020F0502020204030204" pitchFamily="34" charset="0"/>
                <a:cs typeface="Calibri" panose="020F0502020204030204" pitchFamily="34" charset="0"/>
              </a:rPr>
              <a:t>	Αποτροπή κάθε διάκρισης λόγω φύλου, φυλετικής ή </a:t>
            </a:r>
            <a:r>
              <a:rPr lang="el-GR" altLang="el-GR" sz="1800" b="0" dirty="0" err="1">
                <a:solidFill>
                  <a:srgbClr val="0033CC"/>
                </a:solidFill>
                <a:latin typeface="Calibri" panose="020F0502020204030204" pitchFamily="34" charset="0"/>
                <a:cs typeface="Calibri" panose="020F0502020204030204" pitchFamily="34" charset="0"/>
              </a:rPr>
              <a:t>εθνοτικής</a:t>
            </a:r>
            <a:r>
              <a:rPr lang="el-GR" altLang="el-GR" sz="1800" b="0" dirty="0">
                <a:solidFill>
                  <a:srgbClr val="0033CC"/>
                </a:solidFill>
                <a:latin typeface="Calibri" panose="020F0502020204030204" pitchFamily="34" charset="0"/>
                <a:cs typeface="Calibri" panose="020F0502020204030204" pitchFamily="34" charset="0"/>
              </a:rPr>
              <a:t> καταγωγής, θρησκείας ή πεποιθήσεων, αναπηρίας, ηλικίας ή γενετήσιου προσανατολισμού.</a:t>
            </a:r>
          </a:p>
          <a:p>
            <a:pPr marL="720725" indent="-720725"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2.</a:t>
            </a:r>
            <a:r>
              <a:rPr lang="en-US" altLang="el-GR" sz="1800" b="0" dirty="0">
                <a:solidFill>
                  <a:srgbClr val="0033CC"/>
                </a:solidFill>
                <a:latin typeface="Calibri" panose="020F0502020204030204" pitchFamily="34" charset="0"/>
                <a:cs typeface="Calibri" panose="020F0502020204030204" pitchFamily="34" charset="0"/>
              </a:rPr>
              <a:t>8</a:t>
            </a:r>
            <a:r>
              <a:rPr lang="el-GR" altLang="el-GR" sz="1800" b="0" dirty="0">
                <a:solidFill>
                  <a:srgbClr val="0033CC"/>
                </a:solidFill>
                <a:latin typeface="Calibri" panose="020F0502020204030204" pitchFamily="34" charset="0"/>
                <a:cs typeface="Calibri" panose="020F0502020204030204" pitchFamily="34" charset="0"/>
              </a:rPr>
              <a:t>	</a:t>
            </a:r>
            <a:r>
              <a:rPr lang="el-GR" altLang="el-GR" sz="1800" b="0" dirty="0">
                <a:solidFill>
                  <a:srgbClr val="0033CC"/>
                </a:solidFill>
                <a:highlight>
                  <a:srgbClr val="FFFF00"/>
                </a:highlight>
                <a:latin typeface="Calibri" panose="020F0502020204030204" pitchFamily="34" charset="0"/>
                <a:cs typeface="Calibri" panose="020F0502020204030204" pitchFamily="34" charset="0"/>
              </a:rPr>
              <a:t>Εξασφάλιση της προσβασιμότητας των ατόμων με αναπηρία</a:t>
            </a:r>
            <a:r>
              <a:rPr lang="el-GR" altLang="el-GR" sz="1800" b="0" dirty="0">
                <a:solidFill>
                  <a:srgbClr val="0033CC"/>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109085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D50AEDEB-7CA6-0960-6968-EA522ABAEFF4}"/>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F11FF1D8-A785-2A9B-3B1E-5E7720C36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9E4AFD0F-CC01-238C-8EDA-841F6C35F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CDEEBFE-8412-4C13-5558-3D661AF14A66}"/>
              </a:ext>
            </a:extLst>
          </p:cNvPr>
          <p:cNvSpPr>
            <a:spLocks noChangeArrowheads="1"/>
          </p:cNvSpPr>
          <p:nvPr/>
        </p:nvSpPr>
        <p:spPr bwMode="auto">
          <a:xfrm>
            <a:off x="0" y="720000"/>
            <a:ext cx="9144000" cy="378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ΣΤΑΔΙΟ Β’ : Αξιολόγηση σε επίπεδο κατηγορίας κριτηρίων</a:t>
            </a:r>
          </a:p>
          <a:p>
            <a:pPr eaLnBrk="1" hangingPunct="1">
              <a:lnSpc>
                <a:spcPct val="150000"/>
              </a:lnSpc>
              <a:spcBef>
                <a:spcPct val="0"/>
              </a:spcBef>
              <a:buNone/>
              <a:tabLst>
                <a:tab pos="534988" algn="l"/>
                <a:tab pos="720725" algn="l"/>
              </a:tabLst>
            </a:pPr>
            <a:r>
              <a:rPr lang="el-GR" altLang="el-GR" sz="1800" dirty="0">
                <a:solidFill>
                  <a:srgbClr val="0033CC"/>
                </a:solidFill>
                <a:latin typeface="Calibri" panose="020F0502020204030204" pitchFamily="34" charset="0"/>
                <a:cs typeface="Calibri" panose="020F0502020204030204" pitchFamily="34" charset="0"/>
              </a:rPr>
              <a:t>2. 	Τήρηση θεσμικού πλαισίου και ενσωμάτωση οριζόντιων πολιτικών</a:t>
            </a:r>
          </a:p>
          <a:p>
            <a:pPr eaLnBrk="1" hangingPunct="1">
              <a:lnSpc>
                <a:spcPct val="150000"/>
              </a:lnSpc>
              <a:spcBef>
                <a:spcPct val="0"/>
              </a:spcBef>
              <a:buNone/>
              <a:tabLst>
                <a:tab pos="534988" algn="l"/>
                <a:tab pos="720725" algn="l"/>
              </a:tabLst>
            </a:pPr>
            <a:r>
              <a:rPr lang="en-US" altLang="el-GR" sz="1800" b="0" dirty="0">
                <a:solidFill>
                  <a:srgbClr val="0033CC"/>
                </a:solidFill>
                <a:latin typeface="Calibri" panose="020F0502020204030204" pitchFamily="34" charset="0"/>
                <a:cs typeface="Calibri" panose="020F0502020204030204" pitchFamily="34" charset="0"/>
              </a:rPr>
              <a:t>2.5	</a:t>
            </a:r>
            <a:r>
              <a:rPr lang="el-GR" altLang="el-GR" sz="1800" b="0" dirty="0">
                <a:solidFill>
                  <a:srgbClr val="0033CC"/>
                </a:solidFill>
                <a:latin typeface="Calibri" panose="020F0502020204030204" pitchFamily="34" charset="0"/>
                <a:cs typeface="Calibri" panose="020F0502020204030204" pitchFamily="34" charset="0"/>
              </a:rPr>
              <a:t>Ενίσχυση της κλιματικής ανθεκτικότητας</a:t>
            </a:r>
            <a:endParaRPr lang="en-US" altLang="el-GR" sz="1800" b="0" dirty="0">
              <a:solidFill>
                <a:srgbClr val="0033CC"/>
              </a:solidFill>
              <a:latin typeface="Calibri" panose="020F0502020204030204" pitchFamily="34" charset="0"/>
              <a:cs typeface="Calibri" panose="020F0502020204030204" pitchFamily="34" charset="0"/>
            </a:endParaRPr>
          </a:p>
          <a:p>
            <a:pPr marL="534988" indent="-534988" eaLnBrk="1" hangingPunct="1">
              <a:lnSpc>
                <a:spcPct val="150000"/>
              </a:lnSpc>
              <a:spcBef>
                <a:spcPct val="0"/>
              </a:spcBef>
              <a:buNone/>
              <a:tabLst>
                <a:tab pos="534988" algn="l"/>
              </a:tabLst>
            </a:pPr>
            <a:r>
              <a:rPr lang="en-US" altLang="el-GR" sz="1800" b="0" dirty="0">
                <a:solidFill>
                  <a:srgbClr val="0033CC"/>
                </a:solidFill>
                <a:latin typeface="Calibri" panose="020F0502020204030204" pitchFamily="34" charset="0"/>
                <a:cs typeface="Calibri" panose="020F0502020204030204" pitchFamily="34" charset="0"/>
              </a:rPr>
              <a:t>	</a:t>
            </a:r>
            <a:r>
              <a:rPr lang="el-GR" altLang="el-GR" sz="1800" b="0" dirty="0">
                <a:solidFill>
                  <a:srgbClr val="0033CC"/>
                </a:solidFill>
                <a:latin typeface="Calibri" panose="020F0502020204030204" pitchFamily="34" charset="0"/>
                <a:cs typeface="Calibri" panose="020F0502020204030204" pitchFamily="34" charset="0"/>
              </a:rPr>
              <a:t>Το κριτήριο αυτό εφαρμόζεται σε έργα υποδομής με αναμενόμενη διάρκεια ζωής τουλάχιστον 5 ετών. Εξετάζεται η διασφάλιση της κλιματικής ανθεκτικότητας της προτεινόμενης υποδομής, σύμφωνα με την Ανακοίνωση της Επιτροπής «Τεχνικές κατευθυντήριες οδηγίες σχετικά με την ενίσχυση της ανθεκτικότητας των υποδομών στην κλιματική αλλαγή κατά την περίοδο 2021-2027» (2021/C 373/01) και σύμφωνα με τις περαιτέρω κατευθύνσεις της ΕΑΣ.</a:t>
            </a:r>
          </a:p>
        </p:txBody>
      </p:sp>
    </p:spTree>
    <p:extLst>
      <p:ext uri="{BB962C8B-B14F-4D97-AF65-F5344CB8AC3E}">
        <p14:creationId xmlns:p14="http://schemas.microsoft.com/office/powerpoint/2010/main" val="2794486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D50AEDEB-7CA6-0960-6968-EA522ABAEFF4}"/>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F11FF1D8-A785-2A9B-3B1E-5E7720C36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9E4AFD0F-CC01-238C-8EDA-841F6C35F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FFFBFC8C-0707-AA1E-CB4F-C6B5C4ED6C07}"/>
              </a:ext>
            </a:extLst>
          </p:cNvPr>
          <p:cNvSpPr>
            <a:spLocks noChangeArrowheads="1"/>
          </p:cNvSpPr>
          <p:nvPr/>
        </p:nvSpPr>
        <p:spPr bwMode="auto">
          <a:xfrm>
            <a:off x="0" y="1080000"/>
            <a:ext cx="9144000" cy="435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ΠΑΡΑΡΤΗΜΑ </a:t>
            </a:r>
            <a:r>
              <a:rPr lang="el-GR" altLang="el-GR" sz="1800" dirty="0" err="1">
                <a:solidFill>
                  <a:srgbClr val="0033CC"/>
                </a:solidFill>
                <a:latin typeface="Calibri" panose="020F0502020204030204" pitchFamily="34" charset="0"/>
                <a:cs typeface="Calibri" panose="020F0502020204030204" pitchFamily="34" charset="0"/>
              </a:rPr>
              <a:t>ΙΙ</a:t>
            </a:r>
            <a:r>
              <a:rPr lang="en-US" altLang="el-GR" sz="1800" dirty="0">
                <a:solidFill>
                  <a:srgbClr val="0033CC"/>
                </a:solidFill>
                <a:latin typeface="Calibri" panose="020F0502020204030204" pitchFamily="34" charset="0"/>
                <a:cs typeface="Calibri" panose="020F0502020204030204" pitchFamily="34" charset="0"/>
              </a:rPr>
              <a:t> – </a:t>
            </a:r>
            <a:br>
              <a:rPr lang="en-US" altLang="el-GR" sz="1800" dirty="0">
                <a:solidFill>
                  <a:srgbClr val="0033CC"/>
                </a:solidFill>
                <a:latin typeface="Calibri" panose="020F0502020204030204" pitchFamily="34" charset="0"/>
                <a:cs typeface="Calibri" panose="020F0502020204030204" pitchFamily="34" charset="0"/>
              </a:rPr>
            </a:br>
            <a:r>
              <a:rPr lang="el-GR" altLang="el-GR" sz="1800" dirty="0">
                <a:solidFill>
                  <a:srgbClr val="0033CC"/>
                </a:solidFill>
                <a:latin typeface="Calibri" panose="020F0502020204030204" pitchFamily="34" charset="0"/>
                <a:cs typeface="Calibri" panose="020F0502020204030204" pitchFamily="34" charset="0"/>
              </a:rPr>
              <a:t>για την εξειδίκευση του κριτηρίου αξιολόγησης </a:t>
            </a:r>
            <a:br>
              <a:rPr lang="el-GR" altLang="el-GR" sz="1800" dirty="0">
                <a:solidFill>
                  <a:srgbClr val="0033CC"/>
                </a:solidFill>
                <a:latin typeface="Calibri" panose="020F0502020204030204" pitchFamily="34" charset="0"/>
                <a:cs typeface="Calibri" panose="020F0502020204030204" pitchFamily="34" charset="0"/>
              </a:rPr>
            </a:br>
            <a:r>
              <a:rPr lang="el-GR" altLang="el-GR" sz="1800" dirty="0">
                <a:solidFill>
                  <a:srgbClr val="0033CC"/>
                </a:solidFill>
                <a:latin typeface="Calibri" panose="020F0502020204030204" pitchFamily="34" charset="0"/>
                <a:cs typeface="Calibri" panose="020F0502020204030204" pitchFamily="34" charset="0"/>
              </a:rPr>
              <a:t>«Εξασφάλιση της προσβασιμότητας στα άτομα με αναπηρία»</a:t>
            </a:r>
            <a:endParaRPr lang="en-US" altLang="el-GR" sz="1800" dirty="0">
              <a:solidFill>
                <a:srgbClr val="0033CC"/>
              </a:solidFill>
              <a:latin typeface="Calibri" panose="020F0502020204030204" pitchFamily="34" charset="0"/>
              <a:cs typeface="Calibri" panose="020F0502020204030204" pitchFamily="34" charset="0"/>
            </a:endParaRPr>
          </a:p>
          <a:p>
            <a:pPr marL="720725" indent="-720725" eaLnBrk="1" hangingPunct="1">
              <a:lnSpc>
                <a:spcPct val="150000"/>
              </a:lnSpc>
              <a:spcBef>
                <a:spcPts val="1200"/>
              </a:spcBef>
              <a:buFontTx/>
              <a:buNone/>
              <a:tabLst>
                <a:tab pos="720725" algn="l"/>
              </a:tabLst>
            </a:pPr>
            <a:r>
              <a:rPr lang="el-GR" altLang="el-GR" sz="1800" b="0" dirty="0">
                <a:solidFill>
                  <a:srgbClr val="0033CC"/>
                </a:solidFill>
                <a:latin typeface="Calibri" panose="020F0502020204030204" pitchFamily="34" charset="0"/>
                <a:cs typeface="Calibri" panose="020F0502020204030204" pitchFamily="34" charset="0"/>
              </a:rPr>
              <a:t>(Α)</a:t>
            </a:r>
            <a:r>
              <a:rPr lang="en-US" altLang="el-GR" sz="1800" b="0" dirty="0">
                <a:solidFill>
                  <a:srgbClr val="0033CC"/>
                </a:solidFill>
                <a:latin typeface="Calibri" panose="020F0502020204030204" pitchFamily="34" charset="0"/>
                <a:cs typeface="Calibri" panose="020F0502020204030204" pitchFamily="34" charset="0"/>
              </a:rPr>
              <a:t>	</a:t>
            </a:r>
            <a:r>
              <a:rPr lang="el-GR" altLang="el-GR" sz="1800" b="0" dirty="0">
                <a:solidFill>
                  <a:srgbClr val="0033CC"/>
                </a:solidFill>
                <a:latin typeface="Calibri" panose="020F0502020204030204" pitchFamily="34" charset="0"/>
                <a:cs typeface="Calibri" panose="020F0502020204030204" pitchFamily="34" charset="0"/>
              </a:rPr>
              <a:t>Πρόσβαση στο φυσικό περιβάλλον και τους εξωτερικούς χώρους συμπεριλαμβανομένων αρχαιολογικών χώρων, παραλιών, χώρων πρασίνου, αλσών κ.λπ. </a:t>
            </a:r>
            <a:endParaRPr lang="en-US" altLang="el-GR" sz="1800" b="0" dirty="0">
              <a:solidFill>
                <a:srgbClr val="0033CC"/>
              </a:solidFill>
              <a:latin typeface="Calibri" panose="020F0502020204030204" pitchFamily="34" charset="0"/>
              <a:cs typeface="Calibri" panose="020F0502020204030204" pitchFamily="34" charset="0"/>
            </a:endParaRPr>
          </a:p>
          <a:p>
            <a:pPr eaLnBrk="1" hangingPunct="1">
              <a:lnSpc>
                <a:spcPct val="150000"/>
              </a:lnSpc>
              <a:spcBef>
                <a:spcPct val="0"/>
              </a:spcBef>
              <a:buFontTx/>
              <a:buNone/>
              <a:tabLst>
                <a:tab pos="720725" algn="l"/>
              </a:tabLst>
            </a:pPr>
            <a:r>
              <a:rPr lang="el-GR" altLang="el-GR" sz="1800" b="0" dirty="0">
                <a:solidFill>
                  <a:srgbClr val="0033CC"/>
                </a:solidFill>
                <a:latin typeface="Calibri" panose="020F0502020204030204" pitchFamily="34" charset="0"/>
                <a:cs typeface="Calibri" panose="020F0502020204030204" pitchFamily="34" charset="0"/>
              </a:rPr>
              <a:t>(Β) </a:t>
            </a:r>
            <a:r>
              <a:rPr lang="en-US" altLang="el-GR" sz="1800" b="0" dirty="0">
                <a:solidFill>
                  <a:srgbClr val="0033CC"/>
                </a:solidFill>
                <a:latin typeface="Calibri" panose="020F0502020204030204" pitchFamily="34" charset="0"/>
                <a:cs typeface="Calibri" panose="020F0502020204030204" pitchFamily="34" charset="0"/>
              </a:rPr>
              <a:t>	</a:t>
            </a:r>
            <a:r>
              <a:rPr lang="el-GR" altLang="el-GR" sz="1800" b="0" dirty="0">
                <a:solidFill>
                  <a:srgbClr val="0033CC"/>
                </a:solidFill>
                <a:latin typeface="Calibri" panose="020F0502020204030204" pitchFamily="34" charset="0"/>
                <a:cs typeface="Calibri" panose="020F0502020204030204" pitchFamily="34" charset="0"/>
              </a:rPr>
              <a:t>Πρόσβαση στις κτιριακές υποδομές και υπαίθριους  χώρους οικοπέδων </a:t>
            </a:r>
            <a:endParaRPr lang="en-US" altLang="el-GR" sz="1800" b="0" dirty="0">
              <a:solidFill>
                <a:srgbClr val="0033CC"/>
              </a:solidFill>
              <a:latin typeface="Calibri" panose="020F0502020204030204" pitchFamily="34" charset="0"/>
              <a:cs typeface="Calibri" panose="020F0502020204030204" pitchFamily="34" charset="0"/>
            </a:endParaRPr>
          </a:p>
          <a:p>
            <a:pPr eaLnBrk="1" hangingPunct="1">
              <a:lnSpc>
                <a:spcPct val="150000"/>
              </a:lnSpc>
              <a:spcBef>
                <a:spcPct val="0"/>
              </a:spcBef>
              <a:buFontTx/>
              <a:buNone/>
              <a:tabLst>
                <a:tab pos="720725" algn="l"/>
              </a:tabLst>
            </a:pPr>
            <a:r>
              <a:rPr lang="el-GR" altLang="el-GR" sz="1800" b="0" dirty="0">
                <a:solidFill>
                  <a:srgbClr val="0033CC"/>
                </a:solidFill>
                <a:latin typeface="Calibri" panose="020F0502020204030204" pitchFamily="34" charset="0"/>
                <a:cs typeface="Calibri" panose="020F0502020204030204" pitchFamily="34" charset="0"/>
              </a:rPr>
              <a:t>(Γ) </a:t>
            </a:r>
            <a:r>
              <a:rPr lang="en-US" altLang="el-GR" sz="1800" b="0" dirty="0">
                <a:solidFill>
                  <a:srgbClr val="0033CC"/>
                </a:solidFill>
                <a:latin typeface="Calibri" panose="020F0502020204030204" pitchFamily="34" charset="0"/>
                <a:cs typeface="Calibri" panose="020F0502020204030204" pitchFamily="34" charset="0"/>
              </a:rPr>
              <a:t>	</a:t>
            </a:r>
            <a:r>
              <a:rPr lang="el-GR" altLang="el-GR" sz="1800" b="0" dirty="0">
                <a:solidFill>
                  <a:srgbClr val="0033CC"/>
                </a:solidFill>
                <a:latin typeface="Calibri" panose="020F0502020204030204" pitchFamily="34" charset="0"/>
                <a:cs typeface="Calibri" panose="020F0502020204030204" pitchFamily="34" charset="0"/>
              </a:rPr>
              <a:t>Πρόσβαση στις μεταφορές </a:t>
            </a:r>
            <a:endParaRPr lang="en-US" altLang="el-GR" sz="1800" b="0" dirty="0">
              <a:solidFill>
                <a:srgbClr val="0033CC"/>
              </a:solidFill>
              <a:latin typeface="Calibri" panose="020F0502020204030204" pitchFamily="34" charset="0"/>
              <a:cs typeface="Calibri" panose="020F0502020204030204" pitchFamily="34" charset="0"/>
            </a:endParaRPr>
          </a:p>
          <a:p>
            <a:pPr eaLnBrk="1" hangingPunct="1">
              <a:lnSpc>
                <a:spcPct val="150000"/>
              </a:lnSpc>
              <a:spcBef>
                <a:spcPct val="0"/>
              </a:spcBef>
              <a:buFontTx/>
              <a:buNone/>
              <a:tabLst>
                <a:tab pos="720725" algn="l"/>
              </a:tabLst>
            </a:pPr>
            <a:r>
              <a:rPr lang="el-GR" altLang="el-GR" sz="1800" b="0" dirty="0">
                <a:solidFill>
                  <a:srgbClr val="0033CC"/>
                </a:solidFill>
                <a:latin typeface="Calibri" panose="020F0502020204030204" pitchFamily="34" charset="0"/>
                <a:cs typeface="Calibri" panose="020F0502020204030204" pitchFamily="34" charset="0"/>
              </a:rPr>
              <a:t>(Δ) </a:t>
            </a:r>
            <a:r>
              <a:rPr lang="en-US" altLang="el-GR" sz="1800" b="0" dirty="0">
                <a:solidFill>
                  <a:srgbClr val="0033CC"/>
                </a:solidFill>
                <a:latin typeface="Calibri" panose="020F0502020204030204" pitchFamily="34" charset="0"/>
                <a:cs typeface="Calibri" panose="020F0502020204030204" pitchFamily="34" charset="0"/>
              </a:rPr>
              <a:t>	</a:t>
            </a:r>
            <a:r>
              <a:rPr lang="el-GR" altLang="el-GR" sz="1800" b="0" dirty="0">
                <a:solidFill>
                  <a:srgbClr val="0033CC"/>
                </a:solidFill>
                <a:latin typeface="Calibri" panose="020F0502020204030204" pitchFamily="34" charset="0"/>
                <a:cs typeface="Calibri" panose="020F0502020204030204" pitchFamily="34" charset="0"/>
              </a:rPr>
              <a:t>Πρόσβαση στις υπηρεσίες </a:t>
            </a:r>
            <a:endParaRPr lang="en-US" altLang="el-GR" sz="1800" b="0" dirty="0">
              <a:solidFill>
                <a:srgbClr val="0033CC"/>
              </a:solidFill>
              <a:latin typeface="Calibri" panose="020F0502020204030204" pitchFamily="34" charset="0"/>
              <a:cs typeface="Calibri" panose="020F0502020204030204" pitchFamily="34" charset="0"/>
            </a:endParaRPr>
          </a:p>
          <a:p>
            <a:pPr eaLnBrk="1" hangingPunct="1">
              <a:lnSpc>
                <a:spcPct val="150000"/>
              </a:lnSpc>
              <a:spcBef>
                <a:spcPct val="0"/>
              </a:spcBef>
              <a:buFontTx/>
              <a:buNone/>
              <a:tabLst>
                <a:tab pos="720725" algn="l"/>
              </a:tabLst>
            </a:pPr>
            <a:r>
              <a:rPr lang="el-GR" altLang="el-GR" sz="1800" b="0" dirty="0">
                <a:solidFill>
                  <a:srgbClr val="0033CC"/>
                </a:solidFill>
                <a:latin typeface="Calibri" panose="020F0502020204030204" pitchFamily="34" charset="0"/>
                <a:cs typeface="Calibri" panose="020F0502020204030204" pitchFamily="34" charset="0"/>
              </a:rPr>
              <a:t>(Ε) </a:t>
            </a:r>
            <a:r>
              <a:rPr lang="en-US" altLang="el-GR" sz="1800" b="0" dirty="0">
                <a:solidFill>
                  <a:srgbClr val="0033CC"/>
                </a:solidFill>
                <a:latin typeface="Calibri" panose="020F0502020204030204" pitchFamily="34" charset="0"/>
                <a:cs typeface="Calibri" panose="020F0502020204030204" pitchFamily="34" charset="0"/>
              </a:rPr>
              <a:t>	</a:t>
            </a:r>
            <a:r>
              <a:rPr lang="el-GR" altLang="el-GR" sz="1800" b="0" dirty="0">
                <a:solidFill>
                  <a:srgbClr val="0033CC"/>
                </a:solidFill>
                <a:latin typeface="Calibri" panose="020F0502020204030204" pitchFamily="34" charset="0"/>
                <a:cs typeface="Calibri" panose="020F0502020204030204" pitchFamily="34" charset="0"/>
              </a:rPr>
              <a:t>Πρόσβαση στα ηλεκτρονικά περιβάλλοντα </a:t>
            </a:r>
            <a:endParaRPr lang="en-US" altLang="el-GR" sz="1800" b="0" dirty="0">
              <a:solidFill>
                <a:srgbClr val="0033CC"/>
              </a:solidFill>
              <a:latin typeface="Calibri" panose="020F0502020204030204" pitchFamily="34" charset="0"/>
              <a:cs typeface="Calibri" panose="020F0502020204030204" pitchFamily="34" charset="0"/>
            </a:endParaRPr>
          </a:p>
          <a:p>
            <a:pPr eaLnBrk="1" hangingPunct="1">
              <a:lnSpc>
                <a:spcPct val="150000"/>
              </a:lnSpc>
              <a:spcBef>
                <a:spcPct val="0"/>
              </a:spcBef>
              <a:buFontTx/>
              <a:buNone/>
              <a:tabLst>
                <a:tab pos="720725" algn="l"/>
              </a:tabLst>
            </a:pPr>
            <a:r>
              <a:rPr lang="el-GR" altLang="el-GR" sz="1800" b="0" dirty="0">
                <a:solidFill>
                  <a:srgbClr val="0033CC"/>
                </a:solidFill>
                <a:latin typeface="Calibri" panose="020F0502020204030204" pitchFamily="34" charset="0"/>
                <a:cs typeface="Calibri" panose="020F0502020204030204" pitchFamily="34" charset="0"/>
              </a:rPr>
              <a:t>(</a:t>
            </a:r>
            <a:r>
              <a:rPr lang="el-GR" altLang="el-GR" sz="1800" b="0" dirty="0" err="1">
                <a:solidFill>
                  <a:srgbClr val="0033CC"/>
                </a:solidFill>
                <a:latin typeface="Calibri" panose="020F0502020204030204" pitchFamily="34" charset="0"/>
                <a:cs typeface="Calibri" panose="020F0502020204030204" pitchFamily="34" charset="0"/>
              </a:rPr>
              <a:t>ΣΤ</a:t>
            </a:r>
            <a:r>
              <a:rPr lang="el-GR" altLang="el-GR" sz="1800" b="0" dirty="0">
                <a:solidFill>
                  <a:srgbClr val="0033CC"/>
                </a:solidFill>
                <a:latin typeface="Calibri" panose="020F0502020204030204" pitchFamily="34" charset="0"/>
                <a:cs typeface="Calibri" panose="020F0502020204030204" pitchFamily="34" charset="0"/>
              </a:rPr>
              <a:t>) </a:t>
            </a:r>
            <a:r>
              <a:rPr lang="en-US" altLang="el-GR" sz="1800" b="0" dirty="0">
                <a:solidFill>
                  <a:srgbClr val="0033CC"/>
                </a:solidFill>
                <a:latin typeface="Calibri" panose="020F0502020204030204" pitchFamily="34" charset="0"/>
                <a:cs typeface="Calibri" panose="020F0502020204030204" pitchFamily="34" charset="0"/>
              </a:rPr>
              <a:t>	</a:t>
            </a:r>
            <a:r>
              <a:rPr lang="el-GR" altLang="el-GR" sz="1800" b="0" dirty="0">
                <a:solidFill>
                  <a:srgbClr val="0033CC"/>
                </a:solidFill>
                <a:latin typeface="Calibri" panose="020F0502020204030204" pitchFamily="34" charset="0"/>
                <a:cs typeface="Calibri" panose="020F0502020204030204" pitchFamily="34" charset="0"/>
              </a:rPr>
              <a:t>Πρόσβαση στην πληροφορία -πληροφόρηση και εκδηλώσεις</a:t>
            </a:r>
          </a:p>
        </p:txBody>
      </p:sp>
    </p:spTree>
    <p:extLst>
      <p:ext uri="{BB962C8B-B14F-4D97-AF65-F5344CB8AC3E}">
        <p14:creationId xmlns:p14="http://schemas.microsoft.com/office/powerpoint/2010/main" val="3828589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D50AEDEB-7CA6-0960-6968-EA522ABAEFF4}"/>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F11FF1D8-A785-2A9B-3B1E-5E7720C36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9E4AFD0F-CC01-238C-8EDA-841F6C35F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CDEEBFE-8412-4C13-5558-3D661AF14A66}"/>
              </a:ext>
            </a:extLst>
          </p:cNvPr>
          <p:cNvSpPr>
            <a:spLocks noChangeArrowheads="1"/>
          </p:cNvSpPr>
          <p:nvPr/>
        </p:nvSpPr>
        <p:spPr bwMode="auto">
          <a:xfrm>
            <a:off x="0" y="1080000"/>
            <a:ext cx="9144000" cy="254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ΣΤΑΔΙΟ Β’ : Αξιολόγηση σε επίπεδο κατηγορίας κριτηρίων</a:t>
            </a:r>
          </a:p>
          <a:p>
            <a:pPr eaLnBrk="1" hangingPunct="1">
              <a:lnSpc>
                <a:spcPct val="150000"/>
              </a:lnSpc>
              <a:spcBef>
                <a:spcPct val="0"/>
              </a:spcBef>
              <a:buNone/>
              <a:tabLst>
                <a:tab pos="534988" algn="l"/>
                <a:tab pos="720725" algn="l"/>
              </a:tabLst>
            </a:pPr>
            <a:r>
              <a:rPr lang="el-GR" altLang="el-GR" sz="1800" dirty="0">
                <a:solidFill>
                  <a:srgbClr val="0033CC"/>
                </a:solidFill>
                <a:latin typeface="Calibri" panose="020F0502020204030204" pitchFamily="34" charset="0"/>
                <a:cs typeface="Calibri" panose="020F0502020204030204" pitchFamily="34" charset="0"/>
              </a:rPr>
              <a:t>3. 	Σκοπιμότητα πράξης</a:t>
            </a:r>
          </a:p>
          <a:p>
            <a:pP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3.1	Αναγκαιότητα υλοποίησης της πράξης</a:t>
            </a:r>
          </a:p>
          <a:p>
            <a:pP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3.2	Αποτελεσματικότητα της πράξης</a:t>
            </a:r>
          </a:p>
          <a:p>
            <a:pPr marL="534988" indent="-534988"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3.3	Αποδοτικότητα της πράξης </a:t>
            </a:r>
          </a:p>
          <a:p>
            <a:pP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3.4	Βιωσιμότητα, λειτουργικότητα, αξιοποίηση</a:t>
            </a:r>
          </a:p>
        </p:txBody>
      </p:sp>
    </p:spTree>
    <p:extLst>
      <p:ext uri="{BB962C8B-B14F-4D97-AF65-F5344CB8AC3E}">
        <p14:creationId xmlns:p14="http://schemas.microsoft.com/office/powerpoint/2010/main" val="10438438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D50AEDEB-7CA6-0960-6968-EA522ABAEFF4}"/>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F11FF1D8-A785-2A9B-3B1E-5E7720C36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9E4AFD0F-CC01-238C-8EDA-841F6C35F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CDEEBFE-8412-4C13-5558-3D661AF14A66}"/>
              </a:ext>
            </a:extLst>
          </p:cNvPr>
          <p:cNvSpPr>
            <a:spLocks noChangeArrowheads="1"/>
          </p:cNvSpPr>
          <p:nvPr/>
        </p:nvSpPr>
        <p:spPr bwMode="auto">
          <a:xfrm>
            <a:off x="0" y="1080000"/>
            <a:ext cx="9144000" cy="295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ΣΤΑΔΙΟ Β’ : Αξιολόγηση σε επίπεδο κατηγορίας κριτηρίων</a:t>
            </a:r>
          </a:p>
          <a:p>
            <a:pPr eaLnBrk="1" hangingPunct="1">
              <a:lnSpc>
                <a:spcPct val="150000"/>
              </a:lnSpc>
              <a:spcBef>
                <a:spcPct val="0"/>
              </a:spcBef>
              <a:buNone/>
              <a:tabLst>
                <a:tab pos="534988" algn="l"/>
                <a:tab pos="720725" algn="l"/>
              </a:tabLst>
            </a:pPr>
            <a:r>
              <a:rPr lang="el-GR" altLang="el-GR" sz="1800" dirty="0">
                <a:solidFill>
                  <a:srgbClr val="0033CC"/>
                </a:solidFill>
                <a:latin typeface="Calibri" panose="020F0502020204030204" pitchFamily="34" charset="0"/>
                <a:cs typeface="Calibri" panose="020F0502020204030204" pitchFamily="34" charset="0"/>
              </a:rPr>
              <a:t>4. 	Ωριμότητα πράξης</a:t>
            </a:r>
          </a:p>
          <a:p>
            <a:pP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4.1	Στάδιο εξέλιξης των απαιτούμενων ενεργειών ωρίμανσης της πράξης </a:t>
            </a:r>
          </a:p>
          <a:p>
            <a:pPr marL="534988" indent="-534988" algn="just"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4.2	Εξετάζεται ο βαθμός προόδου συγκεκριμένων διοικητικών ή άλλων ενεργειών,  οι οποίες είναι απαραίτητες για την υλοποίηση της προτεινόμενης πράξης (π.χ. Αποφάσεις αρμόδιων Οργάνων για την συνέχιση της πράξης και ένταξή της στο πρόγραμμα δράσεων του φορέα).</a:t>
            </a:r>
          </a:p>
        </p:txBody>
      </p:sp>
    </p:spTree>
    <p:extLst>
      <p:ext uri="{BB962C8B-B14F-4D97-AF65-F5344CB8AC3E}">
        <p14:creationId xmlns:p14="http://schemas.microsoft.com/office/powerpoint/2010/main" val="16048981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5">
            <a:extLst>
              <a:ext uri="{FF2B5EF4-FFF2-40B4-BE49-F238E27FC236}">
                <a16:creationId xmlns:a16="http://schemas.microsoft.com/office/drawing/2014/main" id="{2C6095A2-6D61-C0FC-EFB8-79A7CA3B33E1}"/>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7174" name="Picture 1">
            <a:extLst>
              <a:ext uri="{FF2B5EF4-FFF2-40B4-BE49-F238E27FC236}">
                <a16:creationId xmlns:a16="http://schemas.microsoft.com/office/drawing/2014/main" id="{BACEC995-8330-3E17-99B7-77A2F6F9E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erifereia_logo">
            <a:extLst>
              <a:ext uri="{FF2B5EF4-FFF2-40B4-BE49-F238E27FC236}">
                <a16:creationId xmlns:a16="http://schemas.microsoft.com/office/drawing/2014/main" id="{0B09BF14-AF45-35ED-F2BA-49761B8BD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96F5884-CC58-B076-6DC0-CB3C38509981}"/>
              </a:ext>
            </a:extLst>
          </p:cNvPr>
          <p:cNvSpPr>
            <a:spLocks noChangeArrowheads="1"/>
          </p:cNvSpPr>
          <p:nvPr/>
        </p:nvSpPr>
        <p:spPr bwMode="auto">
          <a:xfrm>
            <a:off x="0" y="72000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RSO2.1.α. Δράσεις εξοικονόμησης ενέργειας σε δημόσια / δημοτικά κτίρια περιφερειακής και τοπικής αρμοδιότητας σε τομείς όπως υγεία, εκπαίδευση, αθλητισμός, πολιτισμός, δημόσια διοίκηση και αυτοδιοίκηση κ.α.</a:t>
            </a:r>
          </a:p>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 Άμεση Αξιολόγηση</a:t>
            </a:r>
            <a:endParaRPr lang="en-US" altLang="el-GR" sz="1800" dirty="0">
              <a:solidFill>
                <a:srgbClr val="0033CC"/>
              </a:solidFill>
              <a:latin typeface="Calibri" panose="020F0502020204030204" pitchFamily="34" charset="0"/>
              <a:cs typeface="Calibri" panose="020F0502020204030204" pitchFamily="34" charset="0"/>
            </a:endParaRPr>
          </a:p>
        </p:txBody>
      </p:sp>
      <p:sp>
        <p:nvSpPr>
          <p:cNvPr id="5" name="Rectangle 2">
            <a:extLst>
              <a:ext uri="{FF2B5EF4-FFF2-40B4-BE49-F238E27FC236}">
                <a16:creationId xmlns:a16="http://schemas.microsoft.com/office/drawing/2014/main" id="{17A2698B-781C-7F85-6BA6-64EB0007F7BE}"/>
              </a:ext>
            </a:extLst>
          </p:cNvPr>
          <p:cNvSpPr>
            <a:spLocks noChangeArrowheads="1"/>
          </p:cNvSpPr>
          <p:nvPr/>
        </p:nvSpPr>
        <p:spPr bwMode="auto">
          <a:xfrm>
            <a:off x="0" y="1980000"/>
            <a:ext cx="9144000" cy="129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ΣΤΑΔΙΟ Β’ : Αξιολόγηση σε επίπεδο κατηγορίας κριτηρίων</a:t>
            </a:r>
          </a:p>
          <a:p>
            <a:pPr algn="ctr" eaLnBrk="1" hangingPunct="1">
              <a:lnSpc>
                <a:spcPct val="150000"/>
              </a:lnSpc>
              <a:spcBef>
                <a:spcPct val="0"/>
              </a:spcBef>
              <a:buNone/>
              <a:tabLst>
                <a:tab pos="534988" algn="l"/>
                <a:tab pos="720725" algn="l"/>
              </a:tabLst>
            </a:pPr>
            <a:r>
              <a:rPr lang="el-GR" altLang="el-GR" sz="1800" dirty="0">
                <a:solidFill>
                  <a:srgbClr val="0033CC"/>
                </a:solidFill>
                <a:latin typeface="Calibri" panose="020F0502020204030204" pitchFamily="34" charset="0"/>
                <a:cs typeface="Calibri" panose="020F0502020204030204" pitchFamily="34" charset="0"/>
              </a:rPr>
              <a:t>3. 	Σκοπιμότητα πράξης</a:t>
            </a:r>
          </a:p>
          <a:p>
            <a:pPr algn="ct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3.1	Αναγκαιότητα υλοποίησης της πράξης</a:t>
            </a:r>
          </a:p>
        </p:txBody>
      </p:sp>
      <p:pic>
        <p:nvPicPr>
          <p:cNvPr id="10" name="Εικόνα 9">
            <a:extLst>
              <a:ext uri="{FF2B5EF4-FFF2-40B4-BE49-F238E27FC236}">
                <a16:creationId xmlns:a16="http://schemas.microsoft.com/office/drawing/2014/main" id="{0E5E103F-FD11-2531-6564-6818CEBCF7F0}"/>
              </a:ext>
            </a:extLst>
          </p:cNvPr>
          <p:cNvPicPr>
            <a:picLocks noChangeAspect="1"/>
          </p:cNvPicPr>
          <p:nvPr/>
        </p:nvPicPr>
        <p:blipFill rotWithShape="1">
          <a:blip r:embed="rId5"/>
          <a:srcRect l="28032" t="-1550"/>
          <a:stretch/>
        </p:blipFill>
        <p:spPr>
          <a:xfrm>
            <a:off x="181116" y="3335539"/>
            <a:ext cx="8678721" cy="2449212"/>
          </a:xfrm>
          <a:prstGeom prst="rect">
            <a:avLst/>
          </a:prstGeom>
        </p:spPr>
      </p:pic>
    </p:spTree>
    <p:extLst>
      <p:ext uri="{BB962C8B-B14F-4D97-AF65-F5344CB8AC3E}">
        <p14:creationId xmlns:p14="http://schemas.microsoft.com/office/powerpoint/2010/main" val="22843036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5">
            <a:extLst>
              <a:ext uri="{FF2B5EF4-FFF2-40B4-BE49-F238E27FC236}">
                <a16:creationId xmlns:a16="http://schemas.microsoft.com/office/drawing/2014/main" id="{2C6095A2-6D61-C0FC-EFB8-79A7CA3B33E1}"/>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7174" name="Picture 1">
            <a:extLst>
              <a:ext uri="{FF2B5EF4-FFF2-40B4-BE49-F238E27FC236}">
                <a16:creationId xmlns:a16="http://schemas.microsoft.com/office/drawing/2014/main" id="{BACEC995-8330-3E17-99B7-77A2F6F9E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erifereia_logo">
            <a:extLst>
              <a:ext uri="{FF2B5EF4-FFF2-40B4-BE49-F238E27FC236}">
                <a16:creationId xmlns:a16="http://schemas.microsoft.com/office/drawing/2014/main" id="{0B09BF14-AF45-35ED-F2BA-49761B8BD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96F5884-CC58-B076-6DC0-CB3C38509981}"/>
              </a:ext>
            </a:extLst>
          </p:cNvPr>
          <p:cNvSpPr>
            <a:spLocks noChangeArrowheads="1"/>
          </p:cNvSpPr>
          <p:nvPr/>
        </p:nvSpPr>
        <p:spPr bwMode="auto">
          <a:xfrm>
            <a:off x="0" y="72000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RSO2.1.α. Δράσεις εξοικονόμησης ενέργειας σε δημόσια / δημοτικά κτίρια περιφερειακής και τοπικής αρμοδιότητας σε τομείς όπως υγεία, εκπαίδευση, αθλητισμός, πολιτισμός, δημόσια διοίκηση και αυτοδιοίκηση κ.α.</a:t>
            </a:r>
          </a:p>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 Άμεση Αξιολόγηση</a:t>
            </a:r>
            <a:endParaRPr lang="en-US" altLang="el-GR" sz="1800" dirty="0">
              <a:solidFill>
                <a:srgbClr val="0033CC"/>
              </a:solidFill>
              <a:latin typeface="Calibri" panose="020F0502020204030204" pitchFamily="34" charset="0"/>
              <a:cs typeface="Calibri" panose="020F0502020204030204" pitchFamily="34" charset="0"/>
            </a:endParaRPr>
          </a:p>
        </p:txBody>
      </p:sp>
      <p:sp>
        <p:nvSpPr>
          <p:cNvPr id="5" name="Rectangle 2">
            <a:extLst>
              <a:ext uri="{FF2B5EF4-FFF2-40B4-BE49-F238E27FC236}">
                <a16:creationId xmlns:a16="http://schemas.microsoft.com/office/drawing/2014/main" id="{17A2698B-781C-7F85-6BA6-64EB0007F7BE}"/>
              </a:ext>
            </a:extLst>
          </p:cNvPr>
          <p:cNvSpPr>
            <a:spLocks noChangeArrowheads="1"/>
          </p:cNvSpPr>
          <p:nvPr/>
        </p:nvSpPr>
        <p:spPr bwMode="auto">
          <a:xfrm>
            <a:off x="0" y="1980000"/>
            <a:ext cx="9144000" cy="129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ΣΤΑΔΙΟ Β’ : Αξιολόγηση σε επίπεδο κατηγορίας κριτηρίων</a:t>
            </a:r>
          </a:p>
          <a:p>
            <a:pPr algn="ctr" eaLnBrk="1" hangingPunct="1">
              <a:lnSpc>
                <a:spcPct val="150000"/>
              </a:lnSpc>
              <a:spcBef>
                <a:spcPct val="0"/>
              </a:spcBef>
              <a:buNone/>
              <a:tabLst>
                <a:tab pos="534988" algn="l"/>
                <a:tab pos="720725" algn="l"/>
              </a:tabLst>
            </a:pPr>
            <a:r>
              <a:rPr lang="el-GR" altLang="el-GR" sz="1800" dirty="0">
                <a:solidFill>
                  <a:srgbClr val="0033CC"/>
                </a:solidFill>
                <a:latin typeface="Calibri" panose="020F0502020204030204" pitchFamily="34" charset="0"/>
                <a:cs typeface="Calibri" panose="020F0502020204030204" pitchFamily="34" charset="0"/>
              </a:rPr>
              <a:t>3. 	Σκοπιμότητα πράξης</a:t>
            </a:r>
          </a:p>
          <a:p>
            <a:pPr algn="ct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3.2	 Αποτελεσματικότητα</a:t>
            </a:r>
          </a:p>
        </p:txBody>
      </p:sp>
      <p:pic>
        <p:nvPicPr>
          <p:cNvPr id="4" name="Εικόνα 3">
            <a:extLst>
              <a:ext uri="{FF2B5EF4-FFF2-40B4-BE49-F238E27FC236}">
                <a16:creationId xmlns:a16="http://schemas.microsoft.com/office/drawing/2014/main" id="{41438282-FDD1-782D-D65B-0FBF813C51B3}"/>
              </a:ext>
            </a:extLst>
          </p:cNvPr>
          <p:cNvPicPr>
            <a:picLocks noChangeAspect="1"/>
          </p:cNvPicPr>
          <p:nvPr/>
        </p:nvPicPr>
        <p:blipFill rotWithShape="1">
          <a:blip r:embed="rId5"/>
          <a:srcRect l="21874" t="2327"/>
          <a:stretch/>
        </p:blipFill>
        <p:spPr>
          <a:xfrm>
            <a:off x="180292" y="3582133"/>
            <a:ext cx="8783416" cy="1355539"/>
          </a:xfrm>
          <a:prstGeom prst="rect">
            <a:avLst/>
          </a:prstGeom>
        </p:spPr>
      </p:pic>
    </p:spTree>
    <p:extLst>
      <p:ext uri="{BB962C8B-B14F-4D97-AF65-F5344CB8AC3E}">
        <p14:creationId xmlns:p14="http://schemas.microsoft.com/office/powerpoint/2010/main" val="1597796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5">
            <a:extLst>
              <a:ext uri="{FF2B5EF4-FFF2-40B4-BE49-F238E27FC236}">
                <a16:creationId xmlns:a16="http://schemas.microsoft.com/office/drawing/2014/main" id="{2C6095A2-6D61-C0FC-EFB8-79A7CA3B33E1}"/>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spcBef>
                <a:spcPct val="0"/>
              </a:spcBef>
              <a:buFontTx/>
              <a:buNone/>
            </a:pPr>
            <a:r>
              <a:rPr lang="el-GR" altLang="el-GR" sz="2400" dirty="0">
                <a:latin typeface="Calibri" panose="020F0502020204030204" pitchFamily="34" charset="0"/>
                <a:cs typeface="Calibri" panose="020F0502020204030204" pitchFamily="34" charset="0"/>
              </a:rPr>
              <a:t>Συνοπτική Παρουσίαση </a:t>
            </a:r>
            <a:r>
              <a:rPr lang="el-GR" altLang="el-GR" sz="2400" dirty="0" err="1">
                <a:latin typeface="Calibri" panose="020F0502020204030204" pitchFamily="34" charset="0"/>
                <a:cs typeface="Calibri" panose="020F0502020204030204" pitchFamily="34" charset="0"/>
              </a:rPr>
              <a:t>ΠεΠ</a:t>
            </a:r>
            <a:r>
              <a:rPr lang="el-GR" altLang="el-GR" sz="2400" dirty="0">
                <a:latin typeface="Calibri" panose="020F0502020204030204" pitchFamily="34" charset="0"/>
                <a:cs typeface="Calibri" panose="020F0502020204030204" pitchFamily="34" charset="0"/>
              </a:rPr>
              <a:t> ΑΜΘ 21-27</a:t>
            </a:r>
            <a:endParaRPr lang="el-GR" altLang="el-GR" sz="2400" b="0" dirty="0">
              <a:latin typeface="Calibri" panose="020F0502020204030204" pitchFamily="34" charset="0"/>
              <a:cs typeface="Calibri" panose="020F0502020204030204" pitchFamily="34" charset="0"/>
            </a:endParaRPr>
          </a:p>
        </p:txBody>
      </p:sp>
      <p:pic>
        <p:nvPicPr>
          <p:cNvPr id="7174" name="Picture 1">
            <a:extLst>
              <a:ext uri="{FF2B5EF4-FFF2-40B4-BE49-F238E27FC236}">
                <a16:creationId xmlns:a16="http://schemas.microsoft.com/office/drawing/2014/main" id="{BACEC995-8330-3E17-99B7-77A2F6F9EF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erifereia_logo">
            <a:extLst>
              <a:ext uri="{FF2B5EF4-FFF2-40B4-BE49-F238E27FC236}">
                <a16:creationId xmlns:a16="http://schemas.microsoft.com/office/drawing/2014/main" id="{CBD62596-3799-2511-FC4E-018D0BB3C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ικόνα 2">
            <a:extLst>
              <a:ext uri="{FF2B5EF4-FFF2-40B4-BE49-F238E27FC236}">
                <a16:creationId xmlns:a16="http://schemas.microsoft.com/office/drawing/2014/main" id="{DC4BA23A-C80F-0F90-8FA8-AFC88563E5E1}"/>
              </a:ext>
            </a:extLst>
          </p:cNvPr>
          <p:cNvPicPr>
            <a:picLocks noChangeAspect="1"/>
          </p:cNvPicPr>
          <p:nvPr/>
        </p:nvPicPr>
        <p:blipFill>
          <a:blip r:embed="rId4"/>
          <a:stretch>
            <a:fillRect/>
          </a:stretch>
        </p:blipFill>
        <p:spPr>
          <a:xfrm>
            <a:off x="686953" y="511175"/>
            <a:ext cx="7888722" cy="6363073"/>
          </a:xfrm>
          <a:prstGeom prst="rect">
            <a:avLst/>
          </a:prstGeom>
        </p:spPr>
      </p:pic>
    </p:spTree>
    <p:extLst>
      <p:ext uri="{BB962C8B-B14F-4D97-AF65-F5344CB8AC3E}">
        <p14:creationId xmlns:p14="http://schemas.microsoft.com/office/powerpoint/2010/main" val="282052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heckerboard(across)">
                                      <p:cBhvr>
                                        <p:cTn id="7" dur="500"/>
                                        <p:tgtEl>
                                          <p:spTgt spid="7170"/>
                                        </p:tgtEl>
                                      </p:cBhvr>
                                    </p:animEffect>
                                  </p:childTnLst>
                                </p:cTn>
                              </p:par>
                              <p:par>
                                <p:cTn id="8" presetID="5" presetClass="entr" presetSubtype="10" fill="hold" nodeType="withEffect">
                                  <p:stCondLst>
                                    <p:cond delay="0"/>
                                  </p:stCondLst>
                                  <p:childTnLst>
                                    <p:set>
                                      <p:cBhvr>
                                        <p:cTn id="9" dur="1" fill="hold">
                                          <p:stCondLst>
                                            <p:cond delay="0"/>
                                          </p:stCondLst>
                                        </p:cTn>
                                        <p:tgtEl>
                                          <p:spTgt spid="7174"/>
                                        </p:tgtEl>
                                        <p:attrNameLst>
                                          <p:attrName>style.visibility</p:attrName>
                                        </p:attrNameLst>
                                      </p:cBhvr>
                                      <p:to>
                                        <p:strVal val="visible"/>
                                      </p:to>
                                    </p:set>
                                    <p:animEffect transition="in" filter="checkerboard(across)">
                                      <p:cBhvr>
                                        <p:cTn id="10" dur="500"/>
                                        <p:tgtEl>
                                          <p:spTgt spid="7174"/>
                                        </p:tgtEl>
                                      </p:cBhvr>
                                    </p:animEffect>
                                  </p:childTnLst>
                                </p:cTn>
                              </p:par>
                              <p:par>
                                <p:cTn id="11" presetID="5"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par>
                                <p:cTn id="14" presetID="5"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5">
            <a:extLst>
              <a:ext uri="{FF2B5EF4-FFF2-40B4-BE49-F238E27FC236}">
                <a16:creationId xmlns:a16="http://schemas.microsoft.com/office/drawing/2014/main" id="{2C6095A2-6D61-C0FC-EFB8-79A7CA3B33E1}"/>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7174" name="Picture 1">
            <a:extLst>
              <a:ext uri="{FF2B5EF4-FFF2-40B4-BE49-F238E27FC236}">
                <a16:creationId xmlns:a16="http://schemas.microsoft.com/office/drawing/2014/main" id="{BACEC995-8330-3E17-99B7-77A2F6F9E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erifereia_logo">
            <a:extLst>
              <a:ext uri="{FF2B5EF4-FFF2-40B4-BE49-F238E27FC236}">
                <a16:creationId xmlns:a16="http://schemas.microsoft.com/office/drawing/2014/main" id="{0B09BF14-AF45-35ED-F2BA-49761B8BD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96F5884-CC58-B076-6DC0-CB3C38509981}"/>
              </a:ext>
            </a:extLst>
          </p:cNvPr>
          <p:cNvSpPr>
            <a:spLocks noChangeArrowheads="1"/>
          </p:cNvSpPr>
          <p:nvPr/>
        </p:nvSpPr>
        <p:spPr bwMode="auto">
          <a:xfrm>
            <a:off x="0" y="72000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RSO2.1.α. Δράσεις εξοικονόμησης ενέργειας σε δημόσια / δημοτικά κτίρια περιφερειακής και τοπικής αρμοδιότητας σε τομείς όπως υγεία, εκπαίδευση, αθλητισμός, πολιτισμός, δημόσια διοίκηση και αυτοδιοίκηση κ.α.</a:t>
            </a:r>
          </a:p>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 Άμεση Αξιολόγηση</a:t>
            </a:r>
            <a:endParaRPr lang="en-US" altLang="el-GR" sz="1800" dirty="0">
              <a:solidFill>
                <a:srgbClr val="0033CC"/>
              </a:solidFill>
              <a:latin typeface="Calibri" panose="020F0502020204030204" pitchFamily="34" charset="0"/>
              <a:cs typeface="Calibri" panose="020F0502020204030204" pitchFamily="34" charset="0"/>
            </a:endParaRPr>
          </a:p>
        </p:txBody>
      </p:sp>
      <p:sp>
        <p:nvSpPr>
          <p:cNvPr id="5" name="Rectangle 2">
            <a:extLst>
              <a:ext uri="{FF2B5EF4-FFF2-40B4-BE49-F238E27FC236}">
                <a16:creationId xmlns:a16="http://schemas.microsoft.com/office/drawing/2014/main" id="{17A2698B-781C-7F85-6BA6-64EB0007F7BE}"/>
              </a:ext>
            </a:extLst>
          </p:cNvPr>
          <p:cNvSpPr>
            <a:spLocks noChangeArrowheads="1"/>
          </p:cNvSpPr>
          <p:nvPr/>
        </p:nvSpPr>
        <p:spPr bwMode="auto">
          <a:xfrm>
            <a:off x="0" y="1980000"/>
            <a:ext cx="9144000" cy="129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ΣΤΑΔΙΟ Β’ : Αξιολόγηση σε επίπεδο κατηγορίας κριτηρίων</a:t>
            </a:r>
          </a:p>
          <a:p>
            <a:pPr algn="ctr" eaLnBrk="1" hangingPunct="1">
              <a:lnSpc>
                <a:spcPct val="150000"/>
              </a:lnSpc>
              <a:spcBef>
                <a:spcPct val="0"/>
              </a:spcBef>
              <a:buNone/>
              <a:tabLst>
                <a:tab pos="534988" algn="l"/>
                <a:tab pos="720725" algn="l"/>
              </a:tabLst>
            </a:pPr>
            <a:r>
              <a:rPr lang="el-GR" altLang="el-GR" sz="1800" dirty="0">
                <a:solidFill>
                  <a:srgbClr val="0033CC"/>
                </a:solidFill>
                <a:latin typeface="Calibri" panose="020F0502020204030204" pitchFamily="34" charset="0"/>
                <a:cs typeface="Calibri" panose="020F0502020204030204" pitchFamily="34" charset="0"/>
              </a:rPr>
              <a:t>3. 	Σκοπιμότητα πράξης</a:t>
            </a:r>
          </a:p>
          <a:p>
            <a:pPr algn="ct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3.3	 Αποδοτικότητα</a:t>
            </a:r>
          </a:p>
        </p:txBody>
      </p:sp>
      <p:pic>
        <p:nvPicPr>
          <p:cNvPr id="8" name="Εικόνα 7">
            <a:extLst>
              <a:ext uri="{FF2B5EF4-FFF2-40B4-BE49-F238E27FC236}">
                <a16:creationId xmlns:a16="http://schemas.microsoft.com/office/drawing/2014/main" id="{BD8B0793-6C7D-CF96-767D-989A84123C33}"/>
              </a:ext>
            </a:extLst>
          </p:cNvPr>
          <p:cNvPicPr>
            <a:picLocks noChangeAspect="1"/>
          </p:cNvPicPr>
          <p:nvPr/>
        </p:nvPicPr>
        <p:blipFill rotWithShape="1">
          <a:blip r:embed="rId5"/>
          <a:srcRect l="21717" t="-9909"/>
          <a:stretch/>
        </p:blipFill>
        <p:spPr>
          <a:xfrm>
            <a:off x="44204" y="3429000"/>
            <a:ext cx="9055591" cy="1398027"/>
          </a:xfrm>
          <a:prstGeom prst="rect">
            <a:avLst/>
          </a:prstGeom>
        </p:spPr>
      </p:pic>
    </p:spTree>
    <p:extLst>
      <p:ext uri="{BB962C8B-B14F-4D97-AF65-F5344CB8AC3E}">
        <p14:creationId xmlns:p14="http://schemas.microsoft.com/office/powerpoint/2010/main" val="2967269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5">
            <a:extLst>
              <a:ext uri="{FF2B5EF4-FFF2-40B4-BE49-F238E27FC236}">
                <a16:creationId xmlns:a16="http://schemas.microsoft.com/office/drawing/2014/main" id="{2C6095A2-6D61-C0FC-EFB8-79A7CA3B33E1}"/>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7174" name="Picture 1">
            <a:extLst>
              <a:ext uri="{FF2B5EF4-FFF2-40B4-BE49-F238E27FC236}">
                <a16:creationId xmlns:a16="http://schemas.microsoft.com/office/drawing/2014/main" id="{BACEC995-8330-3E17-99B7-77A2F6F9E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erifereia_logo">
            <a:extLst>
              <a:ext uri="{FF2B5EF4-FFF2-40B4-BE49-F238E27FC236}">
                <a16:creationId xmlns:a16="http://schemas.microsoft.com/office/drawing/2014/main" id="{0B09BF14-AF45-35ED-F2BA-49761B8BD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96F5884-CC58-B076-6DC0-CB3C38509981}"/>
              </a:ext>
            </a:extLst>
          </p:cNvPr>
          <p:cNvSpPr>
            <a:spLocks noChangeArrowheads="1"/>
          </p:cNvSpPr>
          <p:nvPr/>
        </p:nvSpPr>
        <p:spPr bwMode="auto">
          <a:xfrm>
            <a:off x="0" y="72000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RSO2.1.α. Δράσεις εξοικονόμησης ενέργειας σε δημόσια / δημοτικά κτίρια περιφερειακής και τοπικής αρμοδιότητας σε τομείς όπως υγεία, εκπαίδευση, αθλητισμός, πολιτισμός, δημόσια διοίκηση και αυτοδιοίκηση κ.α.</a:t>
            </a:r>
          </a:p>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 Άμεση Αξιολόγηση</a:t>
            </a:r>
            <a:endParaRPr lang="en-US" altLang="el-GR" sz="1800" dirty="0">
              <a:solidFill>
                <a:srgbClr val="0033CC"/>
              </a:solidFill>
              <a:latin typeface="Calibri" panose="020F0502020204030204" pitchFamily="34" charset="0"/>
              <a:cs typeface="Calibri" panose="020F0502020204030204" pitchFamily="34" charset="0"/>
            </a:endParaRPr>
          </a:p>
        </p:txBody>
      </p:sp>
      <p:sp>
        <p:nvSpPr>
          <p:cNvPr id="5" name="Rectangle 2">
            <a:extLst>
              <a:ext uri="{FF2B5EF4-FFF2-40B4-BE49-F238E27FC236}">
                <a16:creationId xmlns:a16="http://schemas.microsoft.com/office/drawing/2014/main" id="{17A2698B-781C-7F85-6BA6-64EB0007F7BE}"/>
              </a:ext>
            </a:extLst>
          </p:cNvPr>
          <p:cNvSpPr>
            <a:spLocks noChangeArrowheads="1"/>
          </p:cNvSpPr>
          <p:nvPr/>
        </p:nvSpPr>
        <p:spPr bwMode="auto">
          <a:xfrm>
            <a:off x="0" y="1980000"/>
            <a:ext cx="9144000" cy="129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ΣΤΑΔΙΟ Β’ : Αξιολόγηση σε επίπεδο κατηγορίας κριτηρίων</a:t>
            </a:r>
          </a:p>
          <a:p>
            <a:pPr algn="ctr" eaLnBrk="1" hangingPunct="1">
              <a:lnSpc>
                <a:spcPct val="150000"/>
              </a:lnSpc>
              <a:spcBef>
                <a:spcPct val="0"/>
              </a:spcBef>
              <a:buNone/>
              <a:tabLst>
                <a:tab pos="534988" algn="l"/>
                <a:tab pos="720725" algn="l"/>
              </a:tabLst>
            </a:pPr>
            <a:r>
              <a:rPr lang="el-GR" altLang="el-GR" sz="1800" dirty="0">
                <a:solidFill>
                  <a:srgbClr val="0033CC"/>
                </a:solidFill>
                <a:latin typeface="Calibri" panose="020F0502020204030204" pitchFamily="34" charset="0"/>
                <a:cs typeface="Calibri" panose="020F0502020204030204" pitchFamily="34" charset="0"/>
              </a:rPr>
              <a:t>3. 	Σκοπιμότητα πράξης</a:t>
            </a:r>
          </a:p>
          <a:p>
            <a:pPr algn="ct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3.4	 Βιωσιμότητα, λειτουργικότητα, αξιοποίηση</a:t>
            </a:r>
          </a:p>
        </p:txBody>
      </p:sp>
      <p:pic>
        <p:nvPicPr>
          <p:cNvPr id="2" name="Εικόνα 1">
            <a:extLst>
              <a:ext uri="{FF2B5EF4-FFF2-40B4-BE49-F238E27FC236}">
                <a16:creationId xmlns:a16="http://schemas.microsoft.com/office/drawing/2014/main" id="{C2399B57-C5D8-A508-2195-295C527DFF62}"/>
              </a:ext>
            </a:extLst>
          </p:cNvPr>
          <p:cNvPicPr>
            <a:picLocks noChangeAspect="1"/>
          </p:cNvPicPr>
          <p:nvPr/>
        </p:nvPicPr>
        <p:blipFill rotWithShape="1">
          <a:blip r:embed="rId5"/>
          <a:srcRect l="24214" t="2901" r="-20"/>
          <a:stretch/>
        </p:blipFill>
        <p:spPr>
          <a:xfrm>
            <a:off x="417017" y="3582133"/>
            <a:ext cx="8516711" cy="2255249"/>
          </a:xfrm>
          <a:prstGeom prst="rect">
            <a:avLst/>
          </a:prstGeom>
        </p:spPr>
      </p:pic>
    </p:spTree>
    <p:extLst>
      <p:ext uri="{BB962C8B-B14F-4D97-AF65-F5344CB8AC3E}">
        <p14:creationId xmlns:p14="http://schemas.microsoft.com/office/powerpoint/2010/main" val="3298040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5">
            <a:extLst>
              <a:ext uri="{FF2B5EF4-FFF2-40B4-BE49-F238E27FC236}">
                <a16:creationId xmlns:a16="http://schemas.microsoft.com/office/drawing/2014/main" id="{FC0E606D-96A3-396B-4EA6-DEC92FDEA162}"/>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3" name="Picture 1">
            <a:extLst>
              <a:ext uri="{FF2B5EF4-FFF2-40B4-BE49-F238E27FC236}">
                <a16:creationId xmlns:a16="http://schemas.microsoft.com/office/drawing/2014/main" id="{6779DF80-C68B-2547-10B6-1B983B25C6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perifereia_logo">
            <a:extLst>
              <a:ext uri="{FF2B5EF4-FFF2-40B4-BE49-F238E27FC236}">
                <a16:creationId xmlns:a16="http://schemas.microsoft.com/office/drawing/2014/main" id="{7884808D-D51E-4445-DC48-959E98907F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Εικόνα 7">
            <a:extLst>
              <a:ext uri="{FF2B5EF4-FFF2-40B4-BE49-F238E27FC236}">
                <a16:creationId xmlns:a16="http://schemas.microsoft.com/office/drawing/2014/main" id="{F090E917-34CA-2BB4-2F48-1251E0323C95}"/>
              </a:ext>
            </a:extLst>
          </p:cNvPr>
          <p:cNvPicPr>
            <a:picLocks noChangeAspect="1"/>
          </p:cNvPicPr>
          <p:nvPr/>
        </p:nvPicPr>
        <p:blipFill rotWithShape="1">
          <a:blip r:embed="rId5"/>
          <a:srcRect l="1415" t="29664" r="43434" b="5152"/>
          <a:stretch/>
        </p:blipFill>
        <p:spPr>
          <a:xfrm>
            <a:off x="129308" y="729673"/>
            <a:ext cx="8780195" cy="5837382"/>
          </a:xfrm>
          <a:prstGeom prst="rect">
            <a:avLst/>
          </a:prstGeom>
        </p:spPr>
      </p:pic>
    </p:spTree>
    <p:extLst>
      <p:ext uri="{BB962C8B-B14F-4D97-AF65-F5344CB8AC3E}">
        <p14:creationId xmlns:p14="http://schemas.microsoft.com/office/powerpoint/2010/main" val="243863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5">
            <a:extLst>
              <a:ext uri="{FF2B5EF4-FFF2-40B4-BE49-F238E27FC236}">
                <a16:creationId xmlns:a16="http://schemas.microsoft.com/office/drawing/2014/main" id="{2C6095A2-6D61-C0FC-EFB8-79A7CA3B33E1}"/>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7174" name="Picture 1">
            <a:extLst>
              <a:ext uri="{FF2B5EF4-FFF2-40B4-BE49-F238E27FC236}">
                <a16:creationId xmlns:a16="http://schemas.microsoft.com/office/drawing/2014/main" id="{BACEC995-8330-3E17-99B7-77A2F6F9E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erifereia_logo">
            <a:extLst>
              <a:ext uri="{FF2B5EF4-FFF2-40B4-BE49-F238E27FC236}">
                <a16:creationId xmlns:a16="http://schemas.microsoft.com/office/drawing/2014/main" id="{0B09BF14-AF45-35ED-F2BA-49761B8BD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96F5884-CC58-B076-6DC0-CB3C38509981}"/>
              </a:ext>
            </a:extLst>
          </p:cNvPr>
          <p:cNvSpPr>
            <a:spLocks noChangeArrowheads="1"/>
          </p:cNvSpPr>
          <p:nvPr/>
        </p:nvSpPr>
        <p:spPr bwMode="auto">
          <a:xfrm>
            <a:off x="0" y="72000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RSO2.1.α. Δράσεις εξοικονόμησης ενέργειας σε δημόσια / δημοτικά κτίρια περιφερειακής και τοπικής αρμοδιότητας σε τομείς όπως υγεία, εκπαίδευση, αθλητισμός, πολιτισμός, δημόσια διοίκηση και αυτοδιοίκηση κ.α.</a:t>
            </a:r>
          </a:p>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 Άμεση Αξιολόγηση</a:t>
            </a:r>
            <a:endParaRPr lang="en-US" altLang="el-GR" sz="1800" dirty="0">
              <a:solidFill>
                <a:srgbClr val="0033CC"/>
              </a:solidFill>
              <a:latin typeface="Calibri" panose="020F0502020204030204" pitchFamily="34" charset="0"/>
              <a:cs typeface="Calibri" panose="020F0502020204030204" pitchFamily="34" charset="0"/>
            </a:endParaRPr>
          </a:p>
        </p:txBody>
      </p:sp>
      <p:sp>
        <p:nvSpPr>
          <p:cNvPr id="5" name="Rectangle 2">
            <a:extLst>
              <a:ext uri="{FF2B5EF4-FFF2-40B4-BE49-F238E27FC236}">
                <a16:creationId xmlns:a16="http://schemas.microsoft.com/office/drawing/2014/main" id="{17A2698B-781C-7F85-6BA6-64EB0007F7BE}"/>
              </a:ext>
            </a:extLst>
          </p:cNvPr>
          <p:cNvSpPr>
            <a:spLocks noChangeArrowheads="1"/>
          </p:cNvSpPr>
          <p:nvPr/>
        </p:nvSpPr>
        <p:spPr bwMode="auto">
          <a:xfrm>
            <a:off x="0" y="1980000"/>
            <a:ext cx="9144000" cy="129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ΣΤΑΔΙΟ Β’ : Αξιολόγηση σε επίπεδο κατηγορίας κριτηρίων</a:t>
            </a:r>
          </a:p>
          <a:p>
            <a:pPr algn="ctr" eaLnBrk="1" hangingPunct="1">
              <a:lnSpc>
                <a:spcPct val="150000"/>
              </a:lnSpc>
              <a:spcBef>
                <a:spcPct val="0"/>
              </a:spcBef>
              <a:buNone/>
              <a:tabLst>
                <a:tab pos="534988" algn="l"/>
                <a:tab pos="720725" algn="l"/>
              </a:tabLst>
            </a:pPr>
            <a:r>
              <a:rPr lang="en-US" altLang="el-GR" sz="1800" dirty="0">
                <a:solidFill>
                  <a:srgbClr val="0033CC"/>
                </a:solidFill>
                <a:latin typeface="Calibri" panose="020F0502020204030204" pitchFamily="34" charset="0"/>
                <a:cs typeface="Calibri" panose="020F0502020204030204" pitchFamily="34" charset="0"/>
              </a:rPr>
              <a:t>4</a:t>
            </a:r>
            <a:r>
              <a:rPr lang="el-GR" altLang="el-GR" sz="1800" dirty="0">
                <a:solidFill>
                  <a:srgbClr val="0033CC"/>
                </a:solidFill>
                <a:latin typeface="Calibri" panose="020F0502020204030204" pitchFamily="34" charset="0"/>
                <a:cs typeface="Calibri" panose="020F0502020204030204" pitchFamily="34" charset="0"/>
              </a:rPr>
              <a:t>. 	Ωριμότητα</a:t>
            </a:r>
          </a:p>
          <a:p>
            <a:pPr algn="ct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4.1	 Στάδιο εξέλιξης των απαιτούμενων ενεργειών ωρίμανσης της πράξης</a:t>
            </a:r>
          </a:p>
        </p:txBody>
      </p:sp>
    </p:spTree>
    <p:extLst>
      <p:ext uri="{BB962C8B-B14F-4D97-AF65-F5344CB8AC3E}">
        <p14:creationId xmlns:p14="http://schemas.microsoft.com/office/powerpoint/2010/main" val="3177009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7E93389C-A551-A6B8-03D4-A48D83F362F4}"/>
              </a:ext>
            </a:extLst>
          </p:cNvPr>
          <p:cNvPicPr>
            <a:picLocks noChangeAspect="1"/>
          </p:cNvPicPr>
          <p:nvPr/>
        </p:nvPicPr>
        <p:blipFill>
          <a:blip r:embed="rId3"/>
          <a:stretch>
            <a:fillRect/>
          </a:stretch>
        </p:blipFill>
        <p:spPr>
          <a:xfrm>
            <a:off x="1165297" y="174055"/>
            <a:ext cx="6813405" cy="6509889"/>
          </a:xfrm>
          <a:prstGeom prst="rect">
            <a:avLst/>
          </a:prstGeom>
        </p:spPr>
      </p:pic>
      <p:sp>
        <p:nvSpPr>
          <p:cNvPr id="2" name="Ορθογώνιο 1">
            <a:extLst>
              <a:ext uri="{FF2B5EF4-FFF2-40B4-BE49-F238E27FC236}">
                <a16:creationId xmlns:a16="http://schemas.microsoft.com/office/drawing/2014/main" id="{0BD310AA-E340-41AB-B178-E8DF3D0A65E3}"/>
              </a:ext>
            </a:extLst>
          </p:cNvPr>
          <p:cNvSpPr/>
          <p:nvPr/>
        </p:nvSpPr>
        <p:spPr bwMode="auto">
          <a:xfrm>
            <a:off x="960582" y="174055"/>
            <a:ext cx="7259782" cy="1091327"/>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a:ln>
                <a:noFill/>
              </a:ln>
              <a:solidFill>
                <a:schemeClr val="tx1"/>
              </a:solidFill>
              <a:effectLst>
                <a:outerShdw blurRad="38100" dist="38100" dir="2700000" algn="tl">
                  <a:srgbClr val="000000">
                    <a:alpha val="43137"/>
                  </a:srgbClr>
                </a:outerShdw>
              </a:effectLst>
              <a:latin typeface="Century Gothic" pitchFamily="34" charset="0"/>
            </a:endParaRPr>
          </a:p>
        </p:txBody>
      </p:sp>
    </p:spTree>
    <p:extLst>
      <p:ext uri="{BB962C8B-B14F-4D97-AF65-F5344CB8AC3E}">
        <p14:creationId xmlns:p14="http://schemas.microsoft.com/office/powerpoint/2010/main" val="32062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5">
            <a:extLst>
              <a:ext uri="{FF2B5EF4-FFF2-40B4-BE49-F238E27FC236}">
                <a16:creationId xmlns:a16="http://schemas.microsoft.com/office/drawing/2014/main" id="{2C6095A2-6D61-C0FC-EFB8-79A7CA3B33E1}"/>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7174" name="Picture 1">
            <a:extLst>
              <a:ext uri="{FF2B5EF4-FFF2-40B4-BE49-F238E27FC236}">
                <a16:creationId xmlns:a16="http://schemas.microsoft.com/office/drawing/2014/main" id="{BACEC995-8330-3E17-99B7-77A2F6F9E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erifereia_logo">
            <a:extLst>
              <a:ext uri="{FF2B5EF4-FFF2-40B4-BE49-F238E27FC236}">
                <a16:creationId xmlns:a16="http://schemas.microsoft.com/office/drawing/2014/main" id="{0B09BF14-AF45-35ED-F2BA-49761B8BD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96F5884-CC58-B076-6DC0-CB3C38509981}"/>
              </a:ext>
            </a:extLst>
          </p:cNvPr>
          <p:cNvSpPr>
            <a:spLocks noChangeArrowheads="1"/>
          </p:cNvSpPr>
          <p:nvPr/>
        </p:nvSpPr>
        <p:spPr bwMode="auto">
          <a:xfrm>
            <a:off x="0" y="72000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RSO2.1.α. Δράσεις εξοικονόμησης ενέργειας σε δημόσια / δημοτικά κτίρια περιφερειακής και τοπικής αρμοδιότητας σε τομείς όπως υγεία, εκπαίδευση, αθλητισμός, πολιτισμός, δημόσια διοίκηση και αυτοδιοίκηση κ.α.</a:t>
            </a:r>
          </a:p>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 Άμεση Αξιολόγηση</a:t>
            </a:r>
            <a:endParaRPr lang="en-US" altLang="el-GR" sz="1800" dirty="0">
              <a:solidFill>
                <a:srgbClr val="0033CC"/>
              </a:solidFill>
              <a:latin typeface="Calibri" panose="020F0502020204030204" pitchFamily="34" charset="0"/>
              <a:cs typeface="Calibri" panose="020F0502020204030204" pitchFamily="34" charset="0"/>
            </a:endParaRPr>
          </a:p>
        </p:txBody>
      </p:sp>
      <p:sp>
        <p:nvSpPr>
          <p:cNvPr id="5" name="Rectangle 2">
            <a:extLst>
              <a:ext uri="{FF2B5EF4-FFF2-40B4-BE49-F238E27FC236}">
                <a16:creationId xmlns:a16="http://schemas.microsoft.com/office/drawing/2014/main" id="{17A2698B-781C-7F85-6BA6-64EB0007F7BE}"/>
              </a:ext>
            </a:extLst>
          </p:cNvPr>
          <p:cNvSpPr>
            <a:spLocks noChangeArrowheads="1"/>
          </p:cNvSpPr>
          <p:nvPr/>
        </p:nvSpPr>
        <p:spPr bwMode="auto">
          <a:xfrm>
            <a:off x="0" y="1980000"/>
            <a:ext cx="9144000" cy="129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ΣΤΑΔΙΟ Β’ : Αξιολόγηση σε επίπεδο κατηγορίας κριτηρίων</a:t>
            </a:r>
          </a:p>
          <a:p>
            <a:pPr algn="ctr" eaLnBrk="1" hangingPunct="1">
              <a:lnSpc>
                <a:spcPct val="150000"/>
              </a:lnSpc>
              <a:spcBef>
                <a:spcPct val="0"/>
              </a:spcBef>
              <a:buNone/>
              <a:tabLst>
                <a:tab pos="534988" algn="l"/>
                <a:tab pos="720725" algn="l"/>
              </a:tabLst>
            </a:pPr>
            <a:r>
              <a:rPr lang="en-US" altLang="el-GR" sz="1800" dirty="0">
                <a:solidFill>
                  <a:srgbClr val="0033CC"/>
                </a:solidFill>
                <a:latin typeface="Calibri" panose="020F0502020204030204" pitchFamily="34" charset="0"/>
                <a:cs typeface="Calibri" panose="020F0502020204030204" pitchFamily="34" charset="0"/>
              </a:rPr>
              <a:t>4</a:t>
            </a:r>
            <a:r>
              <a:rPr lang="el-GR" altLang="el-GR" sz="1800" dirty="0">
                <a:solidFill>
                  <a:srgbClr val="0033CC"/>
                </a:solidFill>
                <a:latin typeface="Calibri" panose="020F0502020204030204" pitchFamily="34" charset="0"/>
                <a:cs typeface="Calibri" panose="020F0502020204030204" pitchFamily="34" charset="0"/>
              </a:rPr>
              <a:t>. 	Ωριμότητα</a:t>
            </a:r>
          </a:p>
          <a:p>
            <a:pPr algn="ct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4.2	 Βαθμός προόδου διοικητικών ή άλλων ενεργειών</a:t>
            </a:r>
          </a:p>
        </p:txBody>
      </p:sp>
    </p:spTree>
    <p:extLst>
      <p:ext uri="{BB962C8B-B14F-4D97-AF65-F5344CB8AC3E}">
        <p14:creationId xmlns:p14="http://schemas.microsoft.com/office/powerpoint/2010/main" val="3189948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heckerboard(across)">
                                      <p:cBhvr>
                                        <p:cTn id="7" dur="500"/>
                                        <p:tgtEl>
                                          <p:spTgt spid="7170"/>
                                        </p:tgtEl>
                                      </p:cBhvr>
                                    </p:animEffect>
                                  </p:childTnLst>
                                </p:cTn>
                              </p:par>
                              <p:par>
                                <p:cTn id="8" presetID="5" presetClass="entr" presetSubtype="10" fill="hold" nodeType="withEffect">
                                  <p:stCondLst>
                                    <p:cond delay="0"/>
                                  </p:stCondLst>
                                  <p:childTnLst>
                                    <p:set>
                                      <p:cBhvr>
                                        <p:cTn id="9" dur="1" fill="hold">
                                          <p:stCondLst>
                                            <p:cond delay="0"/>
                                          </p:stCondLst>
                                        </p:cTn>
                                        <p:tgtEl>
                                          <p:spTgt spid="7174"/>
                                        </p:tgtEl>
                                        <p:attrNameLst>
                                          <p:attrName>style.visibility</p:attrName>
                                        </p:attrNameLst>
                                      </p:cBhvr>
                                      <p:to>
                                        <p:strVal val="visible"/>
                                      </p:to>
                                    </p:set>
                                    <p:animEffect transition="in" filter="checkerboard(across)">
                                      <p:cBhvr>
                                        <p:cTn id="10" dur="500"/>
                                        <p:tgtEl>
                                          <p:spTgt spid="7174"/>
                                        </p:tgtEl>
                                      </p:cBhvr>
                                    </p:animEffect>
                                  </p:childTnLst>
                                </p:cTn>
                              </p:par>
                              <p:par>
                                <p:cTn id="11" presetID="5"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heckerboard(across)">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CFCA87FE-AC73-309E-26FD-02239F0029CB}"/>
              </a:ext>
            </a:extLst>
          </p:cNvPr>
          <p:cNvPicPr>
            <a:picLocks noChangeAspect="1"/>
          </p:cNvPicPr>
          <p:nvPr/>
        </p:nvPicPr>
        <p:blipFill>
          <a:blip r:embed="rId3"/>
          <a:stretch>
            <a:fillRect/>
          </a:stretch>
        </p:blipFill>
        <p:spPr>
          <a:xfrm>
            <a:off x="1225160" y="1108941"/>
            <a:ext cx="6693679" cy="2837873"/>
          </a:xfrm>
          <a:prstGeom prst="rect">
            <a:avLst/>
          </a:prstGeom>
        </p:spPr>
      </p:pic>
      <p:pic>
        <p:nvPicPr>
          <p:cNvPr id="5" name="Εικόνα 4">
            <a:extLst>
              <a:ext uri="{FF2B5EF4-FFF2-40B4-BE49-F238E27FC236}">
                <a16:creationId xmlns:a16="http://schemas.microsoft.com/office/drawing/2014/main" id="{5C319249-A2B7-9C9A-D547-95D097E97605}"/>
              </a:ext>
            </a:extLst>
          </p:cNvPr>
          <p:cNvPicPr>
            <a:picLocks noChangeAspect="1"/>
          </p:cNvPicPr>
          <p:nvPr/>
        </p:nvPicPr>
        <p:blipFill>
          <a:blip r:embed="rId4"/>
          <a:stretch>
            <a:fillRect/>
          </a:stretch>
        </p:blipFill>
        <p:spPr>
          <a:xfrm>
            <a:off x="71858" y="4330122"/>
            <a:ext cx="9000283" cy="1082387"/>
          </a:xfrm>
          <a:prstGeom prst="rect">
            <a:avLst/>
          </a:prstGeom>
        </p:spPr>
      </p:pic>
      <p:sp>
        <p:nvSpPr>
          <p:cNvPr id="7" name="Rectangle 15">
            <a:extLst>
              <a:ext uri="{FF2B5EF4-FFF2-40B4-BE49-F238E27FC236}">
                <a16:creationId xmlns:a16="http://schemas.microsoft.com/office/drawing/2014/main" id="{0586D39E-82EC-868A-C04D-FA7F2F9EFA9F}"/>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8" name="Picture 1">
            <a:extLst>
              <a:ext uri="{FF2B5EF4-FFF2-40B4-BE49-F238E27FC236}">
                <a16:creationId xmlns:a16="http://schemas.microsoft.com/office/drawing/2014/main" id="{BB0CAB57-BDFF-E45E-E6D1-0A8A9DCDB8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erifereia_logo">
            <a:extLst>
              <a:ext uri="{FF2B5EF4-FFF2-40B4-BE49-F238E27FC236}">
                <a16:creationId xmlns:a16="http://schemas.microsoft.com/office/drawing/2014/main" id="{9D85AD40-EBBE-848A-07F2-F47115987B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Ορθογώνιο 2">
            <a:extLst>
              <a:ext uri="{FF2B5EF4-FFF2-40B4-BE49-F238E27FC236}">
                <a16:creationId xmlns:a16="http://schemas.microsoft.com/office/drawing/2014/main" id="{DF642875-F62B-8E5A-E163-270817672374}"/>
              </a:ext>
            </a:extLst>
          </p:cNvPr>
          <p:cNvSpPr/>
          <p:nvPr/>
        </p:nvSpPr>
        <p:spPr bwMode="auto">
          <a:xfrm>
            <a:off x="19050" y="4211782"/>
            <a:ext cx="9053091" cy="1302328"/>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a:ln>
                <a:noFill/>
              </a:ln>
              <a:solidFill>
                <a:schemeClr val="tx1"/>
              </a:solidFill>
              <a:effectLst>
                <a:outerShdw blurRad="38100" dist="38100" dir="2700000" algn="tl">
                  <a:srgbClr val="000000">
                    <a:alpha val="43137"/>
                  </a:srgbClr>
                </a:outerShdw>
              </a:effectLst>
              <a:latin typeface="Century Gothic" pitchFamily="34" charset="0"/>
            </a:endParaRPr>
          </a:p>
        </p:txBody>
      </p:sp>
    </p:spTree>
    <p:extLst>
      <p:ext uri="{BB962C8B-B14F-4D97-AF65-F5344CB8AC3E}">
        <p14:creationId xmlns:p14="http://schemas.microsoft.com/office/powerpoint/2010/main" val="249987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5" presetClass="entr" presetSubtype="10" fill="hold" grpId="0"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par>
                                <p:cTn id="12" presetID="5" presetClass="entr" presetSubtype="1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heckerboard(across)">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5">
            <a:extLst>
              <a:ext uri="{FF2B5EF4-FFF2-40B4-BE49-F238E27FC236}">
                <a16:creationId xmlns:a16="http://schemas.microsoft.com/office/drawing/2014/main" id="{2C6095A2-6D61-C0FC-EFB8-79A7CA3B33E1}"/>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7174" name="Picture 1">
            <a:extLst>
              <a:ext uri="{FF2B5EF4-FFF2-40B4-BE49-F238E27FC236}">
                <a16:creationId xmlns:a16="http://schemas.microsoft.com/office/drawing/2014/main" id="{BACEC995-8330-3E17-99B7-77A2F6F9E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erifereia_logo">
            <a:extLst>
              <a:ext uri="{FF2B5EF4-FFF2-40B4-BE49-F238E27FC236}">
                <a16:creationId xmlns:a16="http://schemas.microsoft.com/office/drawing/2014/main" id="{0B09BF14-AF45-35ED-F2BA-49761B8BD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96F5884-CC58-B076-6DC0-CB3C38509981}"/>
              </a:ext>
            </a:extLst>
          </p:cNvPr>
          <p:cNvSpPr>
            <a:spLocks noChangeArrowheads="1"/>
          </p:cNvSpPr>
          <p:nvPr/>
        </p:nvSpPr>
        <p:spPr bwMode="auto">
          <a:xfrm>
            <a:off x="0" y="720000"/>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RSO2.4.α. Κατασκευή έργων αντιπλημμυρικής προστασίας συμπεριλαμβανομένων των πράσινων υποδομών.</a:t>
            </a:r>
            <a:endParaRPr lang="en-US" altLang="el-GR" sz="1800" dirty="0">
              <a:solidFill>
                <a:srgbClr val="0033CC"/>
              </a:solidFill>
              <a:latin typeface="Calibri" panose="020F0502020204030204" pitchFamily="34" charset="0"/>
              <a:cs typeface="Calibri" panose="020F0502020204030204" pitchFamily="34" charset="0"/>
            </a:endParaRPr>
          </a:p>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 Άμεση Αξιολόγηση</a:t>
            </a:r>
            <a:endParaRPr lang="en-US" altLang="el-GR" sz="1800" dirty="0">
              <a:solidFill>
                <a:srgbClr val="0033CC"/>
              </a:solidFill>
              <a:latin typeface="Calibri" panose="020F0502020204030204" pitchFamily="34" charset="0"/>
              <a:cs typeface="Calibri" panose="020F0502020204030204" pitchFamily="34" charset="0"/>
            </a:endParaRPr>
          </a:p>
        </p:txBody>
      </p:sp>
      <p:sp>
        <p:nvSpPr>
          <p:cNvPr id="5" name="Rectangle 2">
            <a:extLst>
              <a:ext uri="{FF2B5EF4-FFF2-40B4-BE49-F238E27FC236}">
                <a16:creationId xmlns:a16="http://schemas.microsoft.com/office/drawing/2014/main" id="{17A2698B-781C-7F85-6BA6-64EB0007F7BE}"/>
              </a:ext>
            </a:extLst>
          </p:cNvPr>
          <p:cNvSpPr>
            <a:spLocks noChangeArrowheads="1"/>
          </p:cNvSpPr>
          <p:nvPr/>
        </p:nvSpPr>
        <p:spPr bwMode="auto">
          <a:xfrm>
            <a:off x="0" y="1800000"/>
            <a:ext cx="9144000" cy="129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ΣΤΑΔΙΟ Β’ : Αξιολόγηση σε επίπεδο κατηγορίας κριτηρίων</a:t>
            </a:r>
          </a:p>
          <a:p>
            <a:pPr algn="ctr" eaLnBrk="1" hangingPunct="1">
              <a:lnSpc>
                <a:spcPct val="150000"/>
              </a:lnSpc>
              <a:spcBef>
                <a:spcPct val="0"/>
              </a:spcBef>
              <a:buNone/>
              <a:tabLst>
                <a:tab pos="534988" algn="l"/>
                <a:tab pos="720725" algn="l"/>
              </a:tabLst>
            </a:pPr>
            <a:r>
              <a:rPr lang="el-GR" altLang="el-GR" sz="1800" dirty="0">
                <a:solidFill>
                  <a:srgbClr val="0033CC"/>
                </a:solidFill>
                <a:latin typeface="Calibri" panose="020F0502020204030204" pitchFamily="34" charset="0"/>
                <a:cs typeface="Calibri" panose="020F0502020204030204" pitchFamily="34" charset="0"/>
              </a:rPr>
              <a:t>3. 	Σκοπιμότητα πράξης</a:t>
            </a:r>
          </a:p>
          <a:p>
            <a:pPr algn="ct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3.1	Αναγκαιότητα υλοποίησης της πράξης</a:t>
            </a:r>
          </a:p>
        </p:txBody>
      </p:sp>
      <p:pic>
        <p:nvPicPr>
          <p:cNvPr id="2" name="Εικόνα 1">
            <a:extLst>
              <a:ext uri="{FF2B5EF4-FFF2-40B4-BE49-F238E27FC236}">
                <a16:creationId xmlns:a16="http://schemas.microsoft.com/office/drawing/2014/main" id="{20CDF591-6E95-7691-A41D-E5936090CAB7}"/>
              </a:ext>
            </a:extLst>
          </p:cNvPr>
          <p:cNvPicPr>
            <a:picLocks noChangeAspect="1"/>
          </p:cNvPicPr>
          <p:nvPr/>
        </p:nvPicPr>
        <p:blipFill rotWithShape="1">
          <a:blip r:embed="rId5"/>
          <a:srcRect l="40097" t="7328"/>
          <a:stretch/>
        </p:blipFill>
        <p:spPr>
          <a:xfrm>
            <a:off x="1202534" y="3127842"/>
            <a:ext cx="6738932" cy="3668687"/>
          </a:xfrm>
          <a:prstGeom prst="rect">
            <a:avLst/>
          </a:prstGeom>
        </p:spPr>
      </p:pic>
    </p:spTree>
    <p:extLst>
      <p:ext uri="{BB962C8B-B14F-4D97-AF65-F5344CB8AC3E}">
        <p14:creationId xmlns:p14="http://schemas.microsoft.com/office/powerpoint/2010/main" val="502147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9" name="Picture 5">
            <a:extLst>
              <a:ext uri="{FF2B5EF4-FFF2-40B4-BE49-F238E27FC236}">
                <a16:creationId xmlns:a16="http://schemas.microsoft.com/office/drawing/2014/main" id="{CBAC58A6-9D89-D586-DC1A-0BC39DACAE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906" r="27890" b="20424"/>
          <a:stretch>
            <a:fillRect/>
          </a:stretch>
        </p:blipFill>
        <p:spPr bwMode="auto">
          <a:xfrm>
            <a:off x="0" y="-22225"/>
            <a:ext cx="9144000" cy="574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432" name="Rectangle 8">
            <a:extLst>
              <a:ext uri="{FF2B5EF4-FFF2-40B4-BE49-F238E27FC236}">
                <a16:creationId xmlns:a16="http://schemas.microsoft.com/office/drawing/2014/main" id="{1518498A-BD59-3555-8E15-BEAE49865CE7}"/>
              </a:ext>
            </a:extLst>
          </p:cNvPr>
          <p:cNvSpPr>
            <a:spLocks noChangeArrowheads="1"/>
          </p:cNvSpPr>
          <p:nvPr/>
        </p:nvSpPr>
        <p:spPr bwMode="auto">
          <a:xfrm>
            <a:off x="0" y="6505575"/>
            <a:ext cx="914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l-GR" altLang="el-GR" sz="1600">
                <a:solidFill>
                  <a:srgbClr val="0033CC"/>
                </a:solidFill>
                <a:hlinkClick r:id="rId4"/>
              </a:rPr>
              <a:t>http://www.ypeka.gr/Default.aspx?tabid=252&amp;language=el-GR</a:t>
            </a:r>
            <a:r>
              <a:rPr lang="el-GR" altLang="el-GR" sz="1600">
                <a:solidFill>
                  <a:srgbClr val="0033CC"/>
                </a:solidFill>
              </a:rPr>
              <a:t> </a:t>
            </a:r>
          </a:p>
        </p:txBody>
      </p:sp>
      <p:pic>
        <p:nvPicPr>
          <p:cNvPr id="103433" name="Picture 9">
            <a:extLst>
              <a:ext uri="{FF2B5EF4-FFF2-40B4-BE49-F238E27FC236}">
                <a16:creationId xmlns:a16="http://schemas.microsoft.com/office/drawing/2014/main" id="{9309845C-CA45-B908-3322-4BDDB3BBD5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3086" t="4919" r="30231" b="90710"/>
          <a:stretch>
            <a:fillRect/>
          </a:stretch>
        </p:blipFill>
        <p:spPr bwMode="auto">
          <a:xfrm>
            <a:off x="0" y="5745163"/>
            <a:ext cx="4395788"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34" name="Picture 10">
            <a:extLst>
              <a:ext uri="{FF2B5EF4-FFF2-40B4-BE49-F238E27FC236}">
                <a16:creationId xmlns:a16="http://schemas.microsoft.com/office/drawing/2014/main" id="{A1DFCD1E-201E-72F9-E69B-2E52CC075F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6458" t="27849" r="8749" b="34245"/>
          <a:stretch>
            <a:fillRect/>
          </a:stretch>
        </p:blipFill>
        <p:spPr bwMode="auto">
          <a:xfrm>
            <a:off x="7188200" y="5073650"/>
            <a:ext cx="1905000" cy="128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03429"/>
                                        </p:tgtEl>
                                        <p:attrNameLst>
                                          <p:attrName>style.visibility</p:attrName>
                                        </p:attrNameLst>
                                      </p:cBhvr>
                                      <p:to>
                                        <p:strVal val="visible"/>
                                      </p:to>
                                    </p:set>
                                    <p:animEffect transition="in" filter="checkerboard(across)">
                                      <p:cBhvr>
                                        <p:cTn id="7" dur="500"/>
                                        <p:tgtEl>
                                          <p:spTgt spid="10342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3432"/>
                                        </p:tgtEl>
                                        <p:attrNameLst>
                                          <p:attrName>style.visibility</p:attrName>
                                        </p:attrNameLst>
                                      </p:cBhvr>
                                      <p:to>
                                        <p:strVal val="visible"/>
                                      </p:to>
                                    </p:set>
                                    <p:animEffect transition="in" filter="checkerboard(across)">
                                      <p:cBhvr>
                                        <p:cTn id="10" dur="500"/>
                                        <p:tgtEl>
                                          <p:spTgt spid="103432"/>
                                        </p:tgtEl>
                                      </p:cBhvr>
                                    </p:animEffect>
                                  </p:childTnLst>
                                </p:cTn>
                              </p:par>
                              <p:par>
                                <p:cTn id="11" presetID="5" presetClass="entr" presetSubtype="10" fill="hold" nodeType="withEffect">
                                  <p:stCondLst>
                                    <p:cond delay="0"/>
                                  </p:stCondLst>
                                  <p:childTnLst>
                                    <p:set>
                                      <p:cBhvr>
                                        <p:cTn id="12" dur="1" fill="hold">
                                          <p:stCondLst>
                                            <p:cond delay="0"/>
                                          </p:stCondLst>
                                        </p:cTn>
                                        <p:tgtEl>
                                          <p:spTgt spid="103433"/>
                                        </p:tgtEl>
                                        <p:attrNameLst>
                                          <p:attrName>style.visibility</p:attrName>
                                        </p:attrNameLst>
                                      </p:cBhvr>
                                      <p:to>
                                        <p:strVal val="visible"/>
                                      </p:to>
                                    </p:set>
                                    <p:animEffect transition="in" filter="checkerboard(across)">
                                      <p:cBhvr>
                                        <p:cTn id="13" dur="500"/>
                                        <p:tgtEl>
                                          <p:spTgt spid="103433"/>
                                        </p:tgtEl>
                                      </p:cBhvr>
                                    </p:animEffect>
                                  </p:childTnLst>
                                </p:cTn>
                              </p:par>
                              <p:par>
                                <p:cTn id="14" presetID="5" presetClass="entr" presetSubtype="10" fill="hold" nodeType="withEffect">
                                  <p:stCondLst>
                                    <p:cond delay="0"/>
                                  </p:stCondLst>
                                  <p:childTnLst>
                                    <p:set>
                                      <p:cBhvr>
                                        <p:cTn id="15" dur="1" fill="hold">
                                          <p:stCondLst>
                                            <p:cond delay="0"/>
                                          </p:stCondLst>
                                        </p:cTn>
                                        <p:tgtEl>
                                          <p:spTgt spid="103434"/>
                                        </p:tgtEl>
                                        <p:attrNameLst>
                                          <p:attrName>style.visibility</p:attrName>
                                        </p:attrNameLst>
                                      </p:cBhvr>
                                      <p:to>
                                        <p:strVal val="visible"/>
                                      </p:to>
                                    </p:set>
                                    <p:animEffect transition="in" filter="checkerboard(across)">
                                      <p:cBhvr>
                                        <p:cTn id="16" dur="500"/>
                                        <p:tgtEl>
                                          <p:spTgt spid="103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5" name="Picture 5">
            <a:extLst>
              <a:ext uri="{FF2B5EF4-FFF2-40B4-BE49-F238E27FC236}">
                <a16:creationId xmlns:a16="http://schemas.microsoft.com/office/drawing/2014/main" id="{399C1E03-2E8A-98D1-A6F1-0A05C0A8E8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80" t="13927" r="12500" b="11003"/>
          <a:stretch>
            <a:fillRect/>
          </a:stretch>
        </p:blipFill>
        <p:spPr bwMode="auto">
          <a:xfrm>
            <a:off x="0" y="117475"/>
            <a:ext cx="9144000" cy="637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8" name="Rectangle 8">
            <a:extLst>
              <a:ext uri="{FF2B5EF4-FFF2-40B4-BE49-F238E27FC236}">
                <a16:creationId xmlns:a16="http://schemas.microsoft.com/office/drawing/2014/main" id="{95EFCC29-96C5-26F0-BF23-AED36A8DA5A5}"/>
              </a:ext>
            </a:extLst>
          </p:cNvPr>
          <p:cNvSpPr>
            <a:spLocks noChangeArrowheads="1"/>
          </p:cNvSpPr>
          <p:nvPr/>
        </p:nvSpPr>
        <p:spPr bwMode="auto">
          <a:xfrm>
            <a:off x="0" y="6505575"/>
            <a:ext cx="9144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l-GR" altLang="el-GR" sz="1600">
                <a:solidFill>
                  <a:srgbClr val="0033CC"/>
                </a:solidFill>
                <a:hlinkClick r:id="rId4"/>
              </a:rPr>
              <a:t>http://www.ypeka.gr/Default.aspx?tabid=252&amp;language=el-GR</a:t>
            </a:r>
            <a:r>
              <a:rPr lang="el-GR" altLang="el-GR" sz="1600">
                <a:solidFill>
                  <a:srgbClr val="0033CC"/>
                </a:solidFill>
              </a:rPr>
              <a:t> </a:t>
            </a:r>
          </a:p>
        </p:txBody>
      </p:sp>
      <p:pic>
        <p:nvPicPr>
          <p:cNvPr id="107531" name="Picture 11">
            <a:extLst>
              <a:ext uri="{FF2B5EF4-FFF2-40B4-BE49-F238E27FC236}">
                <a16:creationId xmlns:a16="http://schemas.microsoft.com/office/drawing/2014/main" id="{AC8FC3DC-1A85-A1B5-CFFE-E6B824557F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4752" t="30705" r="6761" b="19336"/>
          <a:stretch>
            <a:fillRect/>
          </a:stretch>
        </p:blipFill>
        <p:spPr bwMode="auto">
          <a:xfrm>
            <a:off x="6951663" y="4878388"/>
            <a:ext cx="2192337" cy="149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32" name="Rectangle 12">
            <a:extLst>
              <a:ext uri="{FF2B5EF4-FFF2-40B4-BE49-F238E27FC236}">
                <a16:creationId xmlns:a16="http://schemas.microsoft.com/office/drawing/2014/main" id="{499EBDA3-629B-27D6-478B-5B1AE59A7B3D}"/>
              </a:ext>
            </a:extLst>
          </p:cNvPr>
          <p:cNvSpPr>
            <a:spLocks noChangeArrowheads="1"/>
          </p:cNvSpPr>
          <p:nvPr/>
        </p:nvSpPr>
        <p:spPr bwMode="auto">
          <a:xfrm>
            <a:off x="0" y="5549900"/>
            <a:ext cx="2336800" cy="939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pic>
        <p:nvPicPr>
          <p:cNvPr id="107529" name="Picture 9">
            <a:extLst>
              <a:ext uri="{FF2B5EF4-FFF2-40B4-BE49-F238E27FC236}">
                <a16:creationId xmlns:a16="http://schemas.microsoft.com/office/drawing/2014/main" id="{CA7B982E-C4F6-B938-2AD0-6B0E5A0AFE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3086" t="4919" r="30231" b="90710"/>
          <a:stretch>
            <a:fillRect/>
          </a:stretch>
        </p:blipFill>
        <p:spPr bwMode="auto">
          <a:xfrm>
            <a:off x="0" y="5783263"/>
            <a:ext cx="4395788"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07531"/>
                                        </p:tgtEl>
                                        <p:attrNameLst>
                                          <p:attrName>style.visibility</p:attrName>
                                        </p:attrNameLst>
                                      </p:cBhvr>
                                      <p:to>
                                        <p:strVal val="visible"/>
                                      </p:to>
                                    </p:set>
                                    <p:animEffect transition="in" filter="checkerboard(across)">
                                      <p:cBhvr>
                                        <p:cTn id="7" dur="500"/>
                                        <p:tgtEl>
                                          <p:spTgt spid="107531"/>
                                        </p:tgtEl>
                                      </p:cBhvr>
                                    </p:animEffect>
                                  </p:childTnLst>
                                </p:cTn>
                              </p:par>
                              <p:par>
                                <p:cTn id="8" presetID="5" presetClass="entr" presetSubtype="10" fill="hold" nodeType="withEffect">
                                  <p:stCondLst>
                                    <p:cond delay="0"/>
                                  </p:stCondLst>
                                  <p:childTnLst>
                                    <p:set>
                                      <p:cBhvr>
                                        <p:cTn id="9" dur="1" fill="hold">
                                          <p:stCondLst>
                                            <p:cond delay="0"/>
                                          </p:stCondLst>
                                        </p:cTn>
                                        <p:tgtEl>
                                          <p:spTgt spid="107529"/>
                                        </p:tgtEl>
                                        <p:attrNameLst>
                                          <p:attrName>style.visibility</p:attrName>
                                        </p:attrNameLst>
                                      </p:cBhvr>
                                      <p:to>
                                        <p:strVal val="visible"/>
                                      </p:to>
                                    </p:set>
                                    <p:animEffect transition="in" filter="checkerboard(across)">
                                      <p:cBhvr>
                                        <p:cTn id="10" dur="500"/>
                                        <p:tgtEl>
                                          <p:spTgt spid="10752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07528"/>
                                        </p:tgtEl>
                                        <p:attrNameLst>
                                          <p:attrName>style.visibility</p:attrName>
                                        </p:attrNameLst>
                                      </p:cBhvr>
                                      <p:to>
                                        <p:strVal val="visible"/>
                                      </p:to>
                                    </p:set>
                                    <p:animEffect transition="in" filter="checkerboard(across)">
                                      <p:cBhvr>
                                        <p:cTn id="13" dur="500"/>
                                        <p:tgtEl>
                                          <p:spTgt spid="107528"/>
                                        </p:tgtEl>
                                      </p:cBhvr>
                                    </p:animEffect>
                                  </p:childTnLst>
                                </p:cTn>
                              </p:par>
                              <p:par>
                                <p:cTn id="14" presetID="5" presetClass="entr" presetSubtype="10" fill="hold" nodeType="withEffect">
                                  <p:stCondLst>
                                    <p:cond delay="0"/>
                                  </p:stCondLst>
                                  <p:childTnLst>
                                    <p:set>
                                      <p:cBhvr>
                                        <p:cTn id="15" dur="1" fill="hold">
                                          <p:stCondLst>
                                            <p:cond delay="0"/>
                                          </p:stCondLst>
                                        </p:cTn>
                                        <p:tgtEl>
                                          <p:spTgt spid="107525"/>
                                        </p:tgtEl>
                                        <p:attrNameLst>
                                          <p:attrName>style.visibility</p:attrName>
                                        </p:attrNameLst>
                                      </p:cBhvr>
                                      <p:to>
                                        <p:strVal val="visible"/>
                                      </p:to>
                                    </p:set>
                                    <p:animEffect transition="in" filter="checkerboard(across)">
                                      <p:cBhvr>
                                        <p:cTn id="16" dur="500"/>
                                        <p:tgtEl>
                                          <p:spTgt spid="107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5">
            <a:extLst>
              <a:ext uri="{FF2B5EF4-FFF2-40B4-BE49-F238E27FC236}">
                <a16:creationId xmlns:a16="http://schemas.microsoft.com/office/drawing/2014/main" id="{2C6095A2-6D61-C0FC-EFB8-79A7CA3B33E1}"/>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spcBef>
                <a:spcPct val="0"/>
              </a:spcBef>
              <a:buFontTx/>
              <a:buNone/>
            </a:pPr>
            <a:r>
              <a:rPr lang="el-GR" altLang="el-GR" sz="2400" dirty="0">
                <a:latin typeface="Calibri" panose="020F0502020204030204" pitchFamily="34" charset="0"/>
                <a:cs typeface="Calibri" panose="020F0502020204030204" pitchFamily="34" charset="0"/>
              </a:rPr>
              <a:t>Συνοπτική Παρουσίαση </a:t>
            </a:r>
            <a:r>
              <a:rPr lang="el-GR" altLang="el-GR" sz="2400" dirty="0" err="1">
                <a:latin typeface="Calibri" panose="020F0502020204030204" pitchFamily="34" charset="0"/>
                <a:cs typeface="Calibri" panose="020F0502020204030204" pitchFamily="34" charset="0"/>
              </a:rPr>
              <a:t>ΠεΠ</a:t>
            </a:r>
            <a:r>
              <a:rPr lang="el-GR" altLang="el-GR" sz="2400" dirty="0">
                <a:latin typeface="Calibri" panose="020F0502020204030204" pitchFamily="34" charset="0"/>
                <a:cs typeface="Calibri" panose="020F0502020204030204" pitchFamily="34" charset="0"/>
              </a:rPr>
              <a:t> ΑΜΘ 21-27</a:t>
            </a:r>
            <a:endParaRPr lang="el-GR" altLang="el-GR" sz="2400" b="0" dirty="0">
              <a:latin typeface="Calibri" panose="020F0502020204030204" pitchFamily="34" charset="0"/>
              <a:cs typeface="Calibri" panose="020F0502020204030204" pitchFamily="34" charset="0"/>
            </a:endParaRPr>
          </a:p>
        </p:txBody>
      </p:sp>
      <p:pic>
        <p:nvPicPr>
          <p:cNvPr id="7174" name="Picture 1">
            <a:extLst>
              <a:ext uri="{FF2B5EF4-FFF2-40B4-BE49-F238E27FC236}">
                <a16:creationId xmlns:a16="http://schemas.microsoft.com/office/drawing/2014/main" id="{BACEC995-8330-3E17-99B7-77A2F6F9EF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erifereia_logo">
            <a:extLst>
              <a:ext uri="{FF2B5EF4-FFF2-40B4-BE49-F238E27FC236}">
                <a16:creationId xmlns:a16="http://schemas.microsoft.com/office/drawing/2014/main" id="{0B09BF14-AF45-35ED-F2BA-49761B8BD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ικόνα 2">
            <a:extLst>
              <a:ext uri="{FF2B5EF4-FFF2-40B4-BE49-F238E27FC236}">
                <a16:creationId xmlns:a16="http://schemas.microsoft.com/office/drawing/2014/main" id="{2FB2FE55-CCDC-6B0C-A5FF-889864AEE469}"/>
              </a:ext>
            </a:extLst>
          </p:cNvPr>
          <p:cNvPicPr>
            <a:picLocks noChangeAspect="1"/>
          </p:cNvPicPr>
          <p:nvPr/>
        </p:nvPicPr>
        <p:blipFill>
          <a:blip r:embed="rId4"/>
          <a:stretch>
            <a:fillRect/>
          </a:stretch>
        </p:blipFill>
        <p:spPr>
          <a:xfrm>
            <a:off x="378692" y="578690"/>
            <a:ext cx="8481146" cy="6279310"/>
          </a:xfrm>
          <a:prstGeom prst="rect">
            <a:avLst/>
          </a:prstGeom>
        </p:spPr>
      </p:pic>
    </p:spTree>
    <p:extLst>
      <p:ext uri="{BB962C8B-B14F-4D97-AF65-F5344CB8AC3E}">
        <p14:creationId xmlns:p14="http://schemas.microsoft.com/office/powerpoint/2010/main" val="12883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5">
            <a:extLst>
              <a:ext uri="{FF2B5EF4-FFF2-40B4-BE49-F238E27FC236}">
                <a16:creationId xmlns:a16="http://schemas.microsoft.com/office/drawing/2014/main" id="{2C6095A2-6D61-C0FC-EFB8-79A7CA3B33E1}"/>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7174" name="Picture 1">
            <a:extLst>
              <a:ext uri="{FF2B5EF4-FFF2-40B4-BE49-F238E27FC236}">
                <a16:creationId xmlns:a16="http://schemas.microsoft.com/office/drawing/2014/main" id="{BACEC995-8330-3E17-99B7-77A2F6F9E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erifereia_logo">
            <a:extLst>
              <a:ext uri="{FF2B5EF4-FFF2-40B4-BE49-F238E27FC236}">
                <a16:creationId xmlns:a16="http://schemas.microsoft.com/office/drawing/2014/main" id="{0B09BF14-AF45-35ED-F2BA-49761B8BD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96F5884-CC58-B076-6DC0-CB3C38509981}"/>
              </a:ext>
            </a:extLst>
          </p:cNvPr>
          <p:cNvSpPr>
            <a:spLocks noChangeArrowheads="1"/>
          </p:cNvSpPr>
          <p:nvPr/>
        </p:nvSpPr>
        <p:spPr bwMode="auto">
          <a:xfrm>
            <a:off x="0" y="1080000"/>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RSO2.4.β. Ενίσχυση υποδομών πολιτικής προστασίας για πρόληψη και διαχείριση κινδύνων που συνδέονται με το κλίμα</a:t>
            </a:r>
          </a:p>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Άμεση Αξιολόγηση</a:t>
            </a:r>
            <a:endParaRPr lang="en-US" altLang="el-GR" sz="1800" dirty="0">
              <a:solidFill>
                <a:srgbClr val="0033CC"/>
              </a:solidFill>
              <a:latin typeface="Calibri" panose="020F0502020204030204" pitchFamily="34" charset="0"/>
              <a:cs typeface="Calibri" panose="020F0502020204030204" pitchFamily="34" charset="0"/>
            </a:endParaRPr>
          </a:p>
        </p:txBody>
      </p:sp>
      <p:sp>
        <p:nvSpPr>
          <p:cNvPr id="5" name="Rectangle 2">
            <a:extLst>
              <a:ext uri="{FF2B5EF4-FFF2-40B4-BE49-F238E27FC236}">
                <a16:creationId xmlns:a16="http://schemas.microsoft.com/office/drawing/2014/main" id="{17A2698B-781C-7F85-6BA6-64EB0007F7BE}"/>
              </a:ext>
            </a:extLst>
          </p:cNvPr>
          <p:cNvSpPr>
            <a:spLocks noChangeArrowheads="1"/>
          </p:cNvSpPr>
          <p:nvPr/>
        </p:nvSpPr>
        <p:spPr bwMode="auto">
          <a:xfrm>
            <a:off x="0" y="2160000"/>
            <a:ext cx="9144000" cy="129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ΣΤΑΔΙΟ Β’ : Αξιολόγηση σε επίπεδο κατηγορίας κριτηρίων</a:t>
            </a:r>
          </a:p>
          <a:p>
            <a:pPr algn="ctr" eaLnBrk="1" hangingPunct="1">
              <a:lnSpc>
                <a:spcPct val="150000"/>
              </a:lnSpc>
              <a:spcBef>
                <a:spcPct val="0"/>
              </a:spcBef>
              <a:buNone/>
              <a:tabLst>
                <a:tab pos="534988" algn="l"/>
                <a:tab pos="720725" algn="l"/>
              </a:tabLst>
            </a:pPr>
            <a:r>
              <a:rPr lang="el-GR" altLang="el-GR" sz="1800" dirty="0">
                <a:solidFill>
                  <a:srgbClr val="0033CC"/>
                </a:solidFill>
                <a:latin typeface="Calibri" panose="020F0502020204030204" pitchFamily="34" charset="0"/>
                <a:cs typeface="Calibri" panose="020F0502020204030204" pitchFamily="34" charset="0"/>
              </a:rPr>
              <a:t>3. 	Σκοπιμότητα πράξης</a:t>
            </a:r>
          </a:p>
          <a:p>
            <a:pPr algn="ct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3.1	Αναγκαιότητα υλοποίησης της πράξης</a:t>
            </a:r>
          </a:p>
        </p:txBody>
      </p:sp>
      <p:pic>
        <p:nvPicPr>
          <p:cNvPr id="4" name="Εικόνα 3">
            <a:extLst>
              <a:ext uri="{FF2B5EF4-FFF2-40B4-BE49-F238E27FC236}">
                <a16:creationId xmlns:a16="http://schemas.microsoft.com/office/drawing/2014/main" id="{74E1447B-2181-2D2C-FC21-99ECDC93840E}"/>
              </a:ext>
            </a:extLst>
          </p:cNvPr>
          <p:cNvPicPr>
            <a:picLocks noChangeAspect="1"/>
          </p:cNvPicPr>
          <p:nvPr/>
        </p:nvPicPr>
        <p:blipFill rotWithShape="1">
          <a:blip r:embed="rId5"/>
          <a:srcRect l="40008" t="-2727" b="-1"/>
          <a:stretch/>
        </p:blipFill>
        <p:spPr>
          <a:xfrm>
            <a:off x="110252" y="3612538"/>
            <a:ext cx="8749585" cy="2483461"/>
          </a:xfrm>
          <a:prstGeom prst="rect">
            <a:avLst/>
          </a:prstGeom>
        </p:spPr>
      </p:pic>
    </p:spTree>
    <p:extLst>
      <p:ext uri="{BB962C8B-B14F-4D97-AF65-F5344CB8AC3E}">
        <p14:creationId xmlns:p14="http://schemas.microsoft.com/office/powerpoint/2010/main" val="3072932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5">
            <a:extLst>
              <a:ext uri="{FF2B5EF4-FFF2-40B4-BE49-F238E27FC236}">
                <a16:creationId xmlns:a16="http://schemas.microsoft.com/office/drawing/2014/main" id="{ABA4268B-7127-3DFC-E586-B5B198661032}"/>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3" name="Picture 1">
            <a:extLst>
              <a:ext uri="{FF2B5EF4-FFF2-40B4-BE49-F238E27FC236}">
                <a16:creationId xmlns:a16="http://schemas.microsoft.com/office/drawing/2014/main" id="{93E4A41B-FB7F-0BAB-AB07-763D8B924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perifereia_logo">
            <a:extLst>
              <a:ext uri="{FF2B5EF4-FFF2-40B4-BE49-F238E27FC236}">
                <a16:creationId xmlns:a16="http://schemas.microsoft.com/office/drawing/2014/main" id="{191E057F-DB56-BD3D-8B3D-D2D02D262D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2262DDA8-0DDC-B49B-AD2B-FAAEC4FD7C09}"/>
              </a:ext>
            </a:extLst>
          </p:cNvPr>
          <p:cNvSpPr>
            <a:spLocks noChangeArrowheads="1"/>
          </p:cNvSpPr>
          <p:nvPr/>
        </p:nvSpPr>
        <p:spPr bwMode="auto">
          <a:xfrm>
            <a:off x="0" y="72000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RSO2.5.α: Κατασκευή ή/και αναβάθμιση υποδομών ύδρευσης </a:t>
            </a:r>
          </a:p>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Άμεση Αξιολόγηση</a:t>
            </a:r>
            <a:endParaRPr lang="en-US" altLang="el-GR" sz="1800" dirty="0">
              <a:solidFill>
                <a:srgbClr val="0033CC"/>
              </a:solidFill>
              <a:latin typeface="Calibri" panose="020F0502020204030204" pitchFamily="34" charset="0"/>
              <a:cs typeface="Calibri" panose="020F0502020204030204" pitchFamily="34" charset="0"/>
            </a:endParaRPr>
          </a:p>
        </p:txBody>
      </p:sp>
      <p:sp>
        <p:nvSpPr>
          <p:cNvPr id="6" name="Rectangle 2">
            <a:extLst>
              <a:ext uri="{FF2B5EF4-FFF2-40B4-BE49-F238E27FC236}">
                <a16:creationId xmlns:a16="http://schemas.microsoft.com/office/drawing/2014/main" id="{1C83935C-03F7-D988-67BC-605B92E9A621}"/>
              </a:ext>
            </a:extLst>
          </p:cNvPr>
          <p:cNvSpPr>
            <a:spLocks noChangeArrowheads="1"/>
          </p:cNvSpPr>
          <p:nvPr/>
        </p:nvSpPr>
        <p:spPr bwMode="auto">
          <a:xfrm>
            <a:off x="0" y="1440000"/>
            <a:ext cx="9144000" cy="129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ΣΤΑΔΙΟ Β’ : Αξιολόγηση σε επίπεδο κατηγορίας κριτηρίων</a:t>
            </a:r>
          </a:p>
          <a:p>
            <a:pPr algn="ctr" eaLnBrk="1" hangingPunct="1">
              <a:lnSpc>
                <a:spcPct val="150000"/>
              </a:lnSpc>
              <a:spcBef>
                <a:spcPct val="0"/>
              </a:spcBef>
              <a:buNone/>
              <a:tabLst>
                <a:tab pos="534988" algn="l"/>
                <a:tab pos="720725" algn="l"/>
              </a:tabLst>
            </a:pPr>
            <a:r>
              <a:rPr lang="el-GR" altLang="el-GR" sz="1800" dirty="0">
                <a:solidFill>
                  <a:srgbClr val="0033CC"/>
                </a:solidFill>
                <a:latin typeface="Calibri" panose="020F0502020204030204" pitchFamily="34" charset="0"/>
                <a:cs typeface="Calibri" panose="020F0502020204030204" pitchFamily="34" charset="0"/>
              </a:rPr>
              <a:t>3. 	Σκοπιμότητα πράξης</a:t>
            </a:r>
          </a:p>
          <a:p>
            <a:pPr algn="ct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3.1	Αναγκαιότητα υλοποίησης της πράξης</a:t>
            </a:r>
          </a:p>
        </p:txBody>
      </p:sp>
      <p:pic>
        <p:nvPicPr>
          <p:cNvPr id="8" name="Εικόνα 7">
            <a:extLst>
              <a:ext uri="{FF2B5EF4-FFF2-40B4-BE49-F238E27FC236}">
                <a16:creationId xmlns:a16="http://schemas.microsoft.com/office/drawing/2014/main" id="{1E7F7630-1B9B-6685-F806-D444728BF45C}"/>
              </a:ext>
            </a:extLst>
          </p:cNvPr>
          <p:cNvPicPr>
            <a:picLocks noChangeAspect="1"/>
          </p:cNvPicPr>
          <p:nvPr/>
        </p:nvPicPr>
        <p:blipFill rotWithShape="1">
          <a:blip r:embed="rId5"/>
          <a:srcRect l="15910" t="-1015" b="-1"/>
          <a:stretch/>
        </p:blipFill>
        <p:spPr>
          <a:xfrm>
            <a:off x="210664" y="3001818"/>
            <a:ext cx="8767804" cy="3352800"/>
          </a:xfrm>
          <a:prstGeom prst="rect">
            <a:avLst/>
          </a:prstGeom>
        </p:spPr>
      </p:pic>
      <p:sp>
        <p:nvSpPr>
          <p:cNvPr id="7" name="Ορθογώνιο 6">
            <a:extLst>
              <a:ext uri="{FF2B5EF4-FFF2-40B4-BE49-F238E27FC236}">
                <a16:creationId xmlns:a16="http://schemas.microsoft.com/office/drawing/2014/main" id="{B18B8544-7E91-3301-0722-2681189D1DAF}"/>
              </a:ext>
            </a:extLst>
          </p:cNvPr>
          <p:cNvSpPr/>
          <p:nvPr/>
        </p:nvSpPr>
        <p:spPr bwMode="auto">
          <a:xfrm>
            <a:off x="8259475" y="5177852"/>
            <a:ext cx="558511" cy="29556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a:ln>
                <a:noFill/>
              </a:ln>
              <a:solidFill>
                <a:schemeClr val="tx1"/>
              </a:solidFill>
              <a:effectLst>
                <a:outerShdw blurRad="38100" dist="38100" dir="2700000" algn="tl">
                  <a:srgbClr val="000000">
                    <a:alpha val="43137"/>
                  </a:srgbClr>
                </a:outerShdw>
              </a:effectLst>
              <a:latin typeface="Century Gothic" pitchFamily="34" charset="0"/>
            </a:endParaRPr>
          </a:p>
        </p:txBody>
      </p:sp>
    </p:spTree>
    <p:extLst>
      <p:ext uri="{BB962C8B-B14F-4D97-AF65-F5344CB8AC3E}">
        <p14:creationId xmlns:p14="http://schemas.microsoft.com/office/powerpoint/2010/main" val="389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par>
                                <p:cTn id="11" presetID="5"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grpId="0" nodeType="withEffect">
                                  <p:stCondLst>
                                    <p:cond delay="100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CEB4D490-541D-3086-DED5-3531CF9A4B2E}"/>
              </a:ext>
            </a:extLst>
          </p:cNvPr>
          <p:cNvPicPr>
            <a:picLocks noChangeAspect="1"/>
          </p:cNvPicPr>
          <p:nvPr/>
        </p:nvPicPr>
        <p:blipFill rotWithShape="1">
          <a:blip r:embed="rId3"/>
          <a:srcRect l="26970" t="15297" r="38485" b="8384"/>
          <a:stretch/>
        </p:blipFill>
        <p:spPr>
          <a:xfrm>
            <a:off x="19050" y="766617"/>
            <a:ext cx="4442114" cy="5520171"/>
          </a:xfrm>
          <a:prstGeom prst="rect">
            <a:avLst/>
          </a:prstGeom>
        </p:spPr>
      </p:pic>
      <p:sp>
        <p:nvSpPr>
          <p:cNvPr id="4" name="Rectangle 15">
            <a:extLst>
              <a:ext uri="{FF2B5EF4-FFF2-40B4-BE49-F238E27FC236}">
                <a16:creationId xmlns:a16="http://schemas.microsoft.com/office/drawing/2014/main" id="{1615A39C-2A3A-EFC1-2DB6-838010BCDB13}"/>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spcBef>
                <a:spcPct val="0"/>
              </a:spcBef>
              <a:buFontTx/>
              <a:buNone/>
            </a:pPr>
            <a:r>
              <a:rPr lang="el-GR" altLang="el-GR" sz="2400" dirty="0">
                <a:latin typeface="Calibri" panose="020F0502020204030204" pitchFamily="34" charset="0"/>
                <a:cs typeface="Calibri" panose="020F0502020204030204" pitchFamily="34" charset="0"/>
              </a:rPr>
              <a:t>Συνοπτική Παρουσίαση </a:t>
            </a:r>
            <a:r>
              <a:rPr lang="el-GR" altLang="el-GR" sz="2400" dirty="0" err="1">
                <a:latin typeface="Calibri" panose="020F0502020204030204" pitchFamily="34" charset="0"/>
                <a:cs typeface="Calibri" panose="020F0502020204030204" pitchFamily="34" charset="0"/>
              </a:rPr>
              <a:t>ΠεΠ</a:t>
            </a:r>
            <a:r>
              <a:rPr lang="el-GR" altLang="el-GR" sz="2400" dirty="0">
                <a:latin typeface="Calibri" panose="020F0502020204030204" pitchFamily="34" charset="0"/>
                <a:cs typeface="Calibri" panose="020F0502020204030204" pitchFamily="34" charset="0"/>
              </a:rPr>
              <a:t> ΑΜΘ 21-27</a:t>
            </a:r>
            <a:endParaRPr lang="el-GR" altLang="el-GR" sz="2400" b="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FDBA00EF-6E40-74E8-01F3-3ADC453EA9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279B2D2C-607D-9314-5C16-F7AD0AFC18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Εικόνα 7">
            <a:extLst>
              <a:ext uri="{FF2B5EF4-FFF2-40B4-BE49-F238E27FC236}">
                <a16:creationId xmlns:a16="http://schemas.microsoft.com/office/drawing/2014/main" id="{3A89AF9B-8EA0-BDA2-9EB5-01F1871EADC6}"/>
              </a:ext>
            </a:extLst>
          </p:cNvPr>
          <p:cNvPicPr>
            <a:picLocks noChangeAspect="1"/>
          </p:cNvPicPr>
          <p:nvPr/>
        </p:nvPicPr>
        <p:blipFill rotWithShape="1">
          <a:blip r:embed="rId6"/>
          <a:srcRect l="28788" t="16734" r="38990" b="8383"/>
          <a:stretch/>
        </p:blipFill>
        <p:spPr>
          <a:xfrm>
            <a:off x="4461164" y="764134"/>
            <a:ext cx="4672720" cy="6108226"/>
          </a:xfrm>
          <a:prstGeom prst="rect">
            <a:avLst/>
          </a:prstGeom>
        </p:spPr>
      </p:pic>
    </p:spTree>
    <p:extLst>
      <p:ext uri="{BB962C8B-B14F-4D97-AF65-F5344CB8AC3E}">
        <p14:creationId xmlns:p14="http://schemas.microsoft.com/office/powerpoint/2010/main" val="412248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D8B456F-CAE2-36C8-8F20-9561B9819CE8}"/>
              </a:ext>
            </a:extLst>
          </p:cNvPr>
          <p:cNvSpPr>
            <a:spLocks noChangeArrowheads="1"/>
          </p:cNvSpPr>
          <p:nvPr/>
        </p:nvSpPr>
        <p:spPr bwMode="auto">
          <a:xfrm>
            <a:off x="0" y="1080000"/>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1" hangingPunct="1"/>
            <a:r>
              <a:rPr lang="el-GR" sz="2200" dirty="0">
                <a:solidFill>
                  <a:srgbClr val="0033CC"/>
                </a:solidFill>
                <a:latin typeface="Calibri" panose="020F0502020204030204" pitchFamily="34" charset="0"/>
                <a:cs typeface="Calibri" panose="020F0502020204030204" pitchFamily="34" charset="0"/>
              </a:rPr>
              <a:t>Οι ανάγκες στην Π-ΑΜΘ ως προς το πόσιμο νερό ιεραρχούνται βάσει σκοπιμότητας ως κάτωθι:</a:t>
            </a:r>
          </a:p>
        </p:txBody>
      </p:sp>
      <p:sp>
        <p:nvSpPr>
          <p:cNvPr id="3" name="Rectangle 15">
            <a:extLst>
              <a:ext uri="{FF2B5EF4-FFF2-40B4-BE49-F238E27FC236}">
                <a16:creationId xmlns:a16="http://schemas.microsoft.com/office/drawing/2014/main" id="{0365EF24-746A-9CCB-E3ED-87276434A222}"/>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4" name="Picture 1">
            <a:extLst>
              <a:ext uri="{FF2B5EF4-FFF2-40B4-BE49-F238E27FC236}">
                <a16:creationId xmlns:a16="http://schemas.microsoft.com/office/drawing/2014/main" id="{8F36E6A2-71EB-E725-14D6-FCB11A74C4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erifereia_logo">
            <a:extLst>
              <a:ext uri="{FF2B5EF4-FFF2-40B4-BE49-F238E27FC236}">
                <a16:creationId xmlns:a16="http://schemas.microsoft.com/office/drawing/2014/main" id="{6CE51DED-6BBA-9000-6D6B-44061CDDBC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C0A4A6FA-1FD1-5EE6-3DD9-8402C39EF5D4}"/>
              </a:ext>
            </a:extLst>
          </p:cNvPr>
          <p:cNvSpPr>
            <a:spLocks noChangeArrowheads="1"/>
          </p:cNvSpPr>
          <p:nvPr/>
        </p:nvSpPr>
        <p:spPr bwMode="auto">
          <a:xfrm>
            <a:off x="0" y="2160000"/>
            <a:ext cx="91440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60363" indent="-360363" algn="just" eaLnBrk="1" hangingPunct="1">
              <a:buFont typeface="Wingdings" panose="05000000000000000000" pitchFamily="2" charset="2"/>
              <a:buChar char="§"/>
              <a:tabLst>
                <a:tab pos="360363" algn="l"/>
              </a:tabLst>
            </a:pPr>
            <a:r>
              <a:rPr lang="el-GR" sz="2200" b="0" dirty="0">
                <a:solidFill>
                  <a:srgbClr val="0033CC"/>
                </a:solidFill>
                <a:latin typeface="Calibri" panose="020F0502020204030204" pitchFamily="34" charset="0"/>
                <a:cs typeface="Calibri" panose="020F0502020204030204" pitchFamily="34" charset="0"/>
              </a:rPr>
              <a:t>Στην </a:t>
            </a:r>
            <a:r>
              <a:rPr lang="el-GR" sz="2200" dirty="0">
                <a:solidFill>
                  <a:srgbClr val="0033CC"/>
                </a:solidFill>
                <a:latin typeface="Calibri" panose="020F0502020204030204" pitchFamily="34" charset="0"/>
                <a:cs typeface="Calibri" panose="020F0502020204030204" pitchFamily="34" charset="0"/>
              </a:rPr>
              <a:t>1η προτεραιότητα </a:t>
            </a:r>
            <a:r>
              <a:rPr lang="el-GR" sz="2200" b="0" dirty="0">
                <a:solidFill>
                  <a:srgbClr val="0033CC"/>
                </a:solidFill>
                <a:latin typeface="Calibri" panose="020F0502020204030204" pitchFamily="34" charset="0"/>
                <a:cs typeface="Calibri" panose="020F0502020204030204" pitchFamily="34" charset="0"/>
              </a:rPr>
              <a:t>εντάσσονται </a:t>
            </a:r>
            <a:r>
              <a:rPr lang="el-GR" sz="2200" dirty="0">
                <a:solidFill>
                  <a:srgbClr val="0033CC"/>
                </a:solidFill>
                <a:latin typeface="Calibri" panose="020F0502020204030204" pitchFamily="34" charset="0"/>
                <a:cs typeface="Calibri" panose="020F0502020204030204" pitchFamily="34" charset="0"/>
              </a:rPr>
              <a:t>τα έργα εξασφάλισης επαρκούς ποσότητας και καλής ποιότητας πόσιμου νερού</a:t>
            </a:r>
            <a:r>
              <a:rPr lang="el-GR" sz="2200" b="0" dirty="0">
                <a:solidFill>
                  <a:srgbClr val="0033CC"/>
                </a:solidFill>
                <a:latin typeface="Calibri" panose="020F0502020204030204" pitchFamily="34" charset="0"/>
                <a:cs typeface="Calibri" panose="020F0502020204030204" pitchFamily="34" charset="0"/>
              </a:rPr>
              <a:t> που πληρούν τις ελάχιστες απαιτήσεις της </a:t>
            </a:r>
            <a:r>
              <a:rPr lang="el-GR" sz="2200" b="0" dirty="0" err="1">
                <a:solidFill>
                  <a:srgbClr val="0033CC"/>
                </a:solidFill>
                <a:latin typeface="Calibri" panose="020F0502020204030204" pitchFamily="34" charset="0"/>
                <a:cs typeface="Calibri" panose="020F0502020204030204" pitchFamily="34" charset="0"/>
              </a:rPr>
              <a:t>Oδηγίας</a:t>
            </a:r>
            <a:r>
              <a:rPr lang="el-GR" sz="2200" b="0" dirty="0">
                <a:solidFill>
                  <a:srgbClr val="0033CC"/>
                </a:solidFill>
                <a:latin typeface="Calibri" panose="020F0502020204030204" pitchFamily="34" charset="0"/>
                <a:cs typeface="Calibri" panose="020F0502020204030204" pitchFamily="34" charset="0"/>
              </a:rPr>
              <a:t> 98/83/ΕΚ δηλαδή υπάγονται τα αναγκαία έργα για την εφαρμογή της ως άνω Οδηγίας, έργα τα οποία συμπληρώνουν ή επεκτείνουν το υφιστάμενο σύστημα ύδρευσης. Εντάσσονται κυρίως έργα υδροληψίας, εγκαταστάσεις επεξεργασίας και δίκτυα εφ’ όσον τα τελευταία έχουν μεγάλες διαρροές και κρίνονται απαραίτητα.</a:t>
            </a:r>
          </a:p>
        </p:txBody>
      </p:sp>
    </p:spTree>
    <p:extLst>
      <p:ext uri="{BB962C8B-B14F-4D97-AF65-F5344CB8AC3E}">
        <p14:creationId xmlns:p14="http://schemas.microsoft.com/office/powerpoint/2010/main" val="2563337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D8B456F-CAE2-36C8-8F20-9561B9819CE8}"/>
              </a:ext>
            </a:extLst>
          </p:cNvPr>
          <p:cNvSpPr>
            <a:spLocks noChangeArrowheads="1"/>
          </p:cNvSpPr>
          <p:nvPr/>
        </p:nvSpPr>
        <p:spPr bwMode="auto">
          <a:xfrm>
            <a:off x="0" y="2160000"/>
            <a:ext cx="91440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60363" indent="-360363" algn="just" eaLnBrk="1" hangingPunct="1">
              <a:buFont typeface="Wingdings" panose="05000000000000000000" pitchFamily="2" charset="2"/>
              <a:buChar char="§"/>
              <a:tabLst>
                <a:tab pos="360363" algn="l"/>
              </a:tabLst>
            </a:pPr>
            <a:r>
              <a:rPr lang="el-GR" sz="2200" b="0" dirty="0">
                <a:solidFill>
                  <a:srgbClr val="0033CC"/>
                </a:solidFill>
                <a:latin typeface="Calibri" panose="020F0502020204030204" pitchFamily="34" charset="0"/>
                <a:cs typeface="Calibri" panose="020F0502020204030204" pitchFamily="34" charset="0"/>
              </a:rPr>
              <a:t>Στη </a:t>
            </a:r>
            <a:r>
              <a:rPr lang="el-GR" sz="2200" dirty="0">
                <a:solidFill>
                  <a:srgbClr val="0033CC"/>
                </a:solidFill>
                <a:latin typeface="Calibri" panose="020F0502020204030204" pitchFamily="34" charset="0"/>
                <a:cs typeface="Calibri" panose="020F0502020204030204" pitchFamily="34" charset="0"/>
              </a:rPr>
              <a:t>2η προτεραιότητα</a:t>
            </a:r>
            <a:r>
              <a:rPr lang="el-GR" sz="2200" b="0" dirty="0">
                <a:solidFill>
                  <a:srgbClr val="0033CC"/>
                </a:solidFill>
                <a:latin typeface="Calibri" panose="020F0502020204030204" pitchFamily="34" charset="0"/>
                <a:cs typeface="Calibri" panose="020F0502020204030204" pitchFamily="34" charset="0"/>
              </a:rPr>
              <a:t> εντάσσονται έργα που αφορούν αναγκαίες αναβαθμίσεις ή αντικαταστάσεις πεπαλαιωμένων ή ακατάλληλης ποιότητας υποδομών ύδρευσης όλων των κατηγοριών, όπως έργα αντικατάστασης δικτύων ύδρευσης με μεγάλες διαρροές (η μείωση των διαρροών αποτελεί ένα από τους σημαντικούς στόχους της Οδηγίας (ΕΕ) 2020/2184), έργα εκσυγχρονισμού και αναβάθμισης μονάδων επεξεργασίας έργα αντικατάστασης παλαιωμένων δεξαμενών και αντλιοστασίων και έργα εξοικονόμησης ενέργειας.</a:t>
            </a:r>
          </a:p>
        </p:txBody>
      </p:sp>
      <p:sp>
        <p:nvSpPr>
          <p:cNvPr id="3" name="Rectangle 15">
            <a:extLst>
              <a:ext uri="{FF2B5EF4-FFF2-40B4-BE49-F238E27FC236}">
                <a16:creationId xmlns:a16="http://schemas.microsoft.com/office/drawing/2014/main" id="{0365EF24-746A-9CCB-E3ED-87276434A222}"/>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4" name="Picture 1">
            <a:extLst>
              <a:ext uri="{FF2B5EF4-FFF2-40B4-BE49-F238E27FC236}">
                <a16:creationId xmlns:a16="http://schemas.microsoft.com/office/drawing/2014/main" id="{8F36E6A2-71EB-E725-14D6-FCB11A74C4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erifereia_logo">
            <a:extLst>
              <a:ext uri="{FF2B5EF4-FFF2-40B4-BE49-F238E27FC236}">
                <a16:creationId xmlns:a16="http://schemas.microsoft.com/office/drawing/2014/main" id="{6CE51DED-6BBA-9000-6D6B-44061CDDBC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83E66C76-8CAC-4008-B4ED-DB829ED76260}"/>
              </a:ext>
            </a:extLst>
          </p:cNvPr>
          <p:cNvSpPr>
            <a:spLocks noChangeArrowheads="1"/>
          </p:cNvSpPr>
          <p:nvPr/>
        </p:nvSpPr>
        <p:spPr bwMode="auto">
          <a:xfrm>
            <a:off x="0" y="1080000"/>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1" hangingPunct="1"/>
            <a:r>
              <a:rPr lang="el-GR" sz="2200" dirty="0">
                <a:solidFill>
                  <a:srgbClr val="0033CC"/>
                </a:solidFill>
                <a:latin typeface="Calibri" panose="020F0502020204030204" pitchFamily="34" charset="0"/>
                <a:cs typeface="Calibri" panose="020F0502020204030204" pitchFamily="34" charset="0"/>
              </a:rPr>
              <a:t>Οι ανάγκες στην Π-ΑΜΘ ως προς το πόσιμο νερό ιεραρχούνται βάσει σκοπιμότητας ως κάτωθι:</a:t>
            </a:r>
          </a:p>
        </p:txBody>
      </p:sp>
    </p:spTree>
    <p:extLst>
      <p:ext uri="{BB962C8B-B14F-4D97-AF65-F5344CB8AC3E}">
        <p14:creationId xmlns:p14="http://schemas.microsoft.com/office/powerpoint/2010/main" val="4178929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D8B456F-CAE2-36C8-8F20-9561B9819CE8}"/>
              </a:ext>
            </a:extLst>
          </p:cNvPr>
          <p:cNvSpPr>
            <a:spLocks noChangeArrowheads="1"/>
          </p:cNvSpPr>
          <p:nvPr/>
        </p:nvSpPr>
        <p:spPr bwMode="auto">
          <a:xfrm>
            <a:off x="0" y="2160000"/>
            <a:ext cx="91440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60363" indent="-360363" algn="just" eaLnBrk="1" hangingPunct="1">
              <a:buFont typeface="Wingdings" panose="05000000000000000000" pitchFamily="2" charset="2"/>
              <a:buChar char="§"/>
              <a:tabLst>
                <a:tab pos="360363" algn="l"/>
              </a:tabLst>
            </a:pPr>
            <a:r>
              <a:rPr lang="el-GR" sz="2200" b="0" dirty="0">
                <a:solidFill>
                  <a:srgbClr val="0033CC"/>
                </a:solidFill>
                <a:latin typeface="Calibri" panose="020F0502020204030204" pitchFamily="34" charset="0"/>
                <a:cs typeface="Calibri" panose="020F0502020204030204" pitchFamily="34" charset="0"/>
              </a:rPr>
              <a:t>Στην </a:t>
            </a:r>
            <a:r>
              <a:rPr lang="el-GR" sz="2200" dirty="0">
                <a:solidFill>
                  <a:srgbClr val="0033CC"/>
                </a:solidFill>
                <a:latin typeface="Calibri" panose="020F0502020204030204" pitchFamily="34" charset="0"/>
                <a:cs typeface="Calibri" panose="020F0502020204030204" pitchFamily="34" charset="0"/>
              </a:rPr>
              <a:t>3η προτεραιότητα</a:t>
            </a:r>
            <a:r>
              <a:rPr lang="el-GR" sz="2200" b="0" dirty="0">
                <a:solidFill>
                  <a:srgbClr val="0033CC"/>
                </a:solidFill>
                <a:latin typeface="Calibri" panose="020F0502020204030204" pitchFamily="34" charset="0"/>
                <a:cs typeface="Calibri" panose="020F0502020204030204" pitchFamily="34" charset="0"/>
              </a:rPr>
              <a:t> εντάσσονται έργα βελτίωσης της λειτουργίας των δικτύων ύδρευσης όπως εφαρμογή </a:t>
            </a:r>
            <a:r>
              <a:rPr lang="el-GR" sz="2200" b="0" dirty="0" err="1">
                <a:solidFill>
                  <a:srgbClr val="0033CC"/>
                </a:solidFill>
                <a:latin typeface="Calibri" panose="020F0502020204030204" pitchFamily="34" charset="0"/>
                <a:cs typeface="Calibri" panose="020F0502020204030204" pitchFamily="34" charset="0"/>
              </a:rPr>
              <a:t>ζωνοποίησης</a:t>
            </a:r>
            <a:r>
              <a:rPr lang="el-GR" sz="2200" b="0" dirty="0">
                <a:solidFill>
                  <a:srgbClr val="0033CC"/>
                </a:solidFill>
                <a:latin typeface="Calibri" panose="020F0502020204030204" pitchFamily="34" charset="0"/>
                <a:cs typeface="Calibri" panose="020F0502020204030204" pitchFamily="34" charset="0"/>
              </a:rPr>
              <a:t> δικτύων, εγκατάσταση συστημάτων τηλεμετρίας και ελέγχου διαρροών. Επίσης εντάσσονται έργα βελτίωσης της ενεργειακής απόδοσης και έργα εκσυγχρονισμού μονάδων επεξεργασίας.</a:t>
            </a:r>
            <a:endParaRPr lang="en-US" altLang="el-GR" sz="2200" b="0" dirty="0">
              <a:solidFill>
                <a:srgbClr val="0033CC"/>
              </a:solidFill>
              <a:latin typeface="Calibri" panose="020F0502020204030204" pitchFamily="34" charset="0"/>
              <a:cs typeface="Calibri" panose="020F0502020204030204" pitchFamily="34" charset="0"/>
            </a:endParaRPr>
          </a:p>
        </p:txBody>
      </p:sp>
      <p:sp>
        <p:nvSpPr>
          <p:cNvPr id="3" name="Rectangle 15">
            <a:extLst>
              <a:ext uri="{FF2B5EF4-FFF2-40B4-BE49-F238E27FC236}">
                <a16:creationId xmlns:a16="http://schemas.microsoft.com/office/drawing/2014/main" id="{0365EF24-746A-9CCB-E3ED-87276434A222}"/>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4" name="Picture 1">
            <a:extLst>
              <a:ext uri="{FF2B5EF4-FFF2-40B4-BE49-F238E27FC236}">
                <a16:creationId xmlns:a16="http://schemas.microsoft.com/office/drawing/2014/main" id="{8F36E6A2-71EB-E725-14D6-FCB11A74C4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erifereia_logo">
            <a:extLst>
              <a:ext uri="{FF2B5EF4-FFF2-40B4-BE49-F238E27FC236}">
                <a16:creationId xmlns:a16="http://schemas.microsoft.com/office/drawing/2014/main" id="{6CE51DED-6BBA-9000-6D6B-44061CDDBC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0A8D82E5-B4A6-D444-0823-2CFEAF53EF88}"/>
              </a:ext>
            </a:extLst>
          </p:cNvPr>
          <p:cNvSpPr>
            <a:spLocks noChangeArrowheads="1"/>
          </p:cNvSpPr>
          <p:nvPr/>
        </p:nvSpPr>
        <p:spPr bwMode="auto">
          <a:xfrm>
            <a:off x="0" y="1080000"/>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eaLnBrk="1" hangingPunct="1"/>
            <a:r>
              <a:rPr lang="el-GR" sz="2200" dirty="0">
                <a:solidFill>
                  <a:srgbClr val="0033CC"/>
                </a:solidFill>
                <a:latin typeface="Calibri" panose="020F0502020204030204" pitchFamily="34" charset="0"/>
                <a:cs typeface="Calibri" panose="020F0502020204030204" pitchFamily="34" charset="0"/>
              </a:rPr>
              <a:t>Οι ανάγκες στην Π-ΑΜΘ ως προς το πόσιμο νερό ιεραρχούνται βάσει σκοπιμότητας ως κάτωθι:</a:t>
            </a:r>
          </a:p>
        </p:txBody>
      </p:sp>
    </p:spTree>
    <p:extLst>
      <p:ext uri="{BB962C8B-B14F-4D97-AF65-F5344CB8AC3E}">
        <p14:creationId xmlns:p14="http://schemas.microsoft.com/office/powerpoint/2010/main" val="632945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5">
            <a:extLst>
              <a:ext uri="{FF2B5EF4-FFF2-40B4-BE49-F238E27FC236}">
                <a16:creationId xmlns:a16="http://schemas.microsoft.com/office/drawing/2014/main" id="{2C6095A2-6D61-C0FC-EFB8-79A7CA3B33E1}"/>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a:t>
            </a:r>
            <a:r>
              <a:rPr lang="en-US" sz="2400" dirty="0">
                <a:latin typeface="Calibri" panose="020F0502020204030204" pitchFamily="34" charset="0"/>
                <a:cs typeface="Calibri" panose="020F0502020204030204" pitchFamily="34" charset="0"/>
              </a:rPr>
              <a:t> </a:t>
            </a:r>
            <a:r>
              <a:rPr lang="el-GR" sz="2400" dirty="0">
                <a:latin typeface="Calibri" panose="020F0502020204030204" pitchFamily="34" charset="0"/>
                <a:cs typeface="Calibri" panose="020F0502020204030204" pitchFamily="34" charset="0"/>
              </a:rPr>
              <a:t>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7174" name="Picture 1">
            <a:extLst>
              <a:ext uri="{FF2B5EF4-FFF2-40B4-BE49-F238E27FC236}">
                <a16:creationId xmlns:a16="http://schemas.microsoft.com/office/drawing/2014/main" id="{BACEC995-8330-3E17-99B7-77A2F6F9E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erifereia_logo">
            <a:extLst>
              <a:ext uri="{FF2B5EF4-FFF2-40B4-BE49-F238E27FC236}">
                <a16:creationId xmlns:a16="http://schemas.microsoft.com/office/drawing/2014/main" id="{0B09BF14-AF45-35ED-F2BA-49761B8BD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96F5884-CC58-B076-6DC0-CB3C38509981}"/>
              </a:ext>
            </a:extLst>
          </p:cNvPr>
          <p:cNvSpPr>
            <a:spLocks noChangeArrowheads="1"/>
          </p:cNvSpPr>
          <p:nvPr/>
        </p:nvSpPr>
        <p:spPr bwMode="auto">
          <a:xfrm>
            <a:off x="19050" y="1080000"/>
            <a:ext cx="9144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RSO2.5.γ. Σχέδια Διαχείρισης Λεκανών Απορροής Ποταμών - Δράσεις Θαλάσσιας Στρατηγικής &amp; Ολοκλήρωση Θαλάσσιων Χωροταξικών Πλαισίων. Συμπεριλαμβάνονται σχέδια και παρεμβάσεις για την διασφάλιση της πρόσβαση σε ποιοτικούς πόρους πόσιμου νερού (</a:t>
            </a:r>
            <a:r>
              <a:rPr lang="el-GR" altLang="el-GR" sz="1800" dirty="0" err="1">
                <a:solidFill>
                  <a:srgbClr val="0033CC"/>
                </a:solidFill>
                <a:latin typeface="Calibri" panose="020F0502020204030204" pitchFamily="34" charset="0"/>
                <a:cs typeface="Calibri" panose="020F0502020204030204" pitchFamily="34" charset="0"/>
              </a:rPr>
              <a:t>Master</a:t>
            </a:r>
            <a:r>
              <a:rPr lang="el-GR" altLang="el-GR" sz="1800" dirty="0">
                <a:solidFill>
                  <a:srgbClr val="0033CC"/>
                </a:solidFill>
                <a:latin typeface="Calibri" panose="020F0502020204030204" pitchFamily="34" charset="0"/>
                <a:cs typeface="Calibri" panose="020F0502020204030204" pitchFamily="34" charset="0"/>
              </a:rPr>
              <a:t> </a:t>
            </a:r>
            <a:r>
              <a:rPr lang="el-GR" altLang="el-GR" sz="1800" dirty="0" err="1">
                <a:solidFill>
                  <a:srgbClr val="0033CC"/>
                </a:solidFill>
                <a:latin typeface="Calibri" panose="020F0502020204030204" pitchFamily="34" charset="0"/>
                <a:cs typeface="Calibri" panose="020F0502020204030204" pitchFamily="34" charset="0"/>
              </a:rPr>
              <a:t>Plan</a:t>
            </a:r>
            <a:r>
              <a:rPr lang="el-GR" altLang="el-GR" sz="1800" dirty="0">
                <a:solidFill>
                  <a:srgbClr val="0033CC"/>
                </a:solidFill>
                <a:latin typeface="Calibri" panose="020F0502020204030204" pitchFamily="34" charset="0"/>
                <a:cs typeface="Calibri" panose="020F0502020204030204" pitchFamily="34" charset="0"/>
              </a:rPr>
              <a:t>, Σχέδια Ασφάλειας Νερού, κ.α.) καθώς και των ακτών κολύμβησης.</a:t>
            </a:r>
            <a:endParaRPr lang="en-US" altLang="el-GR" sz="1800" dirty="0">
              <a:solidFill>
                <a:srgbClr val="0033CC"/>
              </a:solidFill>
              <a:latin typeface="Calibri" panose="020F0502020204030204" pitchFamily="34" charset="0"/>
              <a:cs typeface="Calibri" panose="020F0502020204030204" pitchFamily="34" charset="0"/>
            </a:endParaRPr>
          </a:p>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Άμεση Αξιολόγηση</a:t>
            </a:r>
            <a:endParaRPr lang="en-US" altLang="el-GR" sz="1800" dirty="0">
              <a:solidFill>
                <a:srgbClr val="0033CC"/>
              </a:solidFill>
              <a:latin typeface="Calibri" panose="020F0502020204030204" pitchFamily="34" charset="0"/>
              <a:cs typeface="Calibri" panose="020F0502020204030204" pitchFamily="34" charset="0"/>
            </a:endParaRPr>
          </a:p>
        </p:txBody>
      </p:sp>
      <p:sp>
        <p:nvSpPr>
          <p:cNvPr id="5" name="Rectangle 2">
            <a:extLst>
              <a:ext uri="{FF2B5EF4-FFF2-40B4-BE49-F238E27FC236}">
                <a16:creationId xmlns:a16="http://schemas.microsoft.com/office/drawing/2014/main" id="{17A2698B-781C-7F85-6BA6-64EB0007F7BE}"/>
              </a:ext>
            </a:extLst>
          </p:cNvPr>
          <p:cNvSpPr>
            <a:spLocks noChangeArrowheads="1"/>
          </p:cNvSpPr>
          <p:nvPr/>
        </p:nvSpPr>
        <p:spPr bwMode="auto">
          <a:xfrm>
            <a:off x="0" y="2520000"/>
            <a:ext cx="9144000" cy="129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ΣΤΑΔΙΟ Β’ : Αξιολόγηση σε επίπεδο κατηγορίας κριτηρίων</a:t>
            </a:r>
          </a:p>
          <a:p>
            <a:pPr algn="ctr" eaLnBrk="1" hangingPunct="1">
              <a:lnSpc>
                <a:spcPct val="150000"/>
              </a:lnSpc>
              <a:spcBef>
                <a:spcPct val="0"/>
              </a:spcBef>
              <a:buNone/>
              <a:tabLst>
                <a:tab pos="534988" algn="l"/>
                <a:tab pos="720725" algn="l"/>
              </a:tabLst>
            </a:pPr>
            <a:r>
              <a:rPr lang="el-GR" altLang="el-GR" sz="1800" dirty="0">
                <a:solidFill>
                  <a:srgbClr val="0033CC"/>
                </a:solidFill>
                <a:latin typeface="Calibri" panose="020F0502020204030204" pitchFamily="34" charset="0"/>
                <a:cs typeface="Calibri" panose="020F0502020204030204" pitchFamily="34" charset="0"/>
              </a:rPr>
              <a:t>3. 	Σκοπιμότητα πράξης</a:t>
            </a:r>
          </a:p>
          <a:p>
            <a:pPr algn="ct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3.1	Αναγκαιότητα υλοποίησης της πράξης</a:t>
            </a:r>
          </a:p>
        </p:txBody>
      </p:sp>
      <p:pic>
        <p:nvPicPr>
          <p:cNvPr id="4" name="Εικόνα 3">
            <a:extLst>
              <a:ext uri="{FF2B5EF4-FFF2-40B4-BE49-F238E27FC236}">
                <a16:creationId xmlns:a16="http://schemas.microsoft.com/office/drawing/2014/main" id="{79E1C6E1-44A6-6AEC-DB40-2A6B69A430D8}"/>
              </a:ext>
            </a:extLst>
          </p:cNvPr>
          <p:cNvPicPr>
            <a:picLocks noChangeAspect="1"/>
          </p:cNvPicPr>
          <p:nvPr/>
        </p:nvPicPr>
        <p:blipFill rotWithShape="1">
          <a:blip r:embed="rId5"/>
          <a:srcRect l="28222" t="-44" b="-1"/>
          <a:stretch/>
        </p:blipFill>
        <p:spPr>
          <a:xfrm>
            <a:off x="156791" y="3997328"/>
            <a:ext cx="8830418" cy="2708272"/>
          </a:xfrm>
          <a:prstGeom prst="rect">
            <a:avLst/>
          </a:prstGeom>
        </p:spPr>
      </p:pic>
    </p:spTree>
    <p:extLst>
      <p:ext uri="{BB962C8B-B14F-4D97-AF65-F5344CB8AC3E}">
        <p14:creationId xmlns:p14="http://schemas.microsoft.com/office/powerpoint/2010/main" val="4163944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5">
            <a:extLst>
              <a:ext uri="{FF2B5EF4-FFF2-40B4-BE49-F238E27FC236}">
                <a16:creationId xmlns:a16="http://schemas.microsoft.com/office/drawing/2014/main" id="{2C6095A2-6D61-C0FC-EFB8-79A7CA3B33E1}"/>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7174" name="Picture 1">
            <a:extLst>
              <a:ext uri="{FF2B5EF4-FFF2-40B4-BE49-F238E27FC236}">
                <a16:creationId xmlns:a16="http://schemas.microsoft.com/office/drawing/2014/main" id="{BACEC995-8330-3E17-99B7-77A2F6F9E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erifereia_logo">
            <a:extLst>
              <a:ext uri="{FF2B5EF4-FFF2-40B4-BE49-F238E27FC236}">
                <a16:creationId xmlns:a16="http://schemas.microsoft.com/office/drawing/2014/main" id="{0B09BF14-AF45-35ED-F2BA-49761B8BD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96F5884-CC58-B076-6DC0-CB3C38509981}"/>
              </a:ext>
            </a:extLst>
          </p:cNvPr>
          <p:cNvSpPr>
            <a:spLocks noChangeArrowheads="1"/>
          </p:cNvSpPr>
          <p:nvPr/>
        </p:nvSpPr>
        <p:spPr bwMode="auto">
          <a:xfrm>
            <a:off x="19050" y="90000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RSO3.1.α. Κατασκευή / αναβάθμιση αναλυτικού οδικού </a:t>
            </a:r>
            <a:r>
              <a:rPr lang="el-GR" altLang="el-GR" sz="1800" dirty="0" err="1">
                <a:solidFill>
                  <a:srgbClr val="0033CC"/>
                </a:solidFill>
                <a:latin typeface="Calibri" panose="020F0502020204030204" pitchFamily="34" charset="0"/>
                <a:cs typeface="Calibri" panose="020F0502020204030204" pitchFamily="34" charset="0"/>
              </a:rPr>
              <a:t>ΔΕΔ</a:t>
            </a:r>
            <a:r>
              <a:rPr lang="el-GR" altLang="el-GR" sz="1800" dirty="0">
                <a:solidFill>
                  <a:srgbClr val="0033CC"/>
                </a:solidFill>
                <a:latin typeface="Calibri" panose="020F0502020204030204" pitchFamily="34" charset="0"/>
                <a:cs typeface="Calibri" panose="020F0502020204030204" pitchFamily="34" charset="0"/>
              </a:rPr>
              <a:t>-Μ.</a:t>
            </a:r>
            <a:endParaRPr lang="en-US" altLang="el-GR" sz="1800" dirty="0">
              <a:solidFill>
                <a:srgbClr val="0033CC"/>
              </a:solidFill>
              <a:latin typeface="Calibri" panose="020F0502020204030204" pitchFamily="34" charset="0"/>
              <a:cs typeface="Calibri" panose="020F0502020204030204" pitchFamily="34" charset="0"/>
            </a:endParaRPr>
          </a:p>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Άμεση Αξιολόγηση</a:t>
            </a:r>
            <a:endParaRPr lang="en-US" altLang="el-GR" sz="1800" dirty="0">
              <a:solidFill>
                <a:srgbClr val="0033CC"/>
              </a:solidFill>
              <a:latin typeface="Calibri" panose="020F0502020204030204" pitchFamily="34" charset="0"/>
              <a:cs typeface="Calibri" panose="020F0502020204030204" pitchFamily="34" charset="0"/>
            </a:endParaRPr>
          </a:p>
        </p:txBody>
      </p:sp>
      <p:sp>
        <p:nvSpPr>
          <p:cNvPr id="5" name="Rectangle 2">
            <a:extLst>
              <a:ext uri="{FF2B5EF4-FFF2-40B4-BE49-F238E27FC236}">
                <a16:creationId xmlns:a16="http://schemas.microsoft.com/office/drawing/2014/main" id="{17A2698B-781C-7F85-6BA6-64EB0007F7BE}"/>
              </a:ext>
            </a:extLst>
          </p:cNvPr>
          <p:cNvSpPr>
            <a:spLocks noChangeArrowheads="1"/>
          </p:cNvSpPr>
          <p:nvPr/>
        </p:nvSpPr>
        <p:spPr bwMode="auto">
          <a:xfrm>
            <a:off x="0" y="1800000"/>
            <a:ext cx="9144000" cy="129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ΣΤΑΔΙΟ Β’ : Αξιολόγηση σε επίπεδο κατηγορίας κριτηρίων</a:t>
            </a:r>
          </a:p>
          <a:p>
            <a:pPr algn="ctr" eaLnBrk="1" hangingPunct="1">
              <a:lnSpc>
                <a:spcPct val="150000"/>
              </a:lnSpc>
              <a:spcBef>
                <a:spcPct val="0"/>
              </a:spcBef>
              <a:buNone/>
              <a:tabLst>
                <a:tab pos="534988" algn="l"/>
                <a:tab pos="720725" algn="l"/>
              </a:tabLst>
            </a:pPr>
            <a:r>
              <a:rPr lang="el-GR" altLang="el-GR" sz="1800" dirty="0">
                <a:solidFill>
                  <a:srgbClr val="0033CC"/>
                </a:solidFill>
                <a:latin typeface="Calibri" panose="020F0502020204030204" pitchFamily="34" charset="0"/>
                <a:cs typeface="Calibri" panose="020F0502020204030204" pitchFamily="34" charset="0"/>
              </a:rPr>
              <a:t>3. 	Σκοπιμότητα πράξης</a:t>
            </a:r>
          </a:p>
          <a:p>
            <a:pPr algn="ct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3.1	Αναγκαιότητα υλοποίησης της πράξης</a:t>
            </a:r>
          </a:p>
        </p:txBody>
      </p:sp>
      <p:pic>
        <p:nvPicPr>
          <p:cNvPr id="2" name="Εικόνα 1">
            <a:extLst>
              <a:ext uri="{FF2B5EF4-FFF2-40B4-BE49-F238E27FC236}">
                <a16:creationId xmlns:a16="http://schemas.microsoft.com/office/drawing/2014/main" id="{EC3C83AA-13EC-6111-3274-C39DEBA947B8}"/>
              </a:ext>
            </a:extLst>
          </p:cNvPr>
          <p:cNvPicPr>
            <a:picLocks noChangeAspect="1"/>
          </p:cNvPicPr>
          <p:nvPr/>
        </p:nvPicPr>
        <p:blipFill rotWithShape="1">
          <a:blip r:embed="rId5"/>
          <a:srcRect l="17019" r="12776"/>
          <a:stretch/>
        </p:blipFill>
        <p:spPr>
          <a:xfrm>
            <a:off x="139796" y="3349537"/>
            <a:ext cx="8864408" cy="2081445"/>
          </a:xfrm>
          <a:prstGeom prst="rect">
            <a:avLst/>
          </a:prstGeom>
        </p:spPr>
      </p:pic>
    </p:spTree>
    <p:extLst>
      <p:ext uri="{BB962C8B-B14F-4D97-AF65-F5344CB8AC3E}">
        <p14:creationId xmlns:p14="http://schemas.microsoft.com/office/powerpoint/2010/main" val="3912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a:extLst>
              <a:ext uri="{FF2B5EF4-FFF2-40B4-BE49-F238E27FC236}">
                <a16:creationId xmlns:a16="http://schemas.microsoft.com/office/drawing/2014/main" id="{3785D332-6E2F-332B-6DA5-6047E6A3CD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heckerboard(across)">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DRAMA-KAVALA">
            <a:extLst>
              <a:ext uri="{FF2B5EF4-FFF2-40B4-BE49-F238E27FC236}">
                <a16:creationId xmlns:a16="http://schemas.microsoft.com/office/drawing/2014/main" id="{10EB54CC-0568-2293-F46B-E7330E96E8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heckerboard(across)">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D04BE92-7E9A-573A-FA46-FE87B0C22CD0}"/>
              </a:ext>
            </a:extLst>
          </p:cNvPr>
          <p:cNvSpPr>
            <a:spLocks noChangeArrowheads="1"/>
          </p:cNvSpPr>
          <p:nvPr/>
        </p:nvSpPr>
        <p:spPr bwMode="auto">
          <a:xfrm>
            <a:off x="0" y="2160000"/>
            <a:ext cx="9144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2600" dirty="0">
                <a:solidFill>
                  <a:srgbClr val="0033CC"/>
                </a:solidFill>
                <a:latin typeface="Calibri" panose="020F0502020204030204" pitchFamily="34" charset="0"/>
                <a:cs typeface="Calibri" panose="020F0502020204030204" pitchFamily="34" charset="0"/>
              </a:rPr>
              <a:t>Ευρωπαϊκό Ταμείο Περιφερειακής Ανάπτυξης (</a:t>
            </a:r>
            <a:r>
              <a:rPr lang="el-GR" altLang="el-GR" sz="2600" dirty="0" err="1">
                <a:solidFill>
                  <a:srgbClr val="0033CC"/>
                </a:solidFill>
                <a:latin typeface="Calibri" panose="020F0502020204030204" pitchFamily="34" charset="0"/>
                <a:cs typeface="Calibri" panose="020F0502020204030204" pitchFamily="34" charset="0"/>
              </a:rPr>
              <a:t>ΕΤΠΑ</a:t>
            </a:r>
            <a:r>
              <a:rPr lang="el-GR" altLang="el-GR" sz="2600" dirty="0">
                <a:solidFill>
                  <a:srgbClr val="0033CC"/>
                </a:solidFill>
                <a:latin typeface="Calibri" panose="020F0502020204030204" pitchFamily="34" charset="0"/>
                <a:cs typeface="Calibri" panose="020F0502020204030204" pitchFamily="34" charset="0"/>
              </a:rPr>
              <a:t>) </a:t>
            </a:r>
            <a:endParaRPr lang="en-US" altLang="el-GR" sz="2600" dirty="0">
              <a:solidFill>
                <a:srgbClr val="0033CC"/>
              </a:solidFill>
              <a:latin typeface="Calibri" panose="020F0502020204030204" pitchFamily="34" charset="0"/>
              <a:cs typeface="Calibri" panose="020F0502020204030204" pitchFamily="34" charset="0"/>
            </a:endParaRPr>
          </a:p>
        </p:txBody>
      </p:sp>
      <p:sp>
        <p:nvSpPr>
          <p:cNvPr id="4" name="Rectangle 15">
            <a:extLst>
              <a:ext uri="{FF2B5EF4-FFF2-40B4-BE49-F238E27FC236}">
                <a16:creationId xmlns:a16="http://schemas.microsoft.com/office/drawing/2014/main" id="{D50AEDEB-7CA6-0960-6968-EA522ABAEFF4}"/>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F11FF1D8-A785-2A9B-3B1E-5E7720C36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9E4AFD0F-CC01-238C-8EDA-841F6C35F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7491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5"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par>
                                <p:cTn id="14" presetID="5"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a:extLst>
              <a:ext uri="{FF2B5EF4-FFF2-40B4-BE49-F238E27FC236}">
                <a16:creationId xmlns:a16="http://schemas.microsoft.com/office/drawing/2014/main" id="{B2F917A1-FC1C-8DED-37F1-D8EB1BBB3A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540" t="8888" r="2084" b="7037"/>
          <a:stretch>
            <a:fillRect/>
          </a:stretch>
        </p:blipFill>
        <p:spPr bwMode="auto">
          <a:xfrm>
            <a:off x="-57150" y="0"/>
            <a:ext cx="9201150" cy="683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Έλλειψη 1">
            <a:extLst>
              <a:ext uri="{FF2B5EF4-FFF2-40B4-BE49-F238E27FC236}">
                <a16:creationId xmlns:a16="http://schemas.microsoft.com/office/drawing/2014/main" id="{F1110727-B553-0902-4CFF-8826334C4D47}"/>
              </a:ext>
            </a:extLst>
          </p:cNvPr>
          <p:cNvSpPr/>
          <p:nvPr/>
        </p:nvSpPr>
        <p:spPr bwMode="auto">
          <a:xfrm>
            <a:off x="5259821" y="5013611"/>
            <a:ext cx="1445779" cy="457200"/>
          </a:xfrm>
          <a:prstGeom prst="ellipse">
            <a:avLst/>
          </a:prstGeom>
          <a:noFill/>
          <a:ln w="57150" cap="flat" cmpd="sng" algn="ctr">
            <a:solidFill>
              <a:srgbClr val="FFFF00"/>
            </a:solidFill>
            <a:prstDash val="solid"/>
            <a:round/>
            <a:headEnd type="none" w="med" len="med"/>
            <a:tailEnd type="none" w="med" len="med"/>
          </a:ln>
          <a:effectLst/>
        </p:spPr>
        <p:txBody>
          <a:bodyPr/>
          <a:lstStyle/>
          <a:p>
            <a:pPr eaLnBrk="1" hangingPunct="1">
              <a:defRPr/>
            </a:pPr>
            <a:endParaRPr lang="el-GR" b="0">
              <a:effectLst>
                <a:outerShdw blurRad="38100" dist="38100" dir="2700000" algn="tl">
                  <a:srgbClr val="000000">
                    <a:alpha val="43137"/>
                  </a:srgbClr>
                </a:outerShdw>
              </a:effectLst>
            </a:endParaRPr>
          </a:p>
        </p:txBody>
      </p:sp>
      <p:sp>
        <p:nvSpPr>
          <p:cNvPr id="3" name="Έλλειψη 1">
            <a:extLst>
              <a:ext uri="{FF2B5EF4-FFF2-40B4-BE49-F238E27FC236}">
                <a16:creationId xmlns:a16="http://schemas.microsoft.com/office/drawing/2014/main" id="{D1A82B5F-BE9F-0E53-9D3E-DE3DF39C34DA}"/>
              </a:ext>
            </a:extLst>
          </p:cNvPr>
          <p:cNvSpPr/>
          <p:nvPr/>
        </p:nvSpPr>
        <p:spPr bwMode="auto">
          <a:xfrm>
            <a:off x="909493" y="0"/>
            <a:ext cx="1445779" cy="369455"/>
          </a:xfrm>
          <a:prstGeom prst="ellipse">
            <a:avLst/>
          </a:prstGeom>
          <a:noFill/>
          <a:ln w="57150" cap="flat" cmpd="sng" algn="ctr">
            <a:solidFill>
              <a:srgbClr val="FFFF00"/>
            </a:solidFill>
            <a:prstDash val="solid"/>
            <a:round/>
            <a:headEnd type="none" w="med" len="med"/>
            <a:tailEnd type="none" w="med" len="med"/>
          </a:ln>
          <a:effectLst/>
        </p:spPr>
        <p:txBody>
          <a:bodyPr/>
          <a:lstStyle/>
          <a:p>
            <a:pPr eaLnBrk="1" hangingPunct="1">
              <a:defRPr/>
            </a:pPr>
            <a:endParaRPr lang="el-GR" b="0">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96900F5F-CB67-8B1E-0832-141255E32117}"/>
              </a:ext>
            </a:extLst>
          </p:cNvPr>
          <p:cNvSpPr>
            <a:spLocks noChangeArrowheads="1"/>
          </p:cNvSpPr>
          <p:nvPr/>
        </p:nvSpPr>
        <p:spPr bwMode="auto">
          <a:xfrm>
            <a:off x="3094182" y="2878632"/>
            <a:ext cx="111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1800" dirty="0">
                <a:solidFill>
                  <a:srgbClr val="FFFF00"/>
                </a:solidFill>
                <a:latin typeface="Calibri" panose="020F0502020204030204" pitchFamily="34" charset="0"/>
                <a:cs typeface="Calibri" panose="020F0502020204030204" pitchFamily="34" charset="0"/>
              </a:rPr>
              <a:t>8,26 </a:t>
            </a:r>
            <a:r>
              <a:rPr lang="en-US" altLang="el-GR" sz="1800" dirty="0">
                <a:solidFill>
                  <a:srgbClr val="FFFF00"/>
                </a:solidFill>
                <a:latin typeface="Calibri" panose="020F0502020204030204" pitchFamily="34" charset="0"/>
                <a:cs typeface="Calibri" panose="020F0502020204030204" pitchFamily="34" charset="0"/>
              </a:rPr>
              <a:t>km</a:t>
            </a:r>
            <a:endParaRPr lang="el-GR" sz="1200" b="0" i="1" dirty="0">
              <a:solidFill>
                <a:srgbClr val="FFFF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25954"/>
                                        </p:tgtEl>
                                        <p:attrNameLst>
                                          <p:attrName>style.visibility</p:attrName>
                                        </p:attrNameLst>
                                      </p:cBhvr>
                                      <p:to>
                                        <p:strVal val="visible"/>
                                      </p:to>
                                    </p:set>
                                    <p:animEffect transition="in" filter="checkerboard(across)">
                                      <p:cBhvr>
                                        <p:cTn id="7" dur="500"/>
                                        <p:tgtEl>
                                          <p:spTgt spid="12595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2055" name="Picture 7">
            <a:extLst>
              <a:ext uri="{FF2B5EF4-FFF2-40B4-BE49-F238E27FC236}">
                <a16:creationId xmlns:a16="http://schemas.microsoft.com/office/drawing/2014/main" id="{2E1FD1FD-DC7C-029B-CDAB-FFB704167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73"/>
          <a:stretch>
            <a:fillRect/>
          </a:stretch>
        </p:blipFill>
        <p:spPr bwMode="auto">
          <a:xfrm>
            <a:off x="38100" y="63500"/>
            <a:ext cx="4686300" cy="6737350"/>
          </a:xfrm>
          <a:prstGeom prst="rect">
            <a:avLst/>
          </a:prstGeom>
          <a:noFill/>
          <a:extLst>
            <a:ext uri="{909E8E84-426E-40DD-AFC4-6F175D3DCCD1}">
              <a14:hiddenFill xmlns:a14="http://schemas.microsoft.com/office/drawing/2010/main">
                <a:solidFill>
                  <a:srgbClr val="FFFFFF"/>
                </a:solidFill>
              </a14:hiddenFill>
            </a:ext>
          </a:extLst>
        </p:spPr>
      </p:pic>
      <p:sp>
        <p:nvSpPr>
          <p:cNvPr id="642057" name="Oval 9">
            <a:extLst>
              <a:ext uri="{FF2B5EF4-FFF2-40B4-BE49-F238E27FC236}">
                <a16:creationId xmlns:a16="http://schemas.microsoft.com/office/drawing/2014/main" id="{1B5DD09E-E56E-C75C-9E9C-C9E9564BD31F}"/>
              </a:ext>
            </a:extLst>
          </p:cNvPr>
          <p:cNvSpPr>
            <a:spLocks noChangeArrowheads="1"/>
          </p:cNvSpPr>
          <p:nvPr/>
        </p:nvSpPr>
        <p:spPr bwMode="auto">
          <a:xfrm>
            <a:off x="2009270" y="2641601"/>
            <a:ext cx="1833057" cy="1400174"/>
          </a:xfrm>
          <a:prstGeom prst="ellipse">
            <a:avLst/>
          </a:prstGeom>
          <a:noFill/>
          <a:ln w="254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pic>
        <p:nvPicPr>
          <p:cNvPr id="2" name="Picture 7">
            <a:extLst>
              <a:ext uri="{FF2B5EF4-FFF2-40B4-BE49-F238E27FC236}">
                <a16:creationId xmlns:a16="http://schemas.microsoft.com/office/drawing/2014/main" id="{487DF9A8-7947-CB55-5D8F-6D166DB6D3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024" t="40617" r="24437" b="43019"/>
          <a:stretch/>
        </p:blipFill>
        <p:spPr bwMode="auto">
          <a:xfrm>
            <a:off x="4724400" y="1560566"/>
            <a:ext cx="4381500" cy="3562243"/>
          </a:xfrm>
          <a:prstGeom prst="rect">
            <a:avLst/>
          </a:prstGeom>
          <a:noFill/>
          <a:extLst>
            <a:ext uri="{909E8E84-426E-40DD-AFC4-6F175D3DCCD1}">
              <a14:hiddenFill xmlns:a14="http://schemas.microsoft.com/office/drawing/2010/main">
                <a:solidFill>
                  <a:srgbClr val="FFFFFF"/>
                </a:solidFill>
              </a14:hiddenFill>
            </a:ext>
          </a:extLst>
        </p:spPr>
      </p:pic>
      <p:sp>
        <p:nvSpPr>
          <p:cNvPr id="642058" name="Line 10">
            <a:extLst>
              <a:ext uri="{FF2B5EF4-FFF2-40B4-BE49-F238E27FC236}">
                <a16:creationId xmlns:a16="http://schemas.microsoft.com/office/drawing/2014/main" id="{7112B9DF-A61A-1E38-F655-659C6F4E2659}"/>
              </a:ext>
            </a:extLst>
          </p:cNvPr>
          <p:cNvSpPr>
            <a:spLocks noChangeShapeType="1"/>
          </p:cNvSpPr>
          <p:nvPr/>
        </p:nvSpPr>
        <p:spPr bwMode="auto">
          <a:xfrm flipV="1">
            <a:off x="2964872" y="3110844"/>
            <a:ext cx="2641601" cy="318155"/>
          </a:xfrm>
          <a:prstGeom prst="line">
            <a:avLst/>
          </a:prstGeom>
          <a:noFill/>
          <a:ln w="25400">
            <a:solidFill>
              <a:srgbClr val="FFFF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642055"/>
                                        </p:tgtEl>
                                        <p:attrNameLst>
                                          <p:attrName>style.visibility</p:attrName>
                                        </p:attrNameLst>
                                      </p:cBhvr>
                                      <p:to>
                                        <p:strVal val="visible"/>
                                      </p:to>
                                    </p:set>
                                    <p:animEffect transition="in" filter="checkerboard(across)">
                                      <p:cBhvr>
                                        <p:cTn id="7" dur="500"/>
                                        <p:tgtEl>
                                          <p:spTgt spid="642055"/>
                                        </p:tgtEl>
                                      </p:cBhvr>
                                    </p:animEffect>
                                  </p:childTnLst>
                                </p:cTn>
                              </p:par>
                              <p:par>
                                <p:cTn id="8" presetID="5" presetClass="entr" presetSubtype="10" fill="hold" nodeType="withEffect">
                                  <p:stCondLst>
                                    <p:cond delay="0"/>
                                  </p:stCondLst>
                                  <p:childTnLst>
                                    <p:set>
                                      <p:cBhvr>
                                        <p:cTn id="9" dur="1" fill="hold">
                                          <p:stCondLst>
                                            <p:cond delay="0"/>
                                          </p:stCondLst>
                                        </p:cTn>
                                        <p:tgtEl>
                                          <p:spTgt spid="642057"/>
                                        </p:tgtEl>
                                        <p:attrNameLst>
                                          <p:attrName>style.visibility</p:attrName>
                                        </p:attrNameLst>
                                      </p:cBhvr>
                                      <p:to>
                                        <p:strVal val="visible"/>
                                      </p:to>
                                    </p:set>
                                    <p:animEffect transition="in" filter="checkerboard(across)">
                                      <p:cBhvr>
                                        <p:cTn id="10" dur="500"/>
                                        <p:tgtEl>
                                          <p:spTgt spid="642057"/>
                                        </p:tgtEl>
                                      </p:cBhvr>
                                    </p:animEffect>
                                  </p:childTnLst>
                                </p:cTn>
                              </p:par>
                              <p:par>
                                <p:cTn id="11" presetID="5" presetClass="entr" presetSubtype="10" fill="hold" nodeType="withEffect">
                                  <p:stCondLst>
                                    <p:cond delay="0"/>
                                  </p:stCondLst>
                                  <p:childTnLst>
                                    <p:set>
                                      <p:cBhvr>
                                        <p:cTn id="12" dur="1" fill="hold">
                                          <p:stCondLst>
                                            <p:cond delay="0"/>
                                          </p:stCondLst>
                                        </p:cTn>
                                        <p:tgtEl>
                                          <p:spTgt spid="642058"/>
                                        </p:tgtEl>
                                        <p:attrNameLst>
                                          <p:attrName>style.visibility</p:attrName>
                                        </p:attrNameLst>
                                      </p:cBhvr>
                                      <p:to>
                                        <p:strVal val="visible"/>
                                      </p:to>
                                    </p:set>
                                    <p:animEffect transition="in" filter="checkerboard(across)">
                                      <p:cBhvr>
                                        <p:cTn id="13" dur="500"/>
                                        <p:tgtEl>
                                          <p:spTgt spid="642058"/>
                                        </p:tgtEl>
                                      </p:cBhvr>
                                    </p:animEffect>
                                  </p:childTnLst>
                                </p:cTn>
                              </p:par>
                              <p:par>
                                <p:cTn id="14" presetID="5"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5">
            <a:extLst>
              <a:ext uri="{FF2B5EF4-FFF2-40B4-BE49-F238E27FC236}">
                <a16:creationId xmlns:a16="http://schemas.microsoft.com/office/drawing/2014/main" id="{2C6095A2-6D61-C0FC-EFB8-79A7CA3B33E1}"/>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7174" name="Picture 1">
            <a:extLst>
              <a:ext uri="{FF2B5EF4-FFF2-40B4-BE49-F238E27FC236}">
                <a16:creationId xmlns:a16="http://schemas.microsoft.com/office/drawing/2014/main" id="{BACEC995-8330-3E17-99B7-77A2F6F9E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erifereia_logo">
            <a:extLst>
              <a:ext uri="{FF2B5EF4-FFF2-40B4-BE49-F238E27FC236}">
                <a16:creationId xmlns:a16="http://schemas.microsoft.com/office/drawing/2014/main" id="{0B09BF14-AF45-35ED-F2BA-49761B8BD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96F5884-CC58-B076-6DC0-CB3C38509981}"/>
              </a:ext>
            </a:extLst>
          </p:cNvPr>
          <p:cNvSpPr>
            <a:spLocks noChangeArrowheads="1"/>
          </p:cNvSpPr>
          <p:nvPr/>
        </p:nvSpPr>
        <p:spPr bwMode="auto">
          <a:xfrm>
            <a:off x="19050" y="900000"/>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RSO3.2.α. Παρεμβάσεις βελτίωσης της οδικής ασφάλειας και της προσβασιμότητας των πολιτών.</a:t>
            </a:r>
            <a:endParaRPr lang="en-US" altLang="el-GR" sz="1800" dirty="0">
              <a:solidFill>
                <a:srgbClr val="0033CC"/>
              </a:solidFill>
              <a:latin typeface="Calibri" panose="020F0502020204030204" pitchFamily="34" charset="0"/>
              <a:cs typeface="Calibri" panose="020F0502020204030204" pitchFamily="34" charset="0"/>
            </a:endParaRPr>
          </a:p>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Άμεση Αξιολόγηση</a:t>
            </a:r>
            <a:endParaRPr lang="en-US" altLang="el-GR" sz="1800" dirty="0">
              <a:solidFill>
                <a:srgbClr val="0033CC"/>
              </a:solidFill>
              <a:latin typeface="Calibri" panose="020F0502020204030204" pitchFamily="34" charset="0"/>
              <a:cs typeface="Calibri" panose="020F0502020204030204" pitchFamily="34" charset="0"/>
            </a:endParaRPr>
          </a:p>
        </p:txBody>
      </p:sp>
      <p:sp>
        <p:nvSpPr>
          <p:cNvPr id="5" name="Rectangle 2">
            <a:extLst>
              <a:ext uri="{FF2B5EF4-FFF2-40B4-BE49-F238E27FC236}">
                <a16:creationId xmlns:a16="http://schemas.microsoft.com/office/drawing/2014/main" id="{17A2698B-781C-7F85-6BA6-64EB0007F7BE}"/>
              </a:ext>
            </a:extLst>
          </p:cNvPr>
          <p:cNvSpPr>
            <a:spLocks noChangeArrowheads="1"/>
          </p:cNvSpPr>
          <p:nvPr/>
        </p:nvSpPr>
        <p:spPr bwMode="auto">
          <a:xfrm>
            <a:off x="0" y="1980000"/>
            <a:ext cx="9144000" cy="129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ΣΤΑΔΙΟ Β’ : Αξιολόγηση σε επίπεδο κατηγορίας κριτηρίων</a:t>
            </a:r>
          </a:p>
          <a:p>
            <a:pPr algn="ctr" eaLnBrk="1" hangingPunct="1">
              <a:lnSpc>
                <a:spcPct val="150000"/>
              </a:lnSpc>
              <a:spcBef>
                <a:spcPct val="0"/>
              </a:spcBef>
              <a:buNone/>
              <a:tabLst>
                <a:tab pos="534988" algn="l"/>
                <a:tab pos="720725" algn="l"/>
              </a:tabLst>
            </a:pPr>
            <a:r>
              <a:rPr lang="el-GR" altLang="el-GR" sz="1800" dirty="0">
                <a:solidFill>
                  <a:srgbClr val="0033CC"/>
                </a:solidFill>
                <a:latin typeface="Calibri" panose="020F0502020204030204" pitchFamily="34" charset="0"/>
                <a:cs typeface="Calibri" panose="020F0502020204030204" pitchFamily="34" charset="0"/>
              </a:rPr>
              <a:t>3. 	Σκοπιμότητα πράξης</a:t>
            </a:r>
          </a:p>
          <a:p>
            <a:pPr algn="ct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3.1	Αναγκαιότητα υλοποίησης της πράξης</a:t>
            </a:r>
          </a:p>
        </p:txBody>
      </p:sp>
      <p:pic>
        <p:nvPicPr>
          <p:cNvPr id="2" name="Εικόνα 1">
            <a:extLst>
              <a:ext uri="{FF2B5EF4-FFF2-40B4-BE49-F238E27FC236}">
                <a16:creationId xmlns:a16="http://schemas.microsoft.com/office/drawing/2014/main" id="{60924A23-EA6E-45BC-E58B-83B5097F1A33}"/>
              </a:ext>
            </a:extLst>
          </p:cNvPr>
          <p:cNvPicPr>
            <a:picLocks noChangeAspect="1"/>
          </p:cNvPicPr>
          <p:nvPr/>
        </p:nvPicPr>
        <p:blipFill rotWithShape="1">
          <a:blip r:embed="rId5"/>
          <a:srcRect l="19138"/>
          <a:stretch/>
        </p:blipFill>
        <p:spPr>
          <a:xfrm>
            <a:off x="142930" y="3364345"/>
            <a:ext cx="8897556" cy="2085110"/>
          </a:xfrm>
          <a:prstGeom prst="rect">
            <a:avLst/>
          </a:prstGeom>
        </p:spPr>
      </p:pic>
    </p:spTree>
    <p:extLst>
      <p:ext uri="{BB962C8B-B14F-4D97-AF65-F5344CB8AC3E}">
        <p14:creationId xmlns:p14="http://schemas.microsoft.com/office/powerpoint/2010/main" val="22035465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F85BB68A-721D-8FA9-0DBA-C6E0D7A59CEB}"/>
              </a:ext>
            </a:extLst>
          </p:cNvPr>
          <p:cNvPicPr>
            <a:picLocks noChangeAspect="1"/>
          </p:cNvPicPr>
          <p:nvPr/>
        </p:nvPicPr>
        <p:blipFill rotWithShape="1">
          <a:blip r:embed="rId3"/>
          <a:srcRect l="27272" t="16554" r="39899" b="4972"/>
          <a:stretch/>
        </p:blipFill>
        <p:spPr>
          <a:xfrm>
            <a:off x="157018" y="959979"/>
            <a:ext cx="4313383" cy="5799841"/>
          </a:xfrm>
          <a:prstGeom prst="rect">
            <a:avLst/>
          </a:prstGeom>
        </p:spPr>
      </p:pic>
      <p:pic>
        <p:nvPicPr>
          <p:cNvPr id="6" name="Εικόνα 5">
            <a:extLst>
              <a:ext uri="{FF2B5EF4-FFF2-40B4-BE49-F238E27FC236}">
                <a16:creationId xmlns:a16="http://schemas.microsoft.com/office/drawing/2014/main" id="{A363D019-3F7D-43F5-BC15-2E2F343FE489}"/>
              </a:ext>
            </a:extLst>
          </p:cNvPr>
          <p:cNvPicPr>
            <a:picLocks noChangeAspect="1"/>
          </p:cNvPicPr>
          <p:nvPr/>
        </p:nvPicPr>
        <p:blipFill rotWithShape="1">
          <a:blip r:embed="rId4"/>
          <a:srcRect l="28788" t="13671" r="39715" b="8538"/>
          <a:stretch/>
        </p:blipFill>
        <p:spPr>
          <a:xfrm>
            <a:off x="4812145" y="959979"/>
            <a:ext cx="4174837" cy="5799841"/>
          </a:xfrm>
          <a:prstGeom prst="rect">
            <a:avLst/>
          </a:prstGeom>
        </p:spPr>
      </p:pic>
      <p:sp>
        <p:nvSpPr>
          <p:cNvPr id="7" name="Rectangle 2">
            <a:extLst>
              <a:ext uri="{FF2B5EF4-FFF2-40B4-BE49-F238E27FC236}">
                <a16:creationId xmlns:a16="http://schemas.microsoft.com/office/drawing/2014/main" id="{D0994EE3-86A7-1790-D38F-7B5242D61897}"/>
              </a:ext>
            </a:extLst>
          </p:cNvPr>
          <p:cNvSpPr>
            <a:spLocks noChangeArrowheads="1"/>
          </p:cNvSpPr>
          <p:nvPr/>
        </p:nvSpPr>
        <p:spPr bwMode="auto">
          <a:xfrm>
            <a:off x="1403927" y="637428"/>
            <a:ext cx="15055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sz="1800" dirty="0">
                <a:solidFill>
                  <a:srgbClr val="0033CC"/>
                </a:solidFill>
                <a:latin typeface="Calibri" panose="020F0502020204030204" pitchFamily="34" charset="0"/>
                <a:cs typeface="Calibri" panose="020F0502020204030204" pitchFamily="34" charset="0"/>
              </a:rPr>
              <a:t>Μάιος, 2017</a:t>
            </a:r>
            <a:endParaRPr lang="el-GR" sz="1200" b="0" i="1" dirty="0">
              <a:solidFill>
                <a:srgbClr val="0033CC"/>
              </a:solidFill>
              <a:latin typeface="Calibri" panose="020F0502020204030204" pitchFamily="34" charset="0"/>
              <a:cs typeface="Calibri" panose="020F0502020204030204" pitchFamily="34" charset="0"/>
            </a:endParaRPr>
          </a:p>
        </p:txBody>
      </p:sp>
      <p:sp>
        <p:nvSpPr>
          <p:cNvPr id="8" name="Rectangle 2">
            <a:extLst>
              <a:ext uri="{FF2B5EF4-FFF2-40B4-BE49-F238E27FC236}">
                <a16:creationId xmlns:a16="http://schemas.microsoft.com/office/drawing/2014/main" id="{374D1E99-1379-FC23-9D3F-6A660ED74F9A}"/>
              </a:ext>
            </a:extLst>
          </p:cNvPr>
          <p:cNvSpPr>
            <a:spLocks noChangeArrowheads="1"/>
          </p:cNvSpPr>
          <p:nvPr/>
        </p:nvSpPr>
        <p:spPr bwMode="auto">
          <a:xfrm>
            <a:off x="5943598" y="637428"/>
            <a:ext cx="15055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sz="1800" dirty="0">
                <a:solidFill>
                  <a:srgbClr val="0033CC"/>
                </a:solidFill>
                <a:latin typeface="Calibri" panose="020F0502020204030204" pitchFamily="34" charset="0"/>
                <a:cs typeface="Calibri" panose="020F0502020204030204" pitchFamily="34" charset="0"/>
              </a:rPr>
              <a:t>Ιούλιος, 2021</a:t>
            </a:r>
            <a:endParaRPr lang="el-GR" sz="1200" b="0" i="1" dirty="0">
              <a:solidFill>
                <a:srgbClr val="0033CC"/>
              </a:solidFill>
              <a:latin typeface="Calibri" panose="020F0502020204030204" pitchFamily="34" charset="0"/>
              <a:cs typeface="Calibri" panose="020F0502020204030204" pitchFamily="34" charset="0"/>
            </a:endParaRPr>
          </a:p>
        </p:txBody>
      </p:sp>
      <p:sp>
        <p:nvSpPr>
          <p:cNvPr id="9" name="Rectangle 15">
            <a:extLst>
              <a:ext uri="{FF2B5EF4-FFF2-40B4-BE49-F238E27FC236}">
                <a16:creationId xmlns:a16="http://schemas.microsoft.com/office/drawing/2014/main" id="{779D9CD9-D535-416B-13CA-A5EC8EEF4F2D}"/>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spcBef>
                <a:spcPct val="0"/>
              </a:spcBef>
              <a:buFontTx/>
              <a:buNone/>
            </a:pPr>
            <a:r>
              <a:rPr lang="el-GR" altLang="el-GR" sz="2400" dirty="0">
                <a:latin typeface="Calibri" panose="020F0502020204030204" pitchFamily="34" charset="0"/>
                <a:cs typeface="Calibri" panose="020F0502020204030204" pitchFamily="34" charset="0"/>
              </a:rPr>
              <a:t>Συνοπτική Παρουσίαση </a:t>
            </a:r>
            <a:r>
              <a:rPr lang="el-GR" altLang="el-GR" sz="2400" dirty="0" err="1">
                <a:latin typeface="Calibri" panose="020F0502020204030204" pitchFamily="34" charset="0"/>
                <a:cs typeface="Calibri" panose="020F0502020204030204" pitchFamily="34" charset="0"/>
              </a:rPr>
              <a:t>ΠεΠ</a:t>
            </a:r>
            <a:r>
              <a:rPr lang="el-GR" altLang="el-GR" sz="2400" dirty="0">
                <a:latin typeface="Calibri" panose="020F0502020204030204" pitchFamily="34" charset="0"/>
                <a:cs typeface="Calibri" panose="020F0502020204030204" pitchFamily="34" charset="0"/>
              </a:rPr>
              <a:t> ΑΜΘ 21-27</a:t>
            </a:r>
            <a:endParaRPr lang="el-GR" altLang="el-GR" sz="2400" b="0" dirty="0">
              <a:latin typeface="Calibri" panose="020F0502020204030204" pitchFamily="34" charset="0"/>
              <a:cs typeface="Calibri" panose="020F0502020204030204" pitchFamily="34" charset="0"/>
            </a:endParaRPr>
          </a:p>
        </p:txBody>
      </p:sp>
      <p:pic>
        <p:nvPicPr>
          <p:cNvPr id="10" name="Picture 1">
            <a:extLst>
              <a:ext uri="{FF2B5EF4-FFF2-40B4-BE49-F238E27FC236}">
                <a16:creationId xmlns:a16="http://schemas.microsoft.com/office/drawing/2014/main" id="{B5B48FA5-7756-3B6E-BDF9-41491F935B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perifereia_logo">
            <a:extLst>
              <a:ext uri="{FF2B5EF4-FFF2-40B4-BE49-F238E27FC236}">
                <a16:creationId xmlns:a16="http://schemas.microsoft.com/office/drawing/2014/main" id="{FFA27FE1-5958-25D8-D9A4-F5DD789F65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66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par>
                                <p:cTn id="14" presetID="5"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heckerboard(across)">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8B33E7B-46AB-B14E-43D7-75F0149CBC04}"/>
              </a:ext>
            </a:extLst>
          </p:cNvPr>
          <p:cNvPicPr>
            <a:picLocks noChangeAspect="1"/>
          </p:cNvPicPr>
          <p:nvPr/>
        </p:nvPicPr>
        <p:blipFill rotWithShape="1">
          <a:blip r:embed="rId3"/>
          <a:srcRect l="43637" t="16196" r="28888" b="25623"/>
          <a:stretch/>
        </p:blipFill>
        <p:spPr>
          <a:xfrm>
            <a:off x="9236" y="674260"/>
            <a:ext cx="2752436" cy="3278636"/>
          </a:xfrm>
          <a:prstGeom prst="rect">
            <a:avLst/>
          </a:prstGeom>
        </p:spPr>
      </p:pic>
      <p:pic>
        <p:nvPicPr>
          <p:cNvPr id="5" name="Εικόνα 4">
            <a:extLst>
              <a:ext uri="{FF2B5EF4-FFF2-40B4-BE49-F238E27FC236}">
                <a16:creationId xmlns:a16="http://schemas.microsoft.com/office/drawing/2014/main" id="{626610C3-CA92-FE14-C133-9610A9779AA0}"/>
              </a:ext>
            </a:extLst>
          </p:cNvPr>
          <p:cNvPicPr>
            <a:picLocks noChangeAspect="1"/>
          </p:cNvPicPr>
          <p:nvPr/>
        </p:nvPicPr>
        <p:blipFill rotWithShape="1">
          <a:blip r:embed="rId4"/>
          <a:srcRect l="27072" t="18710" r="35050" b="7396"/>
          <a:stretch/>
        </p:blipFill>
        <p:spPr>
          <a:xfrm>
            <a:off x="5922673" y="666611"/>
            <a:ext cx="2937164" cy="3223046"/>
          </a:xfrm>
          <a:prstGeom prst="rect">
            <a:avLst/>
          </a:prstGeom>
        </p:spPr>
      </p:pic>
      <p:pic>
        <p:nvPicPr>
          <p:cNvPr id="4" name="Εικόνα 3">
            <a:extLst>
              <a:ext uri="{FF2B5EF4-FFF2-40B4-BE49-F238E27FC236}">
                <a16:creationId xmlns:a16="http://schemas.microsoft.com/office/drawing/2014/main" id="{97FAC20D-17BC-EF4A-E697-128A4E9BF29C}"/>
              </a:ext>
            </a:extLst>
          </p:cNvPr>
          <p:cNvPicPr>
            <a:picLocks noChangeAspect="1"/>
          </p:cNvPicPr>
          <p:nvPr/>
        </p:nvPicPr>
        <p:blipFill rotWithShape="1">
          <a:blip r:embed="rId5"/>
          <a:srcRect l="31111" t="16016" r="15555" b="17183"/>
          <a:stretch/>
        </p:blipFill>
        <p:spPr>
          <a:xfrm>
            <a:off x="5310909" y="4055994"/>
            <a:ext cx="3786334" cy="2667644"/>
          </a:xfrm>
          <a:prstGeom prst="rect">
            <a:avLst/>
          </a:prstGeom>
        </p:spPr>
      </p:pic>
      <p:sp>
        <p:nvSpPr>
          <p:cNvPr id="6" name="Rectangle 15">
            <a:extLst>
              <a:ext uri="{FF2B5EF4-FFF2-40B4-BE49-F238E27FC236}">
                <a16:creationId xmlns:a16="http://schemas.microsoft.com/office/drawing/2014/main" id="{D9D44776-3430-B9C0-3847-8089C5DF1D1A}"/>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spcBef>
                <a:spcPct val="0"/>
              </a:spcBef>
              <a:buFontTx/>
              <a:buNone/>
            </a:pPr>
            <a:r>
              <a:rPr lang="el-GR" altLang="el-GR" sz="2400" dirty="0">
                <a:latin typeface="Calibri" panose="020F0502020204030204" pitchFamily="34" charset="0"/>
                <a:cs typeface="Calibri" panose="020F0502020204030204" pitchFamily="34" charset="0"/>
              </a:rPr>
              <a:t>Συνοπτική Παρουσίαση </a:t>
            </a:r>
            <a:r>
              <a:rPr lang="el-GR" altLang="el-GR" sz="2400" dirty="0" err="1">
                <a:latin typeface="Calibri" panose="020F0502020204030204" pitchFamily="34" charset="0"/>
                <a:cs typeface="Calibri" panose="020F0502020204030204" pitchFamily="34" charset="0"/>
              </a:rPr>
              <a:t>ΠεΠ</a:t>
            </a:r>
            <a:r>
              <a:rPr lang="el-GR" altLang="el-GR" sz="2400" dirty="0">
                <a:latin typeface="Calibri" panose="020F0502020204030204" pitchFamily="34" charset="0"/>
                <a:cs typeface="Calibri" panose="020F0502020204030204" pitchFamily="34" charset="0"/>
              </a:rPr>
              <a:t> ΑΜΘ 21-27</a:t>
            </a:r>
            <a:endParaRPr lang="el-GR" altLang="el-GR" sz="2400" b="0" dirty="0">
              <a:latin typeface="Calibri" panose="020F0502020204030204" pitchFamily="34" charset="0"/>
              <a:cs typeface="Calibri" panose="020F0502020204030204" pitchFamily="34" charset="0"/>
            </a:endParaRPr>
          </a:p>
        </p:txBody>
      </p:sp>
      <p:pic>
        <p:nvPicPr>
          <p:cNvPr id="7" name="Picture 1">
            <a:extLst>
              <a:ext uri="{FF2B5EF4-FFF2-40B4-BE49-F238E27FC236}">
                <a16:creationId xmlns:a16="http://schemas.microsoft.com/office/drawing/2014/main" id="{09F68984-5FE3-F7AF-6D1A-C8708FB657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erifereia_logo">
            <a:extLst>
              <a:ext uri="{FF2B5EF4-FFF2-40B4-BE49-F238E27FC236}">
                <a16:creationId xmlns:a16="http://schemas.microsoft.com/office/drawing/2014/main" id="{8DEFBFEF-46FB-367A-959C-48A2A7C894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Εικόνα 9">
            <a:extLst>
              <a:ext uri="{FF2B5EF4-FFF2-40B4-BE49-F238E27FC236}">
                <a16:creationId xmlns:a16="http://schemas.microsoft.com/office/drawing/2014/main" id="{9B1B620E-673C-D82E-827A-938578C2A786}"/>
              </a:ext>
            </a:extLst>
          </p:cNvPr>
          <p:cNvPicPr>
            <a:picLocks noChangeAspect="1"/>
          </p:cNvPicPr>
          <p:nvPr/>
        </p:nvPicPr>
        <p:blipFill rotWithShape="1">
          <a:blip r:embed="rId8"/>
          <a:srcRect l="35051" t="16016" r="19798" b="27059"/>
          <a:stretch/>
        </p:blipFill>
        <p:spPr>
          <a:xfrm>
            <a:off x="46757" y="4038475"/>
            <a:ext cx="3786334" cy="2685164"/>
          </a:xfrm>
          <a:prstGeom prst="rect">
            <a:avLst/>
          </a:prstGeom>
        </p:spPr>
      </p:pic>
      <p:pic>
        <p:nvPicPr>
          <p:cNvPr id="12" name="Εικόνα 11">
            <a:extLst>
              <a:ext uri="{FF2B5EF4-FFF2-40B4-BE49-F238E27FC236}">
                <a16:creationId xmlns:a16="http://schemas.microsoft.com/office/drawing/2014/main" id="{8118995E-7E3C-F07E-2A90-6C2AD503B2C1}"/>
              </a:ext>
            </a:extLst>
          </p:cNvPr>
          <p:cNvPicPr>
            <a:picLocks noChangeAspect="1"/>
          </p:cNvPicPr>
          <p:nvPr/>
        </p:nvPicPr>
        <p:blipFill rotWithShape="1">
          <a:blip r:embed="rId9"/>
          <a:srcRect l="26869" t="23917" r="19596" b="8563"/>
          <a:stretch/>
        </p:blipFill>
        <p:spPr>
          <a:xfrm>
            <a:off x="2680245" y="674260"/>
            <a:ext cx="3149601" cy="2234434"/>
          </a:xfrm>
          <a:prstGeom prst="rect">
            <a:avLst/>
          </a:prstGeom>
        </p:spPr>
      </p:pic>
    </p:spTree>
    <p:extLst>
      <p:ext uri="{BB962C8B-B14F-4D97-AF65-F5344CB8AC3E}">
        <p14:creationId xmlns:p14="http://schemas.microsoft.com/office/powerpoint/2010/main" val="167556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500"/>
                                        <p:tgtEl>
                                          <p:spTgt spid="12"/>
                                        </p:tgtEl>
                                      </p:cBhvr>
                                    </p:animEffect>
                                  </p:childTnLst>
                                </p:cTn>
                              </p:par>
                              <p:par>
                                <p:cTn id="11" presetID="5"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heckerboard(across)">
                                      <p:cBhvr>
                                        <p:cTn id="13" dur="500"/>
                                        <p:tgtEl>
                                          <p:spTgt spid="5"/>
                                        </p:tgtEl>
                                      </p:cBhvr>
                                    </p:animEffect>
                                  </p:childTnLst>
                                </p:cTn>
                              </p:par>
                              <p:par>
                                <p:cTn id="14" presetID="5"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heckerboard(across)">
                                      <p:cBhvr>
                                        <p:cTn id="16" dur="500"/>
                                        <p:tgtEl>
                                          <p:spTgt spid="10"/>
                                        </p:tgtEl>
                                      </p:cBhvr>
                                    </p:animEffect>
                                  </p:childTnLst>
                                </p:cTn>
                              </p:par>
                              <p:par>
                                <p:cTn id="17" presetID="5"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heckerboard(across)">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AA28F98D-45C7-8D9C-CAE6-523FBCD72734}"/>
              </a:ext>
            </a:extLst>
          </p:cNvPr>
          <p:cNvPicPr>
            <a:picLocks noChangeAspect="1"/>
          </p:cNvPicPr>
          <p:nvPr/>
        </p:nvPicPr>
        <p:blipFill rotWithShape="1">
          <a:blip r:embed="rId3"/>
          <a:srcRect l="26869" t="12245" r="39495" b="5511"/>
          <a:stretch/>
        </p:blipFill>
        <p:spPr>
          <a:xfrm>
            <a:off x="110836" y="988291"/>
            <a:ext cx="4267715" cy="5869709"/>
          </a:xfrm>
          <a:prstGeom prst="rect">
            <a:avLst/>
          </a:prstGeom>
        </p:spPr>
      </p:pic>
      <p:sp>
        <p:nvSpPr>
          <p:cNvPr id="8" name="Rectangle 15">
            <a:extLst>
              <a:ext uri="{FF2B5EF4-FFF2-40B4-BE49-F238E27FC236}">
                <a16:creationId xmlns:a16="http://schemas.microsoft.com/office/drawing/2014/main" id="{6336AAEB-9B43-B2F0-FA64-DF806E542141}"/>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spcBef>
                <a:spcPct val="0"/>
              </a:spcBef>
              <a:buFontTx/>
              <a:buNone/>
            </a:pPr>
            <a:r>
              <a:rPr lang="el-GR" altLang="el-GR" sz="2400" dirty="0">
                <a:latin typeface="Calibri" panose="020F0502020204030204" pitchFamily="34" charset="0"/>
                <a:cs typeface="Calibri" panose="020F0502020204030204" pitchFamily="34" charset="0"/>
              </a:rPr>
              <a:t>Συνοπτική Παρουσίαση </a:t>
            </a:r>
            <a:r>
              <a:rPr lang="el-GR" altLang="el-GR" sz="2400" dirty="0" err="1">
                <a:latin typeface="Calibri" panose="020F0502020204030204" pitchFamily="34" charset="0"/>
                <a:cs typeface="Calibri" panose="020F0502020204030204" pitchFamily="34" charset="0"/>
              </a:rPr>
              <a:t>ΠεΠ</a:t>
            </a:r>
            <a:r>
              <a:rPr lang="el-GR" altLang="el-GR" sz="2400" dirty="0">
                <a:latin typeface="Calibri" panose="020F0502020204030204" pitchFamily="34" charset="0"/>
                <a:cs typeface="Calibri" panose="020F0502020204030204" pitchFamily="34" charset="0"/>
              </a:rPr>
              <a:t> ΑΜΘ 21-27</a:t>
            </a:r>
            <a:endParaRPr lang="el-GR" altLang="el-GR" sz="2400" b="0" dirty="0">
              <a:latin typeface="Calibri" panose="020F0502020204030204" pitchFamily="34" charset="0"/>
              <a:cs typeface="Calibri" panose="020F0502020204030204" pitchFamily="34" charset="0"/>
            </a:endParaRPr>
          </a:p>
        </p:txBody>
      </p:sp>
      <p:pic>
        <p:nvPicPr>
          <p:cNvPr id="9" name="Picture 1">
            <a:extLst>
              <a:ext uri="{FF2B5EF4-FFF2-40B4-BE49-F238E27FC236}">
                <a16:creationId xmlns:a16="http://schemas.microsoft.com/office/drawing/2014/main" id="{3ABAFD3E-E93C-233F-552E-7DEF566A90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perifereia_logo">
            <a:extLst>
              <a:ext uri="{FF2B5EF4-FFF2-40B4-BE49-F238E27FC236}">
                <a16:creationId xmlns:a16="http://schemas.microsoft.com/office/drawing/2014/main" id="{DFF8392F-5CC4-7D3B-8C7F-CA10C8BD53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Εικόνα 11">
            <a:extLst>
              <a:ext uri="{FF2B5EF4-FFF2-40B4-BE49-F238E27FC236}">
                <a16:creationId xmlns:a16="http://schemas.microsoft.com/office/drawing/2014/main" id="{11AE3D6D-E96F-B47A-2AF8-60717BE4448D}"/>
              </a:ext>
            </a:extLst>
          </p:cNvPr>
          <p:cNvPicPr>
            <a:picLocks noChangeAspect="1"/>
          </p:cNvPicPr>
          <p:nvPr/>
        </p:nvPicPr>
        <p:blipFill rotWithShape="1">
          <a:blip r:embed="rId6"/>
          <a:srcRect l="27778" t="13322" r="43232" b="6588"/>
          <a:stretch/>
        </p:blipFill>
        <p:spPr>
          <a:xfrm>
            <a:off x="5178753" y="868217"/>
            <a:ext cx="3854411" cy="5989783"/>
          </a:xfrm>
          <a:prstGeom prst="rect">
            <a:avLst/>
          </a:prstGeom>
        </p:spPr>
      </p:pic>
    </p:spTree>
    <p:extLst>
      <p:ext uri="{BB962C8B-B14F-4D97-AF65-F5344CB8AC3E}">
        <p14:creationId xmlns:p14="http://schemas.microsoft.com/office/powerpoint/2010/main" val="273405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5">
            <a:extLst>
              <a:ext uri="{FF2B5EF4-FFF2-40B4-BE49-F238E27FC236}">
                <a16:creationId xmlns:a16="http://schemas.microsoft.com/office/drawing/2014/main" id="{2C6095A2-6D61-C0FC-EFB8-79A7CA3B33E1}"/>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7174" name="Picture 1">
            <a:extLst>
              <a:ext uri="{FF2B5EF4-FFF2-40B4-BE49-F238E27FC236}">
                <a16:creationId xmlns:a16="http://schemas.microsoft.com/office/drawing/2014/main" id="{BACEC995-8330-3E17-99B7-77A2F6F9E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erifereia_logo">
            <a:extLst>
              <a:ext uri="{FF2B5EF4-FFF2-40B4-BE49-F238E27FC236}">
                <a16:creationId xmlns:a16="http://schemas.microsoft.com/office/drawing/2014/main" id="{0B09BF14-AF45-35ED-F2BA-49761B8BD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96F5884-CC58-B076-6DC0-CB3C38509981}"/>
              </a:ext>
            </a:extLst>
          </p:cNvPr>
          <p:cNvSpPr>
            <a:spLocks noChangeArrowheads="1"/>
          </p:cNvSpPr>
          <p:nvPr/>
        </p:nvSpPr>
        <p:spPr bwMode="auto">
          <a:xfrm>
            <a:off x="19050" y="900000"/>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RSO4.2.β. Δημιουργία, επέκταση και εκσυγχρονισμός μονάδων πρωτοβάθμιας ή δευτεροβάθμιας εκπαίδευσης.</a:t>
            </a:r>
            <a:endParaRPr lang="en-US" altLang="el-GR" sz="1800" dirty="0">
              <a:solidFill>
                <a:srgbClr val="0033CC"/>
              </a:solidFill>
              <a:latin typeface="Calibri" panose="020F0502020204030204" pitchFamily="34" charset="0"/>
              <a:cs typeface="Calibri" panose="020F0502020204030204" pitchFamily="34" charset="0"/>
            </a:endParaRPr>
          </a:p>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Άμεση Αξιολόγηση</a:t>
            </a:r>
            <a:endParaRPr lang="en-US" altLang="el-GR" sz="1800" dirty="0">
              <a:solidFill>
                <a:srgbClr val="0033CC"/>
              </a:solidFill>
              <a:latin typeface="Calibri" panose="020F0502020204030204" pitchFamily="34" charset="0"/>
              <a:cs typeface="Calibri" panose="020F0502020204030204" pitchFamily="34" charset="0"/>
            </a:endParaRPr>
          </a:p>
        </p:txBody>
      </p:sp>
      <p:sp>
        <p:nvSpPr>
          <p:cNvPr id="5" name="Rectangle 2">
            <a:extLst>
              <a:ext uri="{FF2B5EF4-FFF2-40B4-BE49-F238E27FC236}">
                <a16:creationId xmlns:a16="http://schemas.microsoft.com/office/drawing/2014/main" id="{17A2698B-781C-7F85-6BA6-64EB0007F7BE}"/>
              </a:ext>
            </a:extLst>
          </p:cNvPr>
          <p:cNvSpPr>
            <a:spLocks noChangeArrowheads="1"/>
          </p:cNvSpPr>
          <p:nvPr/>
        </p:nvSpPr>
        <p:spPr bwMode="auto">
          <a:xfrm>
            <a:off x="0" y="1980000"/>
            <a:ext cx="9144000" cy="129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ΣΤΑΔΙΟ Β’ : Αξιολόγηση σε επίπεδο κατηγορίας κριτηρίων</a:t>
            </a:r>
          </a:p>
          <a:p>
            <a:pPr algn="ctr" eaLnBrk="1" hangingPunct="1">
              <a:lnSpc>
                <a:spcPct val="150000"/>
              </a:lnSpc>
              <a:spcBef>
                <a:spcPct val="0"/>
              </a:spcBef>
              <a:buNone/>
              <a:tabLst>
                <a:tab pos="534988" algn="l"/>
                <a:tab pos="720725" algn="l"/>
              </a:tabLst>
            </a:pPr>
            <a:r>
              <a:rPr lang="el-GR" altLang="el-GR" sz="1800" dirty="0">
                <a:solidFill>
                  <a:srgbClr val="0033CC"/>
                </a:solidFill>
                <a:latin typeface="Calibri" panose="020F0502020204030204" pitchFamily="34" charset="0"/>
                <a:cs typeface="Calibri" panose="020F0502020204030204" pitchFamily="34" charset="0"/>
              </a:rPr>
              <a:t>3. 	Σκοπιμότητα πράξης</a:t>
            </a:r>
          </a:p>
          <a:p>
            <a:pPr algn="ct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3.1	Αναγκαιότητα υλοποίησης της πράξης</a:t>
            </a:r>
          </a:p>
        </p:txBody>
      </p:sp>
      <p:sp>
        <p:nvSpPr>
          <p:cNvPr id="2" name="Rectangle 2">
            <a:extLst>
              <a:ext uri="{FF2B5EF4-FFF2-40B4-BE49-F238E27FC236}">
                <a16:creationId xmlns:a16="http://schemas.microsoft.com/office/drawing/2014/main" id="{869587FB-1757-D1A1-A887-02B930A71887}"/>
              </a:ext>
            </a:extLst>
          </p:cNvPr>
          <p:cNvSpPr>
            <a:spLocks noChangeArrowheads="1"/>
          </p:cNvSpPr>
          <p:nvPr/>
        </p:nvSpPr>
        <p:spPr bwMode="auto">
          <a:xfrm>
            <a:off x="0" y="3600000"/>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60363" indent="-360363" algn="just" eaLnBrk="1" hangingPunct="1">
              <a:buFont typeface="Wingdings" panose="05000000000000000000" pitchFamily="2" charset="2"/>
              <a:buChar char="§"/>
              <a:tabLst>
                <a:tab pos="360363" algn="l"/>
              </a:tabLst>
            </a:pPr>
            <a:r>
              <a:rPr lang="el-GR" b="0" dirty="0">
                <a:solidFill>
                  <a:srgbClr val="0033CC"/>
                </a:solidFill>
                <a:latin typeface="Calibri" panose="020F0502020204030204" pitchFamily="34" charset="0"/>
                <a:cs typeface="Calibri" panose="020F0502020204030204" pitchFamily="34" charset="0"/>
              </a:rPr>
              <a:t>Επισημαίνεται ότι οι νέες υποδομές θα επιλέγονται μετά από αιτιολόγηση και την απαραίτητη τεκμηρίωση και </a:t>
            </a:r>
            <a:r>
              <a:rPr lang="el-GR" b="0" dirty="0" err="1">
                <a:solidFill>
                  <a:srgbClr val="0033CC"/>
                </a:solidFill>
                <a:latin typeface="Calibri" panose="020F0502020204030204" pitchFamily="34" charset="0"/>
                <a:cs typeface="Calibri" panose="020F0502020204030204" pitchFamily="34" charset="0"/>
              </a:rPr>
              <a:t>προτεραιοποίηση</a:t>
            </a:r>
            <a:r>
              <a:rPr lang="el-GR" b="0" dirty="0">
                <a:solidFill>
                  <a:srgbClr val="0033CC"/>
                </a:solidFill>
                <a:latin typeface="Calibri" panose="020F0502020204030204" pitchFamily="34" charset="0"/>
                <a:cs typeface="Calibri" panose="020F0502020204030204" pitchFamily="34" charset="0"/>
              </a:rPr>
              <a:t> των αναγκών της </a:t>
            </a:r>
            <a:r>
              <a:rPr lang="el-GR" dirty="0">
                <a:solidFill>
                  <a:srgbClr val="0033CC"/>
                </a:solidFill>
                <a:latin typeface="Calibri" panose="020F0502020204030204" pitchFamily="34" charset="0"/>
                <a:cs typeface="Calibri" panose="020F0502020204030204" pitchFamily="34" charset="0"/>
              </a:rPr>
              <a:t>Εκπαίδευσης από την Περιφερειακή  Δ/</a:t>
            </a:r>
            <a:r>
              <a:rPr lang="el-GR" dirty="0" err="1">
                <a:solidFill>
                  <a:srgbClr val="0033CC"/>
                </a:solidFill>
                <a:latin typeface="Calibri" panose="020F0502020204030204" pitchFamily="34" charset="0"/>
                <a:cs typeface="Calibri" panose="020F0502020204030204" pitchFamily="34" charset="0"/>
              </a:rPr>
              <a:t>νση</a:t>
            </a:r>
            <a:r>
              <a:rPr lang="el-GR" dirty="0">
                <a:solidFill>
                  <a:srgbClr val="0033CC"/>
                </a:solidFill>
                <a:latin typeface="Calibri" panose="020F0502020204030204" pitchFamily="34" charset="0"/>
                <a:cs typeface="Calibri" panose="020F0502020204030204" pitchFamily="34" charset="0"/>
              </a:rPr>
              <a:t> Π/</a:t>
            </a:r>
            <a:r>
              <a:rPr lang="el-GR" dirty="0" err="1">
                <a:solidFill>
                  <a:srgbClr val="0033CC"/>
                </a:solidFill>
                <a:latin typeface="Calibri" panose="020F0502020204030204" pitchFamily="34" charset="0"/>
                <a:cs typeface="Calibri" panose="020F0502020204030204" pitchFamily="34" charset="0"/>
              </a:rPr>
              <a:t>θμιας</a:t>
            </a:r>
            <a:r>
              <a:rPr lang="el-GR" dirty="0">
                <a:solidFill>
                  <a:srgbClr val="0033CC"/>
                </a:solidFill>
                <a:latin typeface="Calibri" panose="020F0502020204030204" pitchFamily="34" charset="0"/>
                <a:cs typeface="Calibri" panose="020F0502020204030204" pitchFamily="34" charset="0"/>
              </a:rPr>
              <a:t> &amp; Δ/</a:t>
            </a:r>
            <a:r>
              <a:rPr lang="el-GR" dirty="0" err="1">
                <a:solidFill>
                  <a:srgbClr val="0033CC"/>
                </a:solidFill>
                <a:latin typeface="Calibri" panose="020F0502020204030204" pitchFamily="34" charset="0"/>
                <a:cs typeface="Calibri" panose="020F0502020204030204" pitchFamily="34" charset="0"/>
              </a:rPr>
              <a:t>θμιας</a:t>
            </a:r>
            <a:r>
              <a:rPr lang="el-GR" dirty="0">
                <a:solidFill>
                  <a:srgbClr val="0033CC"/>
                </a:solidFill>
                <a:latin typeface="Calibri" panose="020F0502020204030204" pitchFamily="34" charset="0"/>
                <a:cs typeface="Calibri" panose="020F0502020204030204" pitchFamily="34" charset="0"/>
              </a:rPr>
              <a:t> Εκπαίδευσης ΑΜΘ,</a:t>
            </a:r>
            <a:r>
              <a:rPr lang="el-GR" b="0" dirty="0">
                <a:solidFill>
                  <a:srgbClr val="0033CC"/>
                </a:solidFill>
                <a:latin typeface="Calibri" panose="020F0502020204030204" pitchFamily="34" charset="0"/>
                <a:cs typeface="Calibri" panose="020F0502020204030204" pitchFamily="34" charset="0"/>
              </a:rPr>
              <a:t> καθώς και την τεκμηρίωση της αύξησης της δυναμικότητας όπου απαιτείται. </a:t>
            </a:r>
            <a:endParaRPr lang="en-US" altLang="el-GR" b="0" dirty="0">
              <a:solidFill>
                <a:srgbClr val="0033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606216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5">
            <a:extLst>
              <a:ext uri="{FF2B5EF4-FFF2-40B4-BE49-F238E27FC236}">
                <a16:creationId xmlns:a16="http://schemas.microsoft.com/office/drawing/2014/main" id="{2C6095A2-6D61-C0FC-EFB8-79A7CA3B33E1}"/>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7174" name="Picture 1">
            <a:extLst>
              <a:ext uri="{FF2B5EF4-FFF2-40B4-BE49-F238E27FC236}">
                <a16:creationId xmlns:a16="http://schemas.microsoft.com/office/drawing/2014/main" id="{BACEC995-8330-3E17-99B7-77A2F6F9E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erifereia_logo">
            <a:extLst>
              <a:ext uri="{FF2B5EF4-FFF2-40B4-BE49-F238E27FC236}">
                <a16:creationId xmlns:a16="http://schemas.microsoft.com/office/drawing/2014/main" id="{0B09BF14-AF45-35ED-F2BA-49761B8BD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17A2698B-781C-7F85-6BA6-64EB0007F7BE}"/>
              </a:ext>
            </a:extLst>
          </p:cNvPr>
          <p:cNvSpPr>
            <a:spLocks noChangeArrowheads="1"/>
          </p:cNvSpPr>
          <p:nvPr/>
        </p:nvSpPr>
        <p:spPr bwMode="auto">
          <a:xfrm>
            <a:off x="0" y="1980000"/>
            <a:ext cx="9144000" cy="129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ΣΤΑΔΙΟ Β’ : Αξιολόγηση σε επίπεδο κατηγορίας κριτηρίων</a:t>
            </a:r>
          </a:p>
          <a:p>
            <a:pPr algn="ctr" eaLnBrk="1" hangingPunct="1">
              <a:lnSpc>
                <a:spcPct val="150000"/>
              </a:lnSpc>
              <a:spcBef>
                <a:spcPct val="0"/>
              </a:spcBef>
              <a:buNone/>
              <a:tabLst>
                <a:tab pos="534988" algn="l"/>
                <a:tab pos="720725" algn="l"/>
              </a:tabLst>
            </a:pPr>
            <a:r>
              <a:rPr lang="el-GR" altLang="el-GR" sz="1800" dirty="0">
                <a:solidFill>
                  <a:srgbClr val="0033CC"/>
                </a:solidFill>
                <a:latin typeface="Calibri" panose="020F0502020204030204" pitchFamily="34" charset="0"/>
                <a:cs typeface="Calibri" panose="020F0502020204030204" pitchFamily="34" charset="0"/>
              </a:rPr>
              <a:t>3. 	Σκοπιμότητα πράξης</a:t>
            </a:r>
          </a:p>
          <a:p>
            <a:pPr algn="ct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3.1	Αναγκαιότητα υλοποίησης της πράξης</a:t>
            </a:r>
          </a:p>
        </p:txBody>
      </p:sp>
      <p:sp>
        <p:nvSpPr>
          <p:cNvPr id="8" name="Rectangle 2">
            <a:extLst>
              <a:ext uri="{FF2B5EF4-FFF2-40B4-BE49-F238E27FC236}">
                <a16:creationId xmlns:a16="http://schemas.microsoft.com/office/drawing/2014/main" id="{CC4B24E7-3B2D-4340-F6A0-37D1EC0A65EA}"/>
              </a:ext>
            </a:extLst>
          </p:cNvPr>
          <p:cNvSpPr>
            <a:spLocks noChangeArrowheads="1"/>
          </p:cNvSpPr>
          <p:nvPr/>
        </p:nvSpPr>
        <p:spPr bwMode="auto">
          <a:xfrm>
            <a:off x="19050" y="108000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RSO4.2.γ. Δημιουργία, επέκταση και εκσυγχρονισμός ιδρυμάτων τριτοβάθμιας εκπαίδευσης.</a:t>
            </a:r>
            <a:endParaRPr lang="en-US" altLang="el-GR" sz="1800" dirty="0">
              <a:solidFill>
                <a:srgbClr val="0033CC"/>
              </a:solidFill>
              <a:latin typeface="Calibri" panose="020F0502020204030204" pitchFamily="34" charset="0"/>
              <a:cs typeface="Calibri" panose="020F0502020204030204" pitchFamily="34" charset="0"/>
            </a:endParaRPr>
          </a:p>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Άμεση Αξιολόγηση</a:t>
            </a:r>
            <a:endParaRPr lang="en-US" altLang="el-GR" sz="1800" dirty="0">
              <a:solidFill>
                <a:srgbClr val="0033CC"/>
              </a:solidFill>
              <a:latin typeface="Calibri" panose="020F0502020204030204" pitchFamily="34" charset="0"/>
              <a:cs typeface="Calibri" panose="020F0502020204030204" pitchFamily="34" charset="0"/>
            </a:endParaRPr>
          </a:p>
        </p:txBody>
      </p:sp>
      <p:pic>
        <p:nvPicPr>
          <p:cNvPr id="2" name="Εικόνα 1">
            <a:extLst>
              <a:ext uri="{FF2B5EF4-FFF2-40B4-BE49-F238E27FC236}">
                <a16:creationId xmlns:a16="http://schemas.microsoft.com/office/drawing/2014/main" id="{CBE85D32-BFDB-329F-C755-1168FED96B17}"/>
              </a:ext>
            </a:extLst>
          </p:cNvPr>
          <p:cNvPicPr>
            <a:picLocks noChangeAspect="1"/>
          </p:cNvPicPr>
          <p:nvPr/>
        </p:nvPicPr>
        <p:blipFill rotWithShape="1">
          <a:blip r:embed="rId5"/>
          <a:srcRect l="24416" t="676"/>
          <a:stretch/>
        </p:blipFill>
        <p:spPr>
          <a:xfrm>
            <a:off x="132760" y="3429000"/>
            <a:ext cx="8878479" cy="3429000"/>
          </a:xfrm>
          <a:prstGeom prst="rect">
            <a:avLst/>
          </a:prstGeom>
        </p:spPr>
      </p:pic>
      <p:sp>
        <p:nvSpPr>
          <p:cNvPr id="3" name="Ορθογώνιο 2">
            <a:extLst>
              <a:ext uri="{FF2B5EF4-FFF2-40B4-BE49-F238E27FC236}">
                <a16:creationId xmlns:a16="http://schemas.microsoft.com/office/drawing/2014/main" id="{B0101A4C-2582-E662-44D5-1209BBD04585}"/>
              </a:ext>
            </a:extLst>
          </p:cNvPr>
          <p:cNvSpPr/>
          <p:nvPr/>
        </p:nvSpPr>
        <p:spPr bwMode="auto">
          <a:xfrm>
            <a:off x="2041236" y="5144654"/>
            <a:ext cx="4996873" cy="47105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a:ln>
                <a:noFill/>
              </a:ln>
              <a:solidFill>
                <a:schemeClr val="tx1"/>
              </a:solidFill>
              <a:effectLst>
                <a:outerShdw blurRad="38100" dist="38100" dir="2700000" algn="tl">
                  <a:srgbClr val="000000">
                    <a:alpha val="43137"/>
                  </a:srgbClr>
                </a:outerShdw>
              </a:effectLst>
              <a:latin typeface="Century Gothic" pitchFamily="34" charset="0"/>
            </a:endParaRPr>
          </a:p>
        </p:txBody>
      </p:sp>
    </p:spTree>
    <p:extLst>
      <p:ext uri="{BB962C8B-B14F-4D97-AF65-F5344CB8AC3E}">
        <p14:creationId xmlns:p14="http://schemas.microsoft.com/office/powerpoint/2010/main" val="224164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par>
                          <p:cTn id="14" fill="hold">
                            <p:stCondLst>
                              <p:cond delay="500"/>
                            </p:stCondLst>
                            <p:childTnLst>
                              <p:par>
                                <p:cTn id="15" presetID="5" presetClass="entr" presetSubtype="10" fill="hold" grpId="0" nodeType="afterEffect">
                                  <p:stCondLst>
                                    <p:cond delay="100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5">
            <a:extLst>
              <a:ext uri="{FF2B5EF4-FFF2-40B4-BE49-F238E27FC236}">
                <a16:creationId xmlns:a16="http://schemas.microsoft.com/office/drawing/2014/main" id="{2C6095A2-6D61-C0FC-EFB8-79A7CA3B33E1}"/>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7174" name="Picture 1">
            <a:extLst>
              <a:ext uri="{FF2B5EF4-FFF2-40B4-BE49-F238E27FC236}">
                <a16:creationId xmlns:a16="http://schemas.microsoft.com/office/drawing/2014/main" id="{BACEC995-8330-3E17-99B7-77A2F6F9E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erifereia_logo">
            <a:extLst>
              <a:ext uri="{FF2B5EF4-FFF2-40B4-BE49-F238E27FC236}">
                <a16:creationId xmlns:a16="http://schemas.microsoft.com/office/drawing/2014/main" id="{0B09BF14-AF45-35ED-F2BA-49761B8BD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17A2698B-781C-7F85-6BA6-64EB0007F7BE}"/>
              </a:ext>
            </a:extLst>
          </p:cNvPr>
          <p:cNvSpPr>
            <a:spLocks noChangeArrowheads="1"/>
          </p:cNvSpPr>
          <p:nvPr/>
        </p:nvSpPr>
        <p:spPr bwMode="auto">
          <a:xfrm>
            <a:off x="0" y="1980000"/>
            <a:ext cx="9144000" cy="129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ΣΤΑΔΙΟ Β’ : Αξιολόγηση σε επίπεδο κατηγορίας κριτηρίων</a:t>
            </a:r>
          </a:p>
          <a:p>
            <a:pPr algn="ctr" eaLnBrk="1" hangingPunct="1">
              <a:lnSpc>
                <a:spcPct val="150000"/>
              </a:lnSpc>
              <a:spcBef>
                <a:spcPct val="0"/>
              </a:spcBef>
              <a:buNone/>
              <a:tabLst>
                <a:tab pos="534988" algn="l"/>
                <a:tab pos="720725" algn="l"/>
              </a:tabLst>
            </a:pPr>
            <a:r>
              <a:rPr lang="el-GR" altLang="el-GR" sz="1800" dirty="0">
                <a:solidFill>
                  <a:srgbClr val="0033CC"/>
                </a:solidFill>
                <a:latin typeface="Calibri" panose="020F0502020204030204" pitchFamily="34" charset="0"/>
                <a:cs typeface="Calibri" panose="020F0502020204030204" pitchFamily="34" charset="0"/>
              </a:rPr>
              <a:t>3. 	Σκοπιμότητα πράξης</a:t>
            </a:r>
          </a:p>
          <a:p>
            <a:pPr algn="ct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3.1	Αναγκαιότητα υλοποίησης της πράξης</a:t>
            </a:r>
          </a:p>
        </p:txBody>
      </p:sp>
      <p:sp>
        <p:nvSpPr>
          <p:cNvPr id="8" name="Rectangle 2">
            <a:extLst>
              <a:ext uri="{FF2B5EF4-FFF2-40B4-BE49-F238E27FC236}">
                <a16:creationId xmlns:a16="http://schemas.microsoft.com/office/drawing/2014/main" id="{CC4B24E7-3B2D-4340-F6A0-37D1EC0A65EA}"/>
              </a:ext>
            </a:extLst>
          </p:cNvPr>
          <p:cNvSpPr>
            <a:spLocks noChangeArrowheads="1"/>
          </p:cNvSpPr>
          <p:nvPr/>
        </p:nvSpPr>
        <p:spPr bwMode="auto">
          <a:xfrm>
            <a:off x="0" y="108000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RSO4.5.α. Υποδομές και εξοπλισμοί στον τομέα της υγείας.</a:t>
            </a:r>
            <a:endParaRPr lang="en-US" altLang="el-GR" sz="1800" dirty="0">
              <a:solidFill>
                <a:srgbClr val="0033CC"/>
              </a:solidFill>
              <a:latin typeface="Calibri" panose="020F0502020204030204" pitchFamily="34" charset="0"/>
              <a:cs typeface="Calibri" panose="020F0502020204030204" pitchFamily="34" charset="0"/>
            </a:endParaRPr>
          </a:p>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Άμεση Αξιολόγηση</a:t>
            </a:r>
            <a:endParaRPr lang="en-US" altLang="el-GR" sz="1800" dirty="0">
              <a:solidFill>
                <a:srgbClr val="0033CC"/>
              </a:solidFill>
              <a:latin typeface="Calibri" panose="020F0502020204030204" pitchFamily="34" charset="0"/>
              <a:cs typeface="Calibri" panose="020F0502020204030204" pitchFamily="34" charset="0"/>
            </a:endParaRPr>
          </a:p>
        </p:txBody>
      </p:sp>
      <p:pic>
        <p:nvPicPr>
          <p:cNvPr id="3" name="Εικόνα 2">
            <a:extLst>
              <a:ext uri="{FF2B5EF4-FFF2-40B4-BE49-F238E27FC236}">
                <a16:creationId xmlns:a16="http://schemas.microsoft.com/office/drawing/2014/main" id="{A5A6CC8D-6758-E3D9-B18B-91A7A843663E}"/>
              </a:ext>
            </a:extLst>
          </p:cNvPr>
          <p:cNvPicPr>
            <a:picLocks noChangeAspect="1"/>
          </p:cNvPicPr>
          <p:nvPr/>
        </p:nvPicPr>
        <p:blipFill rotWithShape="1">
          <a:blip r:embed="rId5"/>
          <a:srcRect l="22392" t="-646"/>
          <a:stretch/>
        </p:blipFill>
        <p:spPr>
          <a:xfrm>
            <a:off x="258617" y="3275868"/>
            <a:ext cx="8686329" cy="3503623"/>
          </a:xfrm>
          <a:prstGeom prst="rect">
            <a:avLst/>
          </a:prstGeom>
        </p:spPr>
      </p:pic>
      <p:sp>
        <p:nvSpPr>
          <p:cNvPr id="2" name="Ορθογώνιο 1">
            <a:extLst>
              <a:ext uri="{FF2B5EF4-FFF2-40B4-BE49-F238E27FC236}">
                <a16:creationId xmlns:a16="http://schemas.microsoft.com/office/drawing/2014/main" id="{2BA8007D-DDF5-B40A-8ACE-0D5C8258A7B5}"/>
              </a:ext>
            </a:extLst>
          </p:cNvPr>
          <p:cNvSpPr/>
          <p:nvPr/>
        </p:nvSpPr>
        <p:spPr bwMode="auto">
          <a:xfrm>
            <a:off x="1791855" y="4784436"/>
            <a:ext cx="4137890" cy="34174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a:ln>
                <a:noFill/>
              </a:ln>
              <a:solidFill>
                <a:schemeClr val="tx1"/>
              </a:solidFill>
              <a:effectLst>
                <a:outerShdw blurRad="38100" dist="38100" dir="2700000" algn="tl">
                  <a:srgbClr val="000000">
                    <a:alpha val="43137"/>
                  </a:srgbClr>
                </a:outerShdw>
              </a:effectLst>
              <a:latin typeface="Century Gothic" pitchFamily="34" charset="0"/>
            </a:endParaRPr>
          </a:p>
        </p:txBody>
      </p:sp>
    </p:spTree>
    <p:extLst>
      <p:ext uri="{BB962C8B-B14F-4D97-AF65-F5344CB8AC3E}">
        <p14:creationId xmlns:p14="http://schemas.microsoft.com/office/powerpoint/2010/main" val="4099056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par>
                          <p:cTn id="14" fill="hold">
                            <p:stCondLst>
                              <p:cond delay="500"/>
                            </p:stCondLst>
                            <p:childTnLst>
                              <p:par>
                                <p:cTn id="15" presetID="5" presetClass="entr" presetSubtype="10" fill="hold" grpId="0" nodeType="afterEffect">
                                  <p:stCondLst>
                                    <p:cond delay="100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2EE6F06-5DA1-B32E-702B-B86B529A069B}"/>
              </a:ext>
            </a:extLst>
          </p:cNvPr>
          <p:cNvPicPr>
            <a:picLocks noChangeAspect="1"/>
          </p:cNvPicPr>
          <p:nvPr/>
        </p:nvPicPr>
        <p:blipFill rotWithShape="1">
          <a:blip r:embed="rId3"/>
          <a:srcRect l="28485" t="19606" r="40614" b="14310"/>
          <a:stretch/>
        </p:blipFill>
        <p:spPr>
          <a:xfrm>
            <a:off x="1927928" y="699654"/>
            <a:ext cx="5119417" cy="6158346"/>
          </a:xfrm>
          <a:prstGeom prst="rect">
            <a:avLst/>
          </a:prstGeom>
        </p:spPr>
      </p:pic>
      <p:sp>
        <p:nvSpPr>
          <p:cNvPr id="4" name="Rectangle 15">
            <a:extLst>
              <a:ext uri="{FF2B5EF4-FFF2-40B4-BE49-F238E27FC236}">
                <a16:creationId xmlns:a16="http://schemas.microsoft.com/office/drawing/2014/main" id="{9B02AB68-7676-45BB-F0E7-E878D53A90FA}"/>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spcBef>
                <a:spcPct val="0"/>
              </a:spcBef>
              <a:buFontTx/>
              <a:buNone/>
            </a:pPr>
            <a:r>
              <a:rPr lang="el-GR" altLang="el-GR" sz="2400" dirty="0">
                <a:latin typeface="Calibri" panose="020F0502020204030204" pitchFamily="34" charset="0"/>
                <a:cs typeface="Calibri" panose="020F0502020204030204" pitchFamily="34" charset="0"/>
              </a:rPr>
              <a:t>Συνοπτική Παρουσίαση </a:t>
            </a:r>
            <a:r>
              <a:rPr lang="el-GR" altLang="el-GR" sz="2400" dirty="0" err="1">
                <a:latin typeface="Calibri" panose="020F0502020204030204" pitchFamily="34" charset="0"/>
                <a:cs typeface="Calibri" panose="020F0502020204030204" pitchFamily="34" charset="0"/>
              </a:rPr>
              <a:t>ΠεΠ</a:t>
            </a:r>
            <a:r>
              <a:rPr lang="el-GR" altLang="el-GR" sz="2400" dirty="0">
                <a:latin typeface="Calibri" panose="020F0502020204030204" pitchFamily="34" charset="0"/>
                <a:cs typeface="Calibri" panose="020F0502020204030204" pitchFamily="34" charset="0"/>
              </a:rPr>
              <a:t> ΑΜΘ 21-27</a:t>
            </a:r>
            <a:endParaRPr lang="el-GR" altLang="el-GR" sz="2400" b="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349E3E35-52B1-FF53-ED1D-B18BAE2B1A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AA231829-A284-95FB-6511-F4B596B7B3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155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D50AEDEB-7CA6-0960-6968-EA522ABAEFF4}"/>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F11FF1D8-A785-2A9B-3B1E-5E7720C36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9E4AFD0F-CC01-238C-8EDA-841F6C35FF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Εικόνα 6">
            <a:extLst>
              <a:ext uri="{FF2B5EF4-FFF2-40B4-BE49-F238E27FC236}">
                <a16:creationId xmlns:a16="http://schemas.microsoft.com/office/drawing/2014/main" id="{241682C8-C773-12E3-26DD-26E2F4A5121E}"/>
              </a:ext>
            </a:extLst>
          </p:cNvPr>
          <p:cNvPicPr>
            <a:picLocks noChangeAspect="1"/>
          </p:cNvPicPr>
          <p:nvPr/>
        </p:nvPicPr>
        <p:blipFill rotWithShape="1">
          <a:blip r:embed="rId5"/>
          <a:srcRect l="8470" t="22322" r="67576" b="13231"/>
          <a:stretch/>
        </p:blipFill>
        <p:spPr>
          <a:xfrm>
            <a:off x="2538872" y="607291"/>
            <a:ext cx="4066255" cy="6153728"/>
          </a:xfrm>
          <a:prstGeom prst="rect">
            <a:avLst/>
          </a:prstGeom>
        </p:spPr>
      </p:pic>
    </p:spTree>
    <p:extLst>
      <p:ext uri="{BB962C8B-B14F-4D97-AF65-F5344CB8AC3E}">
        <p14:creationId xmlns:p14="http://schemas.microsoft.com/office/powerpoint/2010/main" val="319202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9B02AB68-7676-45BB-F0E7-E878D53A90FA}"/>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spcBef>
                <a:spcPct val="0"/>
              </a:spcBef>
              <a:buFontTx/>
              <a:buNone/>
            </a:pPr>
            <a:r>
              <a:rPr lang="el-GR" altLang="el-GR" sz="2400" dirty="0">
                <a:latin typeface="Calibri" panose="020F0502020204030204" pitchFamily="34" charset="0"/>
                <a:cs typeface="Calibri" panose="020F0502020204030204" pitchFamily="34" charset="0"/>
              </a:rPr>
              <a:t>Συνοπτική Παρουσίαση </a:t>
            </a:r>
            <a:r>
              <a:rPr lang="el-GR" altLang="el-GR" sz="2400" dirty="0" err="1">
                <a:latin typeface="Calibri" panose="020F0502020204030204" pitchFamily="34" charset="0"/>
                <a:cs typeface="Calibri" panose="020F0502020204030204" pitchFamily="34" charset="0"/>
              </a:rPr>
              <a:t>ΠεΠ</a:t>
            </a:r>
            <a:r>
              <a:rPr lang="el-GR" altLang="el-GR" sz="2400" dirty="0">
                <a:latin typeface="Calibri" panose="020F0502020204030204" pitchFamily="34" charset="0"/>
                <a:cs typeface="Calibri" panose="020F0502020204030204" pitchFamily="34" charset="0"/>
              </a:rPr>
              <a:t> ΑΜΘ 21-27</a:t>
            </a:r>
            <a:endParaRPr lang="el-GR" altLang="el-GR" sz="2400" b="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349E3E35-52B1-FF53-ED1D-B18BAE2B1A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AA231829-A284-95FB-6511-F4B596B7B3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Εικόνα 6">
            <a:extLst>
              <a:ext uri="{FF2B5EF4-FFF2-40B4-BE49-F238E27FC236}">
                <a16:creationId xmlns:a16="http://schemas.microsoft.com/office/drawing/2014/main" id="{1393EE95-2EDB-B4EB-0AA4-7A463CDE493A}"/>
              </a:ext>
            </a:extLst>
          </p:cNvPr>
          <p:cNvPicPr>
            <a:picLocks noChangeAspect="1"/>
          </p:cNvPicPr>
          <p:nvPr/>
        </p:nvPicPr>
        <p:blipFill rotWithShape="1">
          <a:blip r:embed="rId5"/>
          <a:srcRect l="20808" t="19248" r="54344" b="9087"/>
          <a:stretch/>
        </p:blipFill>
        <p:spPr>
          <a:xfrm>
            <a:off x="2583270" y="511175"/>
            <a:ext cx="3829677" cy="6212899"/>
          </a:xfrm>
          <a:prstGeom prst="rect">
            <a:avLst/>
          </a:prstGeom>
        </p:spPr>
      </p:pic>
    </p:spTree>
    <p:extLst>
      <p:ext uri="{BB962C8B-B14F-4D97-AF65-F5344CB8AC3E}">
        <p14:creationId xmlns:p14="http://schemas.microsoft.com/office/powerpoint/2010/main" val="291968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5">
            <a:extLst>
              <a:ext uri="{FF2B5EF4-FFF2-40B4-BE49-F238E27FC236}">
                <a16:creationId xmlns:a16="http://schemas.microsoft.com/office/drawing/2014/main" id="{2C6095A2-6D61-C0FC-EFB8-79A7CA3B33E1}"/>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7174" name="Picture 1">
            <a:extLst>
              <a:ext uri="{FF2B5EF4-FFF2-40B4-BE49-F238E27FC236}">
                <a16:creationId xmlns:a16="http://schemas.microsoft.com/office/drawing/2014/main" id="{BACEC995-8330-3E17-99B7-77A2F6F9E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erifereia_logo">
            <a:extLst>
              <a:ext uri="{FF2B5EF4-FFF2-40B4-BE49-F238E27FC236}">
                <a16:creationId xmlns:a16="http://schemas.microsoft.com/office/drawing/2014/main" id="{0B09BF14-AF45-35ED-F2BA-49761B8BD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17A2698B-781C-7F85-6BA6-64EB0007F7BE}"/>
              </a:ext>
            </a:extLst>
          </p:cNvPr>
          <p:cNvSpPr>
            <a:spLocks noChangeArrowheads="1"/>
          </p:cNvSpPr>
          <p:nvPr/>
        </p:nvSpPr>
        <p:spPr bwMode="auto">
          <a:xfrm>
            <a:off x="0" y="1980000"/>
            <a:ext cx="9144000" cy="129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ΣΤΑΔΙΟ Β’ : Αξιολόγηση σε επίπεδο κατηγορίας κριτηρίων</a:t>
            </a:r>
          </a:p>
          <a:p>
            <a:pPr algn="ctr" eaLnBrk="1" hangingPunct="1">
              <a:lnSpc>
                <a:spcPct val="150000"/>
              </a:lnSpc>
              <a:spcBef>
                <a:spcPct val="0"/>
              </a:spcBef>
              <a:buNone/>
              <a:tabLst>
                <a:tab pos="534988" algn="l"/>
                <a:tab pos="720725" algn="l"/>
              </a:tabLst>
            </a:pPr>
            <a:r>
              <a:rPr lang="el-GR" altLang="el-GR" sz="1800" dirty="0">
                <a:solidFill>
                  <a:srgbClr val="0033CC"/>
                </a:solidFill>
                <a:latin typeface="Calibri" panose="020F0502020204030204" pitchFamily="34" charset="0"/>
                <a:cs typeface="Calibri" panose="020F0502020204030204" pitchFamily="34" charset="0"/>
              </a:rPr>
              <a:t>3. 	Σκοπιμότητα πράξης</a:t>
            </a:r>
          </a:p>
          <a:p>
            <a:pPr algn="ct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3.1	Αναγκαιότητα υλοποίησης της πράξης</a:t>
            </a:r>
          </a:p>
        </p:txBody>
      </p:sp>
      <p:sp>
        <p:nvSpPr>
          <p:cNvPr id="8" name="Rectangle 2">
            <a:extLst>
              <a:ext uri="{FF2B5EF4-FFF2-40B4-BE49-F238E27FC236}">
                <a16:creationId xmlns:a16="http://schemas.microsoft.com/office/drawing/2014/main" id="{CC4B24E7-3B2D-4340-F6A0-37D1EC0A65EA}"/>
              </a:ext>
            </a:extLst>
          </p:cNvPr>
          <p:cNvSpPr>
            <a:spLocks noChangeArrowheads="1"/>
          </p:cNvSpPr>
          <p:nvPr/>
        </p:nvSpPr>
        <p:spPr bwMode="auto">
          <a:xfrm>
            <a:off x="0" y="108000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RSO4.6.δ. Δράσεις προβολής τουριστικών πόρων και θεματικών μορφών τουρισμού.</a:t>
            </a:r>
            <a:endParaRPr lang="en-US" altLang="el-GR" sz="1800" dirty="0">
              <a:solidFill>
                <a:srgbClr val="0033CC"/>
              </a:solidFill>
              <a:latin typeface="Calibri" panose="020F0502020204030204" pitchFamily="34" charset="0"/>
              <a:cs typeface="Calibri" panose="020F0502020204030204" pitchFamily="34" charset="0"/>
            </a:endParaRPr>
          </a:p>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Άμεση Αξιολόγηση</a:t>
            </a:r>
            <a:endParaRPr lang="en-US" altLang="el-GR" sz="1800" dirty="0">
              <a:solidFill>
                <a:srgbClr val="0033CC"/>
              </a:solidFill>
              <a:latin typeface="Calibri" panose="020F0502020204030204" pitchFamily="34" charset="0"/>
              <a:cs typeface="Calibri" panose="020F0502020204030204" pitchFamily="34" charset="0"/>
            </a:endParaRPr>
          </a:p>
        </p:txBody>
      </p:sp>
      <p:pic>
        <p:nvPicPr>
          <p:cNvPr id="9" name="Εικόνα 8">
            <a:extLst>
              <a:ext uri="{FF2B5EF4-FFF2-40B4-BE49-F238E27FC236}">
                <a16:creationId xmlns:a16="http://schemas.microsoft.com/office/drawing/2014/main" id="{669A10DA-98ED-D3F2-7E98-9B4FA7B0AD27}"/>
              </a:ext>
            </a:extLst>
          </p:cNvPr>
          <p:cNvPicPr>
            <a:picLocks noChangeAspect="1"/>
          </p:cNvPicPr>
          <p:nvPr/>
        </p:nvPicPr>
        <p:blipFill>
          <a:blip r:embed="rId5"/>
          <a:stretch>
            <a:fillRect/>
          </a:stretch>
        </p:blipFill>
        <p:spPr>
          <a:xfrm>
            <a:off x="198582" y="3582133"/>
            <a:ext cx="8746836" cy="1227353"/>
          </a:xfrm>
          <a:prstGeom prst="rect">
            <a:avLst/>
          </a:prstGeom>
        </p:spPr>
      </p:pic>
    </p:spTree>
    <p:extLst>
      <p:ext uri="{BB962C8B-B14F-4D97-AF65-F5344CB8AC3E}">
        <p14:creationId xmlns:p14="http://schemas.microsoft.com/office/powerpoint/2010/main" val="1081990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5">
            <a:extLst>
              <a:ext uri="{FF2B5EF4-FFF2-40B4-BE49-F238E27FC236}">
                <a16:creationId xmlns:a16="http://schemas.microsoft.com/office/drawing/2014/main" id="{2C6095A2-6D61-C0FC-EFB8-79A7CA3B33E1}"/>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7174" name="Picture 1">
            <a:extLst>
              <a:ext uri="{FF2B5EF4-FFF2-40B4-BE49-F238E27FC236}">
                <a16:creationId xmlns:a16="http://schemas.microsoft.com/office/drawing/2014/main" id="{BACEC995-8330-3E17-99B7-77A2F6F9E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erifereia_logo">
            <a:extLst>
              <a:ext uri="{FF2B5EF4-FFF2-40B4-BE49-F238E27FC236}">
                <a16:creationId xmlns:a16="http://schemas.microsoft.com/office/drawing/2014/main" id="{0B09BF14-AF45-35ED-F2BA-49761B8BD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17A2698B-781C-7F85-6BA6-64EB0007F7BE}"/>
              </a:ext>
            </a:extLst>
          </p:cNvPr>
          <p:cNvSpPr>
            <a:spLocks noChangeArrowheads="1"/>
          </p:cNvSpPr>
          <p:nvPr/>
        </p:nvSpPr>
        <p:spPr bwMode="auto">
          <a:xfrm>
            <a:off x="0" y="1980000"/>
            <a:ext cx="9144000" cy="129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50000"/>
              </a:lnSpc>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ΣΤΑΔΙΟ Β’ : Αξιολόγηση σε επίπεδο κατηγορίας κριτηρίων</a:t>
            </a:r>
          </a:p>
          <a:p>
            <a:pPr algn="ctr" eaLnBrk="1" hangingPunct="1">
              <a:lnSpc>
                <a:spcPct val="150000"/>
              </a:lnSpc>
              <a:spcBef>
                <a:spcPct val="0"/>
              </a:spcBef>
              <a:buNone/>
              <a:tabLst>
                <a:tab pos="534988" algn="l"/>
                <a:tab pos="720725" algn="l"/>
              </a:tabLst>
            </a:pPr>
            <a:r>
              <a:rPr lang="el-GR" altLang="el-GR" sz="1800" dirty="0">
                <a:solidFill>
                  <a:srgbClr val="0033CC"/>
                </a:solidFill>
                <a:latin typeface="Calibri" panose="020F0502020204030204" pitchFamily="34" charset="0"/>
                <a:cs typeface="Calibri" panose="020F0502020204030204" pitchFamily="34" charset="0"/>
              </a:rPr>
              <a:t>3. 	Σκοπιμότητα πράξης</a:t>
            </a:r>
          </a:p>
          <a:p>
            <a:pPr algn="ct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3.1	Αναγκαιότητα υλοποίησης της πράξης</a:t>
            </a:r>
          </a:p>
        </p:txBody>
      </p:sp>
      <p:sp>
        <p:nvSpPr>
          <p:cNvPr id="8" name="Rectangle 2">
            <a:extLst>
              <a:ext uri="{FF2B5EF4-FFF2-40B4-BE49-F238E27FC236}">
                <a16:creationId xmlns:a16="http://schemas.microsoft.com/office/drawing/2014/main" id="{CC4B24E7-3B2D-4340-F6A0-37D1EC0A65EA}"/>
              </a:ext>
            </a:extLst>
          </p:cNvPr>
          <p:cNvSpPr>
            <a:spLocks noChangeArrowheads="1"/>
          </p:cNvSpPr>
          <p:nvPr/>
        </p:nvSpPr>
        <p:spPr bwMode="auto">
          <a:xfrm>
            <a:off x="0" y="108000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RSO1.3.γ. Ανάπτυξη / αναβάθμιση μηχανισμών και δομών στήριξης επιχειρήσεων</a:t>
            </a:r>
            <a:endParaRPr lang="en-US" altLang="el-GR" sz="1800" dirty="0">
              <a:solidFill>
                <a:srgbClr val="0033CC"/>
              </a:solidFill>
              <a:latin typeface="Calibri" panose="020F0502020204030204" pitchFamily="34" charset="0"/>
              <a:cs typeface="Calibri" panose="020F0502020204030204" pitchFamily="34" charset="0"/>
            </a:endParaRPr>
          </a:p>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Άμεση Αξιολόγηση</a:t>
            </a:r>
            <a:endParaRPr lang="en-US" altLang="el-GR" sz="1800" dirty="0">
              <a:solidFill>
                <a:srgbClr val="0033CC"/>
              </a:solidFill>
              <a:latin typeface="Calibri" panose="020F0502020204030204" pitchFamily="34" charset="0"/>
              <a:cs typeface="Calibri" panose="020F0502020204030204" pitchFamily="34" charset="0"/>
            </a:endParaRPr>
          </a:p>
        </p:txBody>
      </p:sp>
      <p:pic>
        <p:nvPicPr>
          <p:cNvPr id="2" name="Εικόνα 1">
            <a:extLst>
              <a:ext uri="{FF2B5EF4-FFF2-40B4-BE49-F238E27FC236}">
                <a16:creationId xmlns:a16="http://schemas.microsoft.com/office/drawing/2014/main" id="{772A07C1-B52B-4C67-08B3-CE95EFD5A358}"/>
              </a:ext>
            </a:extLst>
          </p:cNvPr>
          <p:cNvPicPr>
            <a:picLocks noChangeAspect="1"/>
          </p:cNvPicPr>
          <p:nvPr/>
        </p:nvPicPr>
        <p:blipFill rotWithShape="1">
          <a:blip r:embed="rId5"/>
          <a:srcRect l="33145" t="2891"/>
          <a:stretch/>
        </p:blipFill>
        <p:spPr>
          <a:xfrm>
            <a:off x="257065" y="3636350"/>
            <a:ext cx="8133304" cy="2549236"/>
          </a:xfrm>
          <a:prstGeom prst="rect">
            <a:avLst/>
          </a:prstGeom>
        </p:spPr>
      </p:pic>
    </p:spTree>
    <p:extLst>
      <p:ext uri="{BB962C8B-B14F-4D97-AF65-F5344CB8AC3E}">
        <p14:creationId xmlns:p14="http://schemas.microsoft.com/office/powerpoint/2010/main" val="280948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5">
            <a:extLst>
              <a:ext uri="{FF2B5EF4-FFF2-40B4-BE49-F238E27FC236}">
                <a16:creationId xmlns:a16="http://schemas.microsoft.com/office/drawing/2014/main" id="{2C6095A2-6D61-C0FC-EFB8-79A7CA3B33E1}"/>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7174" name="Picture 1">
            <a:extLst>
              <a:ext uri="{FF2B5EF4-FFF2-40B4-BE49-F238E27FC236}">
                <a16:creationId xmlns:a16="http://schemas.microsoft.com/office/drawing/2014/main" id="{BACEC995-8330-3E17-99B7-77A2F6F9E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erifereia_logo">
            <a:extLst>
              <a:ext uri="{FF2B5EF4-FFF2-40B4-BE49-F238E27FC236}">
                <a16:creationId xmlns:a16="http://schemas.microsoft.com/office/drawing/2014/main" id="{0B09BF14-AF45-35ED-F2BA-49761B8BD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CC4B24E7-3B2D-4340-F6A0-37D1EC0A65EA}"/>
              </a:ext>
            </a:extLst>
          </p:cNvPr>
          <p:cNvSpPr>
            <a:spLocks noChangeArrowheads="1"/>
          </p:cNvSpPr>
          <p:nvPr/>
        </p:nvSpPr>
        <p:spPr bwMode="auto">
          <a:xfrm>
            <a:off x="0" y="645891"/>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Κριτήρια για όλες τις Δράσεις με έργα συνεχιζόμενα / </a:t>
            </a:r>
            <a:r>
              <a:rPr lang="en-US" altLang="el-GR" sz="1800" dirty="0">
                <a:solidFill>
                  <a:srgbClr val="0033CC"/>
                </a:solidFill>
                <a:latin typeface="Calibri" panose="020F0502020204030204" pitchFamily="34" charset="0"/>
                <a:cs typeface="Calibri" panose="020F0502020204030204" pitchFamily="34" charset="0"/>
              </a:rPr>
              <a:t>phasing</a:t>
            </a:r>
          </a:p>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Άμεση Αξιολόγηση</a:t>
            </a:r>
            <a:endParaRPr lang="en-US" altLang="el-GR" sz="1800" dirty="0">
              <a:solidFill>
                <a:srgbClr val="0033CC"/>
              </a:solidFill>
              <a:latin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id="{A418EC21-A79E-4C28-2DE5-9A3E8F4C1767}"/>
              </a:ext>
            </a:extLst>
          </p:cNvPr>
          <p:cNvSpPr>
            <a:spLocks noChangeArrowheads="1"/>
          </p:cNvSpPr>
          <p:nvPr/>
        </p:nvSpPr>
        <p:spPr bwMode="auto">
          <a:xfrm>
            <a:off x="0" y="1348917"/>
            <a:ext cx="9144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1200" dirty="0">
                <a:solidFill>
                  <a:srgbClr val="0033CC"/>
                </a:solidFill>
                <a:latin typeface="Calibri" panose="020F0502020204030204" pitchFamily="34" charset="0"/>
                <a:cs typeface="Calibri" panose="020F0502020204030204" pitchFamily="34" charset="0"/>
              </a:rPr>
              <a:t>ΦΥΛΛΟ ΕΛΕΓΧΟΥ </a:t>
            </a:r>
            <a:r>
              <a:rPr lang="el-GR" altLang="el-GR" sz="1200" dirty="0" err="1">
                <a:solidFill>
                  <a:srgbClr val="0033CC"/>
                </a:solidFill>
                <a:latin typeface="Calibri" panose="020F0502020204030204" pitchFamily="34" charset="0"/>
                <a:cs typeface="Calibri" panose="020F0502020204030204" pitchFamily="34" charset="0"/>
              </a:rPr>
              <a:t>ΕΠΙΛΕΞΙΜΟΤΗΤΑΣ</a:t>
            </a:r>
            <a:r>
              <a:rPr lang="el-GR" altLang="el-GR" sz="1200" dirty="0">
                <a:solidFill>
                  <a:srgbClr val="0033CC"/>
                </a:solidFill>
                <a:latin typeface="Calibri" panose="020F0502020204030204" pitchFamily="34" charset="0"/>
                <a:cs typeface="Calibri" panose="020F0502020204030204" pitchFamily="34" charset="0"/>
              </a:rPr>
              <a:t> ΔΕΥΤΕΡΟΥ ΣΤΑΔΙΟΥ ΠΡΑΞΗΣ ΠΟΥ ΕΧΕΙ ΕΝΤΑΧΘΕΙ ΒΑΣΕΙ ΤΟΥ ΚΑΝΟΝΙΣΜΟΥ ΕΕ 1303/2013</a:t>
            </a:r>
            <a:endParaRPr lang="en-US" altLang="el-GR" sz="1200" dirty="0">
              <a:solidFill>
                <a:srgbClr val="0033CC"/>
              </a:solidFill>
              <a:latin typeface="Calibri" panose="020F0502020204030204" pitchFamily="34" charset="0"/>
              <a:cs typeface="Calibri" panose="020F0502020204030204" pitchFamily="34" charset="0"/>
            </a:endParaRPr>
          </a:p>
        </p:txBody>
      </p:sp>
      <p:pic>
        <p:nvPicPr>
          <p:cNvPr id="9" name="Εικόνα 8">
            <a:extLst>
              <a:ext uri="{FF2B5EF4-FFF2-40B4-BE49-F238E27FC236}">
                <a16:creationId xmlns:a16="http://schemas.microsoft.com/office/drawing/2014/main" id="{D84FD5EE-F1C3-D411-E64E-987B6999C8AC}"/>
              </a:ext>
            </a:extLst>
          </p:cNvPr>
          <p:cNvPicPr>
            <a:picLocks noChangeAspect="1"/>
          </p:cNvPicPr>
          <p:nvPr/>
        </p:nvPicPr>
        <p:blipFill>
          <a:blip r:embed="rId5"/>
          <a:stretch>
            <a:fillRect/>
          </a:stretch>
        </p:blipFill>
        <p:spPr>
          <a:xfrm>
            <a:off x="587376" y="1751841"/>
            <a:ext cx="8556624" cy="5106159"/>
          </a:xfrm>
          <a:prstGeom prst="rect">
            <a:avLst/>
          </a:prstGeom>
        </p:spPr>
      </p:pic>
    </p:spTree>
    <p:extLst>
      <p:ext uri="{BB962C8B-B14F-4D97-AF65-F5344CB8AC3E}">
        <p14:creationId xmlns:p14="http://schemas.microsoft.com/office/powerpoint/2010/main" val="30548560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5"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0F18A7-3135-B540-835F-CC271ADAE03A}"/>
              </a:ext>
            </a:extLst>
          </p:cNvPr>
          <p:cNvSpPr>
            <a:spLocks noChangeArrowheads="1"/>
          </p:cNvSpPr>
          <p:nvPr/>
        </p:nvSpPr>
        <p:spPr bwMode="auto">
          <a:xfrm>
            <a:off x="0" y="1141555"/>
            <a:ext cx="914399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Δράση Κρατικής Ενίσχυσης</a:t>
            </a:r>
            <a:br>
              <a:rPr lang="el-GR" altLang="el-GR" sz="1800" dirty="0">
                <a:solidFill>
                  <a:srgbClr val="0033CC"/>
                </a:solidFill>
                <a:latin typeface="Calibri" panose="020F0502020204030204" pitchFamily="34" charset="0"/>
                <a:cs typeface="Calibri" panose="020F0502020204030204" pitchFamily="34" charset="0"/>
              </a:rPr>
            </a:br>
            <a:r>
              <a:rPr lang="el-GR" altLang="el-GR" sz="1800" dirty="0">
                <a:solidFill>
                  <a:srgbClr val="0033CC"/>
                </a:solidFill>
                <a:latin typeface="Calibri" panose="020F0502020204030204" pitchFamily="34" charset="0"/>
                <a:cs typeface="Calibri" panose="020F0502020204030204" pitchFamily="34" charset="0"/>
              </a:rPr>
              <a:t>RSO1.3.α.1. Ενίσχυση υφιστάμενων επιχειρήσεων κατά προτεραιότητα σε τομείς της στρατηγικής RIS3</a:t>
            </a:r>
          </a:p>
        </p:txBody>
      </p:sp>
      <p:sp>
        <p:nvSpPr>
          <p:cNvPr id="6" name="Rectangle 15">
            <a:extLst>
              <a:ext uri="{FF2B5EF4-FFF2-40B4-BE49-F238E27FC236}">
                <a16:creationId xmlns:a16="http://schemas.microsoft.com/office/drawing/2014/main" id="{DBB09BF4-51C4-A146-2B48-126EA576604C}"/>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8" name="Picture 1">
            <a:extLst>
              <a:ext uri="{FF2B5EF4-FFF2-40B4-BE49-F238E27FC236}">
                <a16:creationId xmlns:a16="http://schemas.microsoft.com/office/drawing/2014/main" id="{064AB511-85A9-8BDE-479F-9EFCF8911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erifereia_logo">
            <a:extLst>
              <a:ext uri="{FF2B5EF4-FFF2-40B4-BE49-F238E27FC236}">
                <a16:creationId xmlns:a16="http://schemas.microsoft.com/office/drawing/2014/main" id="{671C329E-694C-B6E0-DF6A-9B5E732524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06860561-25D1-953B-44A1-C87C83829D97}"/>
              </a:ext>
            </a:extLst>
          </p:cNvPr>
          <p:cNvSpPr>
            <a:spLocks noChangeArrowheads="1"/>
          </p:cNvSpPr>
          <p:nvPr/>
        </p:nvSpPr>
        <p:spPr bwMode="auto">
          <a:xfrm>
            <a:off x="-1" y="2374115"/>
            <a:ext cx="9143999" cy="308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l-GR" altLang="el-GR" sz="1800" b="0" dirty="0">
                <a:solidFill>
                  <a:srgbClr val="0033CC"/>
                </a:solidFill>
                <a:latin typeface="Calibri" panose="020F0502020204030204" pitchFamily="34" charset="0"/>
                <a:cs typeface="Calibri" panose="020F0502020204030204" pitchFamily="34" charset="0"/>
              </a:rPr>
              <a:t>Αφορά στη χρηματοδότηση περίπου 40 Επενδυτικών Σχεδίων της περιόδου 14-20 που δεν έχουν ολοκληρωθεί και χορηγούνται στο πλαίσιο του ΓΑΚ 651/2014  και ειδικότερα και κύρια του </a:t>
            </a:r>
            <a:r>
              <a:rPr lang="el-GR" sz="1800" b="0" dirty="0">
                <a:solidFill>
                  <a:srgbClr val="0033CC"/>
                </a:solidFill>
                <a:latin typeface="Calibri" panose="020F0502020204030204" pitchFamily="34" charset="0"/>
                <a:cs typeface="Calibri" panose="020F0502020204030204" pitchFamily="34" charset="0"/>
              </a:rPr>
              <a:t>άρθρου 14 «Περιφερειακές επενδυτικές ενισχύσεις».</a:t>
            </a:r>
          </a:p>
          <a:p>
            <a:pPr algn="just">
              <a:buNone/>
            </a:pPr>
            <a:endParaRPr lang="el-GR" sz="1800" b="0" dirty="0">
              <a:solidFill>
                <a:srgbClr val="0033CC"/>
              </a:solidFill>
              <a:latin typeface="Calibri" panose="020F0502020204030204" pitchFamily="34" charset="0"/>
              <a:cs typeface="Calibri" panose="020F0502020204030204" pitchFamily="34" charset="0"/>
            </a:endParaRPr>
          </a:p>
          <a:p>
            <a:pPr algn="ctr">
              <a:buNone/>
            </a:pPr>
            <a:r>
              <a:rPr lang="el-GR" sz="1800" dirty="0">
                <a:solidFill>
                  <a:srgbClr val="0033CC"/>
                </a:solidFill>
                <a:latin typeface="Calibri" panose="020F0502020204030204" pitchFamily="34" charset="0"/>
                <a:cs typeface="Calibri" panose="020F0502020204030204" pitchFamily="34" charset="0"/>
              </a:rPr>
              <a:t>Προτείνονται για έγκριση τα ίδια κριτήρια με τα οποία είχαν αξιολογηθεί οι επιχειρήσεις και μια λίστα ελέγχου συμβατότητας των επενδυτικών σχεδίων με τους στόχους του </a:t>
            </a:r>
            <a:r>
              <a:rPr lang="el-GR" sz="1800" dirty="0" err="1">
                <a:solidFill>
                  <a:srgbClr val="0033CC"/>
                </a:solidFill>
                <a:latin typeface="Calibri" panose="020F0502020204030204" pitchFamily="34" charset="0"/>
                <a:cs typeface="Calibri" panose="020F0502020204030204" pitchFamily="34" charset="0"/>
              </a:rPr>
              <a:t>ΠεΠ</a:t>
            </a:r>
            <a:r>
              <a:rPr lang="el-GR" sz="1800" dirty="0">
                <a:solidFill>
                  <a:srgbClr val="0033CC"/>
                </a:solidFill>
                <a:latin typeface="Calibri" panose="020F0502020204030204" pitchFamily="34" charset="0"/>
                <a:cs typeface="Calibri" panose="020F0502020204030204" pitchFamily="34" charset="0"/>
              </a:rPr>
              <a:t> ΑΜΘ 2021-2027</a:t>
            </a:r>
          </a:p>
          <a:p>
            <a:pPr algn="ctr">
              <a:buNone/>
            </a:pPr>
            <a:r>
              <a:rPr lang="el-GR" sz="1800" dirty="0">
                <a:solidFill>
                  <a:srgbClr val="0033CC"/>
                </a:solidFill>
                <a:latin typeface="Calibri" panose="020F0502020204030204" pitchFamily="34" charset="0"/>
                <a:cs typeface="Calibri" panose="020F0502020204030204" pitchFamily="34" charset="0"/>
              </a:rPr>
              <a:t>Προτείνεται επίσης για έγκριση η Μεθοδολογία και Διαδικασία </a:t>
            </a:r>
            <a:br>
              <a:rPr lang="el-GR" sz="1800" dirty="0">
                <a:solidFill>
                  <a:srgbClr val="0033CC"/>
                </a:solidFill>
                <a:latin typeface="Calibri" panose="020F0502020204030204" pitchFamily="34" charset="0"/>
                <a:cs typeface="Calibri" panose="020F0502020204030204" pitchFamily="34" charset="0"/>
              </a:rPr>
            </a:br>
            <a:r>
              <a:rPr lang="el-GR" sz="1800" b="0" dirty="0">
                <a:solidFill>
                  <a:srgbClr val="0033CC"/>
                </a:solidFill>
                <a:latin typeface="Calibri" panose="020F0502020204030204" pitchFamily="34" charset="0"/>
                <a:cs typeface="Calibri" panose="020F0502020204030204" pitchFamily="34" charset="0"/>
              </a:rPr>
              <a:t>Έκδοσης Πρόσκλησης/ένταξη πράξεων ενίσχυσης της επιχειρηματικότητας της περιόδου 2014-2020 που μεταφέρονται στα προγράμματα της περιόδου 2021-2027»</a:t>
            </a:r>
            <a:endParaRPr lang="el-GR" sz="1800" dirty="0">
              <a:solidFill>
                <a:srgbClr val="0033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0158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0F18A7-3135-B540-835F-CC271ADAE03A}"/>
              </a:ext>
            </a:extLst>
          </p:cNvPr>
          <p:cNvSpPr>
            <a:spLocks noChangeArrowheads="1"/>
          </p:cNvSpPr>
          <p:nvPr/>
        </p:nvSpPr>
        <p:spPr bwMode="auto">
          <a:xfrm>
            <a:off x="0" y="831731"/>
            <a:ext cx="91439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1600" dirty="0">
                <a:solidFill>
                  <a:srgbClr val="0033CC"/>
                </a:solidFill>
                <a:latin typeface="Calibri" panose="020F0502020204030204" pitchFamily="34" charset="0"/>
                <a:cs typeface="Calibri" panose="020F0502020204030204" pitchFamily="34" charset="0"/>
              </a:rPr>
              <a:t>Δράση Κρατικής Ενίσχυσης</a:t>
            </a:r>
            <a:br>
              <a:rPr lang="el-GR" altLang="el-GR" sz="1600" dirty="0">
                <a:solidFill>
                  <a:srgbClr val="0033CC"/>
                </a:solidFill>
                <a:latin typeface="Calibri" panose="020F0502020204030204" pitchFamily="34" charset="0"/>
                <a:cs typeface="Calibri" panose="020F0502020204030204" pitchFamily="34" charset="0"/>
              </a:rPr>
            </a:br>
            <a:r>
              <a:rPr lang="el-GR" altLang="el-GR" sz="1600" dirty="0">
                <a:solidFill>
                  <a:srgbClr val="0033CC"/>
                </a:solidFill>
                <a:latin typeface="Calibri" panose="020F0502020204030204" pitchFamily="34" charset="0"/>
                <a:cs typeface="Calibri" panose="020F0502020204030204" pitchFamily="34" charset="0"/>
              </a:rPr>
              <a:t>RSO1.3.α.1. Ενίσχυση υφιστάμενων επιχειρήσεων κατά προτεραιότητα σε τομείς της στρατηγικής RIS3</a:t>
            </a:r>
          </a:p>
          <a:p>
            <a:pPr algn="ctr" eaLnBrk="1" hangingPunct="1">
              <a:spcBef>
                <a:spcPct val="0"/>
              </a:spcBef>
              <a:buFontTx/>
              <a:buNone/>
            </a:pPr>
            <a:r>
              <a:rPr lang="el-GR" altLang="el-GR" sz="1600" dirty="0">
                <a:solidFill>
                  <a:srgbClr val="0033CC"/>
                </a:solidFill>
                <a:latin typeface="Calibri" panose="020F0502020204030204" pitchFamily="34" charset="0"/>
                <a:cs typeface="Calibri" panose="020F0502020204030204" pitchFamily="34" charset="0"/>
              </a:rPr>
              <a:t>Λίστα Ελέγχου Συμβατότητας Πρόσκλησης</a:t>
            </a:r>
          </a:p>
        </p:txBody>
      </p:sp>
      <p:sp>
        <p:nvSpPr>
          <p:cNvPr id="6" name="Rectangle 15">
            <a:extLst>
              <a:ext uri="{FF2B5EF4-FFF2-40B4-BE49-F238E27FC236}">
                <a16:creationId xmlns:a16="http://schemas.microsoft.com/office/drawing/2014/main" id="{DBB09BF4-51C4-A146-2B48-126EA576604C}"/>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8" name="Picture 1">
            <a:extLst>
              <a:ext uri="{FF2B5EF4-FFF2-40B4-BE49-F238E27FC236}">
                <a16:creationId xmlns:a16="http://schemas.microsoft.com/office/drawing/2014/main" id="{064AB511-85A9-8BDE-479F-9EFCF8911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erifereia_logo">
            <a:extLst>
              <a:ext uri="{FF2B5EF4-FFF2-40B4-BE49-F238E27FC236}">
                <a16:creationId xmlns:a16="http://schemas.microsoft.com/office/drawing/2014/main" id="{671C329E-694C-B6E0-DF6A-9B5E732524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a:extLst>
              <a:ext uri="{FF2B5EF4-FFF2-40B4-BE49-F238E27FC236}">
                <a16:creationId xmlns:a16="http://schemas.microsoft.com/office/drawing/2014/main" id="{1937F0C6-8FDB-38F0-90D1-C4ACD641005A}"/>
              </a:ext>
            </a:extLst>
          </p:cNvPr>
          <p:cNvPicPr>
            <a:picLocks noChangeAspect="1"/>
          </p:cNvPicPr>
          <p:nvPr/>
        </p:nvPicPr>
        <p:blipFill rotWithShape="1">
          <a:blip r:embed="rId5"/>
          <a:srcRect r="12828"/>
          <a:stretch/>
        </p:blipFill>
        <p:spPr>
          <a:xfrm>
            <a:off x="80305" y="1662728"/>
            <a:ext cx="8983389" cy="5125999"/>
          </a:xfrm>
          <a:prstGeom prst="rect">
            <a:avLst/>
          </a:prstGeom>
        </p:spPr>
      </p:pic>
    </p:spTree>
    <p:extLst>
      <p:ext uri="{BB962C8B-B14F-4D97-AF65-F5344CB8AC3E}">
        <p14:creationId xmlns:p14="http://schemas.microsoft.com/office/powerpoint/2010/main" val="9155574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0F18A7-3135-B540-835F-CC271ADAE03A}"/>
              </a:ext>
            </a:extLst>
          </p:cNvPr>
          <p:cNvSpPr>
            <a:spLocks noChangeArrowheads="1"/>
          </p:cNvSpPr>
          <p:nvPr/>
        </p:nvSpPr>
        <p:spPr bwMode="auto">
          <a:xfrm>
            <a:off x="0" y="831731"/>
            <a:ext cx="91439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1600" dirty="0">
                <a:solidFill>
                  <a:srgbClr val="0033CC"/>
                </a:solidFill>
                <a:latin typeface="Calibri" panose="020F0502020204030204" pitchFamily="34" charset="0"/>
                <a:cs typeface="Calibri" panose="020F0502020204030204" pitchFamily="34" charset="0"/>
              </a:rPr>
              <a:t>Δράση Κρατικής Ενίσχυσης</a:t>
            </a:r>
            <a:br>
              <a:rPr lang="el-GR" altLang="el-GR" sz="1600" dirty="0">
                <a:solidFill>
                  <a:srgbClr val="0033CC"/>
                </a:solidFill>
                <a:latin typeface="Calibri" panose="020F0502020204030204" pitchFamily="34" charset="0"/>
                <a:cs typeface="Calibri" panose="020F0502020204030204" pitchFamily="34" charset="0"/>
              </a:rPr>
            </a:br>
            <a:r>
              <a:rPr lang="el-GR" altLang="el-GR" sz="1600" dirty="0">
                <a:solidFill>
                  <a:srgbClr val="0033CC"/>
                </a:solidFill>
                <a:latin typeface="Calibri" panose="020F0502020204030204" pitchFamily="34" charset="0"/>
                <a:cs typeface="Calibri" panose="020F0502020204030204" pitchFamily="34" charset="0"/>
              </a:rPr>
              <a:t>RSO1.3.α.1. Ενίσχυση υφιστάμενων επιχειρήσεων κατά προτεραιότητα σε τομείς της στρατηγικής RIS3</a:t>
            </a:r>
          </a:p>
          <a:p>
            <a:pPr algn="ctr" eaLnBrk="1" hangingPunct="1">
              <a:spcBef>
                <a:spcPct val="0"/>
              </a:spcBef>
              <a:buFontTx/>
              <a:buNone/>
            </a:pPr>
            <a:r>
              <a:rPr lang="el-GR" altLang="el-GR" sz="1600" dirty="0">
                <a:solidFill>
                  <a:srgbClr val="0033CC"/>
                </a:solidFill>
                <a:latin typeface="Calibri" panose="020F0502020204030204" pitchFamily="34" charset="0"/>
                <a:cs typeface="Calibri" panose="020F0502020204030204" pitchFamily="34" charset="0"/>
              </a:rPr>
              <a:t>Λίστα Ελέγχου Συμβατότητας Πράξης</a:t>
            </a:r>
          </a:p>
        </p:txBody>
      </p:sp>
      <p:sp>
        <p:nvSpPr>
          <p:cNvPr id="6" name="Rectangle 15">
            <a:extLst>
              <a:ext uri="{FF2B5EF4-FFF2-40B4-BE49-F238E27FC236}">
                <a16:creationId xmlns:a16="http://schemas.microsoft.com/office/drawing/2014/main" id="{DBB09BF4-51C4-A146-2B48-126EA576604C}"/>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8" name="Picture 1">
            <a:extLst>
              <a:ext uri="{FF2B5EF4-FFF2-40B4-BE49-F238E27FC236}">
                <a16:creationId xmlns:a16="http://schemas.microsoft.com/office/drawing/2014/main" id="{064AB511-85A9-8BDE-479F-9EFCF8911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erifereia_logo">
            <a:extLst>
              <a:ext uri="{FF2B5EF4-FFF2-40B4-BE49-F238E27FC236}">
                <a16:creationId xmlns:a16="http://schemas.microsoft.com/office/drawing/2014/main" id="{671C329E-694C-B6E0-DF6A-9B5E732524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Εικόνα 9">
            <a:extLst>
              <a:ext uri="{FF2B5EF4-FFF2-40B4-BE49-F238E27FC236}">
                <a16:creationId xmlns:a16="http://schemas.microsoft.com/office/drawing/2014/main" id="{E2DB52A7-5CA0-771F-08ED-A6E5899C80FB}"/>
              </a:ext>
            </a:extLst>
          </p:cNvPr>
          <p:cNvPicPr>
            <a:picLocks noChangeAspect="1"/>
          </p:cNvPicPr>
          <p:nvPr/>
        </p:nvPicPr>
        <p:blipFill>
          <a:blip r:embed="rId5"/>
          <a:stretch>
            <a:fillRect/>
          </a:stretch>
        </p:blipFill>
        <p:spPr>
          <a:xfrm>
            <a:off x="23811" y="1899805"/>
            <a:ext cx="9096375" cy="3390900"/>
          </a:xfrm>
          <a:prstGeom prst="rect">
            <a:avLst/>
          </a:prstGeom>
        </p:spPr>
      </p:pic>
    </p:spTree>
    <p:extLst>
      <p:ext uri="{BB962C8B-B14F-4D97-AF65-F5344CB8AC3E}">
        <p14:creationId xmlns:p14="http://schemas.microsoft.com/office/powerpoint/2010/main" val="1413937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D04BE92-7E9A-573A-FA46-FE87B0C22CD0}"/>
              </a:ext>
            </a:extLst>
          </p:cNvPr>
          <p:cNvSpPr>
            <a:spLocks noChangeArrowheads="1"/>
          </p:cNvSpPr>
          <p:nvPr/>
        </p:nvSpPr>
        <p:spPr bwMode="auto">
          <a:xfrm>
            <a:off x="0" y="2160000"/>
            <a:ext cx="9144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2600" dirty="0">
                <a:solidFill>
                  <a:srgbClr val="0033CC"/>
                </a:solidFill>
                <a:latin typeface="Calibri" panose="020F0502020204030204" pitchFamily="34" charset="0"/>
                <a:cs typeface="Calibri" panose="020F0502020204030204" pitchFamily="34" charset="0"/>
              </a:rPr>
              <a:t>Ευρωπαϊκό Κοινωνικό Ταμείο (ΕΚΤ+) </a:t>
            </a:r>
            <a:endParaRPr lang="en-US" altLang="el-GR" sz="2600" dirty="0">
              <a:solidFill>
                <a:srgbClr val="0033CC"/>
              </a:solidFill>
              <a:latin typeface="Calibri" panose="020F0502020204030204" pitchFamily="34" charset="0"/>
              <a:cs typeface="Calibri" panose="020F0502020204030204" pitchFamily="34" charset="0"/>
            </a:endParaRPr>
          </a:p>
        </p:txBody>
      </p:sp>
      <p:sp>
        <p:nvSpPr>
          <p:cNvPr id="4" name="Rectangle 15">
            <a:extLst>
              <a:ext uri="{FF2B5EF4-FFF2-40B4-BE49-F238E27FC236}">
                <a16:creationId xmlns:a16="http://schemas.microsoft.com/office/drawing/2014/main" id="{D50AEDEB-7CA6-0960-6968-EA522ABAEFF4}"/>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F11FF1D8-A785-2A9B-3B1E-5E7720C36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9E4AFD0F-CC01-238C-8EDA-841F6C35F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2717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70F18A7-3135-B540-835F-CC271ADAE03A}"/>
              </a:ext>
            </a:extLst>
          </p:cNvPr>
          <p:cNvSpPr>
            <a:spLocks noChangeArrowheads="1"/>
          </p:cNvSpPr>
          <p:nvPr/>
        </p:nvSpPr>
        <p:spPr bwMode="auto">
          <a:xfrm>
            <a:off x="-1" y="720000"/>
            <a:ext cx="9143999"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Προτείνονται για έγκριση τα Κριτήρια Αξιολόγησης των κάτωθι 11 Δράσεων του ΕΚΤ+ και</a:t>
            </a:r>
            <a:br>
              <a:rPr lang="en-US" altLang="el-GR" sz="1800" dirty="0">
                <a:solidFill>
                  <a:srgbClr val="0033CC"/>
                </a:solidFill>
                <a:latin typeface="Calibri" panose="020F0502020204030204" pitchFamily="34" charset="0"/>
                <a:cs typeface="Calibri" panose="020F0502020204030204" pitchFamily="34" charset="0"/>
              </a:rPr>
            </a:br>
            <a:r>
              <a:rPr lang="el-GR" altLang="el-GR" sz="1800" dirty="0">
                <a:solidFill>
                  <a:srgbClr val="0033CC"/>
                </a:solidFill>
                <a:latin typeface="Calibri" panose="020F0502020204030204" pitchFamily="34" charset="0"/>
                <a:cs typeface="Calibri" panose="020F0502020204030204" pitchFamily="34" charset="0"/>
              </a:rPr>
              <a:t>αφορούν σε άμεση Αξιολόγηση</a:t>
            </a:r>
          </a:p>
          <a:p>
            <a:pPr marL="360363" indent="-360363" eaLnBrk="1" hangingPunct="1">
              <a:spcBef>
                <a:spcPts val="1200"/>
              </a:spcBef>
              <a:buFont typeface="+mj-lt"/>
              <a:buAutoNum type="arabicPeriod"/>
            </a:pPr>
            <a:r>
              <a:rPr lang="en-US" altLang="el-GR" sz="1600" b="0" dirty="0">
                <a:solidFill>
                  <a:srgbClr val="0033CC"/>
                </a:solidFill>
                <a:latin typeface="Calibri" panose="020F0502020204030204" pitchFamily="34" charset="0"/>
                <a:cs typeface="Calibri" panose="020F0502020204030204" pitchFamily="34" charset="0"/>
              </a:rPr>
              <a:t>E</a:t>
            </a:r>
            <a:r>
              <a:rPr lang="el-GR" altLang="el-GR" sz="1600" b="0" dirty="0">
                <a:solidFill>
                  <a:srgbClr val="0033CC"/>
                </a:solidFill>
                <a:latin typeface="Calibri" panose="020F0502020204030204" pitchFamily="34" charset="0"/>
                <a:cs typeface="Calibri" panose="020F0502020204030204" pitchFamily="34" charset="0"/>
              </a:rPr>
              <a:t>SO4.9.α - Ολοκληρωμένες δράσεις ένταξης υπηκόων τρίτων χωρών στην αγορά εργασίας.</a:t>
            </a:r>
          </a:p>
          <a:p>
            <a:pPr marL="360000" indent="-360000" eaLnBrk="1" hangingPunct="1">
              <a:spcBef>
                <a:spcPts val="600"/>
              </a:spcBef>
              <a:buFont typeface="+mj-lt"/>
              <a:buAutoNum type="arabicPeriod"/>
            </a:pPr>
            <a:r>
              <a:rPr lang="en-US" sz="1600" b="0" dirty="0">
                <a:solidFill>
                  <a:srgbClr val="0033CC"/>
                </a:solidFill>
                <a:latin typeface="Calibri" panose="020F0502020204030204" pitchFamily="34" charset="0"/>
                <a:cs typeface="Calibri" panose="020F0502020204030204" pitchFamily="34" charset="0"/>
              </a:rPr>
              <a:t>E</a:t>
            </a:r>
            <a:r>
              <a:rPr lang="el-GR" sz="1600" b="0" dirty="0">
                <a:solidFill>
                  <a:srgbClr val="0033CC"/>
                </a:solidFill>
                <a:latin typeface="Calibri" panose="020F0502020204030204" pitchFamily="34" charset="0"/>
                <a:cs typeface="Calibri" panose="020F0502020204030204" pitchFamily="34" charset="0"/>
              </a:rPr>
              <a:t>SO4.11.α - Προώθηση και υποστήριξη παιδιών για την ένταξή τους στην προσχολική εκπαίδευση καθώς και για τη πρόσβασή παιδιών σχολικής ηλικίας, εφήβων και ατόμων με αναπηρία, σε υπηρεσίες δημιουργικής απασχόλησης</a:t>
            </a:r>
          </a:p>
          <a:p>
            <a:pPr marL="360000" indent="-360000" eaLnBrk="1" hangingPunct="1">
              <a:spcBef>
                <a:spcPts val="600"/>
              </a:spcBef>
              <a:buFont typeface="+mj-lt"/>
              <a:buAutoNum type="arabicPeriod"/>
            </a:pPr>
            <a:r>
              <a:rPr lang="en-GB" sz="1600" b="0" dirty="0">
                <a:solidFill>
                  <a:srgbClr val="0033CC"/>
                </a:solidFill>
                <a:latin typeface="Calibri" panose="020F0502020204030204" pitchFamily="34" charset="0"/>
                <a:cs typeface="Calibri" panose="020F0502020204030204" pitchFamily="34" charset="0"/>
              </a:rPr>
              <a:t>ESO4.11.</a:t>
            </a:r>
            <a:r>
              <a:rPr lang="el-GR" sz="1600" b="0" dirty="0">
                <a:solidFill>
                  <a:srgbClr val="0033CC"/>
                </a:solidFill>
                <a:latin typeface="Calibri" panose="020F0502020204030204" pitchFamily="34" charset="0"/>
                <a:cs typeface="Calibri" panose="020F0502020204030204" pitchFamily="34" charset="0"/>
              </a:rPr>
              <a:t>γ - Κέντρα Κοινότητας </a:t>
            </a:r>
          </a:p>
          <a:p>
            <a:pPr marL="360000" indent="-360000" eaLnBrk="1" hangingPunct="1">
              <a:spcBef>
                <a:spcPts val="600"/>
              </a:spcBef>
              <a:buFont typeface="+mj-lt"/>
              <a:buAutoNum type="arabicPeriod"/>
            </a:pPr>
            <a:r>
              <a:rPr lang="en-US" sz="1600" b="0" dirty="0">
                <a:solidFill>
                  <a:srgbClr val="0033CC"/>
                </a:solidFill>
                <a:latin typeface="Calibri" panose="020F0502020204030204" pitchFamily="34" charset="0"/>
                <a:cs typeface="Calibri" panose="020F0502020204030204" pitchFamily="34" charset="0"/>
              </a:rPr>
              <a:t>E</a:t>
            </a:r>
            <a:r>
              <a:rPr lang="el-GR" sz="1600" b="0" dirty="0">
                <a:solidFill>
                  <a:srgbClr val="0033CC"/>
                </a:solidFill>
                <a:latin typeface="Calibri" panose="020F0502020204030204" pitchFamily="34" charset="0"/>
                <a:cs typeface="Calibri" panose="020F0502020204030204" pitchFamily="34" charset="0"/>
              </a:rPr>
              <a:t>SO4.11.δ - Δομές Παροχής Αγαθών συμπεριλαμβανομένων και των Δομών Σίτισης </a:t>
            </a:r>
          </a:p>
          <a:p>
            <a:pPr marL="360000" indent="-360000" eaLnBrk="1" hangingPunct="1">
              <a:spcBef>
                <a:spcPts val="600"/>
              </a:spcBef>
              <a:buFont typeface="+mj-lt"/>
              <a:buAutoNum type="arabicPeriod"/>
            </a:pPr>
            <a:r>
              <a:rPr lang="en-US" sz="1600" b="0" dirty="0">
                <a:solidFill>
                  <a:srgbClr val="0033CC"/>
                </a:solidFill>
                <a:latin typeface="Calibri" panose="020F0502020204030204" pitchFamily="34" charset="0"/>
                <a:cs typeface="Calibri" panose="020F0502020204030204" pitchFamily="34" charset="0"/>
              </a:rPr>
              <a:t>E</a:t>
            </a:r>
            <a:r>
              <a:rPr lang="el-GR" sz="1600" b="0" dirty="0">
                <a:solidFill>
                  <a:srgbClr val="0033CC"/>
                </a:solidFill>
                <a:latin typeface="Calibri" panose="020F0502020204030204" pitchFamily="34" charset="0"/>
                <a:cs typeface="Calibri" panose="020F0502020204030204" pitchFamily="34" charset="0"/>
              </a:rPr>
              <a:t>SO4.11.ε - Δομές καταπολέμησης της βίας κατά των γυναικών</a:t>
            </a:r>
            <a:r>
              <a:rPr lang="el-GR" sz="1600" dirty="0">
                <a:solidFill>
                  <a:srgbClr val="0033CC"/>
                </a:solidFill>
                <a:latin typeface="Calibri" panose="020F0502020204030204" pitchFamily="34" charset="0"/>
                <a:cs typeface="Calibri" panose="020F0502020204030204" pitchFamily="34" charset="0"/>
              </a:rPr>
              <a:t> </a:t>
            </a:r>
          </a:p>
          <a:p>
            <a:pPr marL="360000" indent="-360000" eaLnBrk="1" hangingPunct="1">
              <a:spcBef>
                <a:spcPts val="600"/>
              </a:spcBef>
              <a:buFont typeface="+mj-lt"/>
              <a:buAutoNum type="arabicPeriod"/>
            </a:pPr>
            <a:r>
              <a:rPr lang="en-US" sz="1600" b="0" dirty="0">
                <a:solidFill>
                  <a:srgbClr val="0033CC"/>
                </a:solidFill>
                <a:latin typeface="Calibri" panose="020F0502020204030204" pitchFamily="34" charset="0"/>
                <a:cs typeface="Calibri" panose="020F0502020204030204" pitchFamily="34" charset="0"/>
              </a:rPr>
              <a:t>E</a:t>
            </a:r>
            <a:r>
              <a:rPr lang="el-GR" sz="1600" b="0" dirty="0">
                <a:solidFill>
                  <a:srgbClr val="0033CC"/>
                </a:solidFill>
                <a:latin typeface="Calibri" panose="020F0502020204030204" pitchFamily="34" charset="0"/>
                <a:cs typeface="Calibri" panose="020F0502020204030204" pitchFamily="34" charset="0"/>
              </a:rPr>
              <a:t>SO4.11.η.1 - Παροχή υπηρεσιών φροντίδας σε επίπεδο οικογενειών και τοπικών κοινοτήτων (Κέντρα Ημερήσιας Φροντίδας Ηλικιωμένων-</a:t>
            </a:r>
            <a:r>
              <a:rPr lang="el-GR" sz="1600" b="0" dirty="0" err="1">
                <a:solidFill>
                  <a:srgbClr val="0033CC"/>
                </a:solidFill>
                <a:latin typeface="Calibri" panose="020F0502020204030204" pitchFamily="34" charset="0"/>
                <a:cs typeface="Calibri" panose="020F0502020204030204" pitchFamily="34" charset="0"/>
              </a:rPr>
              <a:t>ΚΗΦΗ</a:t>
            </a:r>
            <a:r>
              <a:rPr lang="el-GR" sz="1600" b="0" dirty="0">
                <a:solidFill>
                  <a:srgbClr val="0033CC"/>
                </a:solidFill>
                <a:latin typeface="Calibri" panose="020F0502020204030204" pitchFamily="34" charset="0"/>
                <a:cs typeface="Calibri" panose="020F0502020204030204" pitchFamily="34" charset="0"/>
              </a:rPr>
              <a:t>)</a:t>
            </a:r>
            <a:r>
              <a:rPr lang="el-GR" sz="1600" dirty="0">
                <a:solidFill>
                  <a:srgbClr val="0033CC"/>
                </a:solidFill>
                <a:latin typeface="Calibri" panose="020F0502020204030204" pitchFamily="34" charset="0"/>
                <a:cs typeface="Calibri" panose="020F0502020204030204" pitchFamily="34" charset="0"/>
              </a:rPr>
              <a:t> </a:t>
            </a:r>
          </a:p>
          <a:p>
            <a:pPr marL="360000" indent="-360000" eaLnBrk="1" hangingPunct="1">
              <a:spcBef>
                <a:spcPts val="600"/>
              </a:spcBef>
              <a:buFont typeface="+mj-lt"/>
              <a:buAutoNum type="arabicPeriod"/>
            </a:pPr>
            <a:r>
              <a:rPr lang="en-US" sz="1600" b="0" dirty="0">
                <a:solidFill>
                  <a:srgbClr val="0033CC"/>
                </a:solidFill>
                <a:latin typeface="Calibri" panose="020F0502020204030204" pitchFamily="34" charset="0"/>
                <a:cs typeface="Calibri" panose="020F0502020204030204" pitchFamily="34" charset="0"/>
              </a:rPr>
              <a:t>E</a:t>
            </a:r>
            <a:r>
              <a:rPr lang="el-GR" sz="1600" b="0" dirty="0">
                <a:solidFill>
                  <a:srgbClr val="0033CC"/>
                </a:solidFill>
                <a:latin typeface="Calibri" panose="020F0502020204030204" pitchFamily="34" charset="0"/>
                <a:cs typeface="Calibri" panose="020F0502020204030204" pitchFamily="34" charset="0"/>
              </a:rPr>
              <a:t>SO4.11.η.2 - Παροχή υπηρεσιών φροντίδας σε επίπεδο οικογενειών και τοπικών κοινοτήτων (Κέντρα Διημέρευσης Ημερήσιας Φροντίδας-</a:t>
            </a:r>
            <a:r>
              <a:rPr lang="el-GR" sz="1600" b="0" dirty="0" err="1">
                <a:solidFill>
                  <a:srgbClr val="0033CC"/>
                </a:solidFill>
                <a:latin typeface="Calibri" panose="020F0502020204030204" pitchFamily="34" charset="0"/>
                <a:cs typeface="Calibri" panose="020F0502020204030204" pitchFamily="34" charset="0"/>
              </a:rPr>
              <a:t>ΚΔΗΦ</a:t>
            </a:r>
            <a:r>
              <a:rPr lang="el-GR" sz="1600" b="0" dirty="0">
                <a:solidFill>
                  <a:srgbClr val="0033CC"/>
                </a:solidFill>
                <a:latin typeface="Calibri" panose="020F0502020204030204" pitchFamily="34" charset="0"/>
                <a:cs typeface="Calibri" panose="020F0502020204030204" pitchFamily="34" charset="0"/>
              </a:rPr>
              <a:t>)</a:t>
            </a:r>
            <a:r>
              <a:rPr lang="el-GR" sz="1600" dirty="0">
                <a:solidFill>
                  <a:srgbClr val="0033CC"/>
                </a:solidFill>
                <a:latin typeface="Calibri" panose="020F0502020204030204" pitchFamily="34" charset="0"/>
                <a:cs typeface="Calibri" panose="020F0502020204030204" pitchFamily="34" charset="0"/>
              </a:rPr>
              <a:t> </a:t>
            </a:r>
          </a:p>
          <a:p>
            <a:pPr marL="360000" indent="-360000" eaLnBrk="1" hangingPunct="1">
              <a:spcBef>
                <a:spcPts val="600"/>
              </a:spcBef>
              <a:buFont typeface="+mj-lt"/>
              <a:buAutoNum type="arabicPeriod"/>
            </a:pPr>
            <a:r>
              <a:rPr lang="en-US" sz="1600" b="0" dirty="0">
                <a:solidFill>
                  <a:srgbClr val="0033CC"/>
                </a:solidFill>
                <a:latin typeface="Calibri" panose="020F0502020204030204" pitchFamily="34" charset="0"/>
                <a:cs typeface="Calibri" panose="020F0502020204030204" pitchFamily="34" charset="0"/>
              </a:rPr>
              <a:t>E</a:t>
            </a:r>
            <a:r>
              <a:rPr lang="el-GR" sz="1600" b="0" dirty="0">
                <a:solidFill>
                  <a:srgbClr val="0033CC"/>
                </a:solidFill>
                <a:latin typeface="Calibri" panose="020F0502020204030204" pitchFamily="34" charset="0"/>
                <a:cs typeface="Calibri" panose="020F0502020204030204" pitchFamily="34" charset="0"/>
              </a:rPr>
              <a:t>SO4.11.η.3 - Παροχή υπηρεσιών φροντίδας σε επίπεδο οικογενειών και τοπικών κοινοτήτων (Στέγες Υποστηριζόμενης Διαβίωσης-</a:t>
            </a:r>
            <a:r>
              <a:rPr lang="el-GR" sz="1600" b="0" dirty="0" err="1">
                <a:solidFill>
                  <a:srgbClr val="0033CC"/>
                </a:solidFill>
                <a:latin typeface="Calibri" panose="020F0502020204030204" pitchFamily="34" charset="0"/>
                <a:cs typeface="Calibri" panose="020F0502020204030204" pitchFamily="34" charset="0"/>
              </a:rPr>
              <a:t>ΣΥΔ</a:t>
            </a:r>
            <a:r>
              <a:rPr lang="el-GR" sz="1600" b="0" dirty="0">
                <a:solidFill>
                  <a:srgbClr val="0033CC"/>
                </a:solidFill>
                <a:latin typeface="Calibri" panose="020F0502020204030204" pitchFamily="34" charset="0"/>
                <a:cs typeface="Calibri" panose="020F0502020204030204" pitchFamily="34" charset="0"/>
              </a:rPr>
              <a:t> για </a:t>
            </a:r>
            <a:r>
              <a:rPr lang="el-GR" sz="1600" b="0" dirty="0" err="1">
                <a:solidFill>
                  <a:srgbClr val="0033CC"/>
                </a:solidFill>
                <a:latin typeface="Calibri" panose="020F0502020204030204" pitchFamily="34" charset="0"/>
                <a:cs typeface="Calibri" panose="020F0502020204030204" pitchFamily="34" charset="0"/>
              </a:rPr>
              <a:t>ΑμεΑ</a:t>
            </a:r>
            <a:r>
              <a:rPr lang="el-GR" sz="1600" b="0" dirty="0">
                <a:solidFill>
                  <a:srgbClr val="0033CC"/>
                </a:solidFill>
                <a:latin typeface="Calibri" panose="020F0502020204030204" pitchFamily="34" charset="0"/>
                <a:cs typeface="Calibri" panose="020F0502020204030204" pitchFamily="34" charset="0"/>
              </a:rPr>
              <a:t>)</a:t>
            </a:r>
            <a:r>
              <a:rPr lang="el-GR" sz="1600" dirty="0">
                <a:solidFill>
                  <a:srgbClr val="0033CC"/>
                </a:solidFill>
                <a:latin typeface="Calibri" panose="020F0502020204030204" pitchFamily="34" charset="0"/>
                <a:cs typeface="Calibri" panose="020F0502020204030204" pitchFamily="34" charset="0"/>
              </a:rPr>
              <a:t> </a:t>
            </a:r>
          </a:p>
          <a:p>
            <a:pPr marL="360000" indent="-360000" eaLnBrk="1" hangingPunct="1">
              <a:spcBef>
                <a:spcPts val="600"/>
              </a:spcBef>
              <a:buFont typeface="+mj-lt"/>
              <a:buAutoNum type="arabicPeriod"/>
            </a:pPr>
            <a:r>
              <a:rPr lang="en-US" sz="1600" b="0" dirty="0">
                <a:solidFill>
                  <a:srgbClr val="0033CC"/>
                </a:solidFill>
                <a:latin typeface="Calibri" panose="020F0502020204030204" pitchFamily="34" charset="0"/>
                <a:cs typeface="Calibri" panose="020F0502020204030204" pitchFamily="34" charset="0"/>
              </a:rPr>
              <a:t>E</a:t>
            </a:r>
            <a:r>
              <a:rPr lang="el-GR" sz="1600" b="0" dirty="0">
                <a:solidFill>
                  <a:srgbClr val="0033CC"/>
                </a:solidFill>
                <a:latin typeface="Calibri" panose="020F0502020204030204" pitchFamily="34" charset="0"/>
                <a:cs typeface="Calibri" panose="020F0502020204030204" pitchFamily="34" charset="0"/>
              </a:rPr>
              <a:t>SO4.11.θ - Ενίσχυση υπηρεσιών πρωτοβάθμιας φροντίδας υγείας</a:t>
            </a:r>
            <a:r>
              <a:rPr lang="el-GR" sz="1600" dirty="0">
                <a:solidFill>
                  <a:srgbClr val="0033CC"/>
                </a:solidFill>
                <a:latin typeface="Calibri" panose="020F0502020204030204" pitchFamily="34" charset="0"/>
                <a:cs typeface="Calibri" panose="020F0502020204030204" pitchFamily="34" charset="0"/>
              </a:rPr>
              <a:t> </a:t>
            </a:r>
          </a:p>
          <a:p>
            <a:pPr marL="360000" indent="-360000" eaLnBrk="1" hangingPunct="1">
              <a:spcBef>
                <a:spcPts val="600"/>
              </a:spcBef>
              <a:buFont typeface="+mj-lt"/>
              <a:buAutoNum type="arabicPeriod"/>
            </a:pPr>
            <a:r>
              <a:rPr lang="en-US" sz="1600" b="0" dirty="0">
                <a:solidFill>
                  <a:srgbClr val="0033CC"/>
                </a:solidFill>
                <a:latin typeface="Calibri" panose="020F0502020204030204" pitchFamily="34" charset="0"/>
                <a:cs typeface="Calibri" panose="020F0502020204030204" pitchFamily="34" charset="0"/>
              </a:rPr>
              <a:t>E</a:t>
            </a:r>
            <a:r>
              <a:rPr lang="el-GR" sz="1600" b="0" dirty="0">
                <a:solidFill>
                  <a:srgbClr val="0033CC"/>
                </a:solidFill>
                <a:latin typeface="Calibri" panose="020F0502020204030204" pitchFamily="34" charset="0"/>
                <a:cs typeface="Calibri" panose="020F0502020204030204" pitchFamily="34" charset="0"/>
              </a:rPr>
              <a:t>SO4.11.ι - Ενίσχυση υπηρεσιών Ψυχικής Υγείας</a:t>
            </a:r>
            <a:r>
              <a:rPr lang="el-GR" sz="1600" dirty="0">
                <a:solidFill>
                  <a:srgbClr val="0033CC"/>
                </a:solidFill>
                <a:latin typeface="Calibri" panose="020F0502020204030204" pitchFamily="34" charset="0"/>
                <a:cs typeface="Calibri" panose="020F0502020204030204" pitchFamily="34" charset="0"/>
              </a:rPr>
              <a:t> </a:t>
            </a:r>
          </a:p>
          <a:p>
            <a:pPr marL="360000" indent="-360000" eaLnBrk="1" hangingPunct="1">
              <a:spcBef>
                <a:spcPts val="600"/>
              </a:spcBef>
              <a:buFont typeface="+mj-lt"/>
              <a:buAutoNum type="arabicPeriod"/>
            </a:pPr>
            <a:r>
              <a:rPr lang="en-US" sz="1600" b="0" dirty="0">
                <a:solidFill>
                  <a:srgbClr val="0033CC"/>
                </a:solidFill>
                <a:latin typeface="Calibri" panose="020F0502020204030204" pitchFamily="34" charset="0"/>
                <a:cs typeface="Calibri" panose="020F0502020204030204" pitchFamily="34" charset="0"/>
              </a:rPr>
              <a:t>E</a:t>
            </a:r>
            <a:r>
              <a:rPr lang="el-GR" sz="1600" b="0" dirty="0">
                <a:solidFill>
                  <a:srgbClr val="0033CC"/>
                </a:solidFill>
                <a:latin typeface="Calibri" panose="020F0502020204030204" pitchFamily="34" charset="0"/>
                <a:cs typeface="Calibri" panose="020F0502020204030204" pitchFamily="34" charset="0"/>
              </a:rPr>
              <a:t>SO4.11.κ - Ανάπτυξη υπηρεσιών για την αντιμετώπιση της εξάρτησης (αλκοόλ, ναρκωτικές ουσίες, νέες </a:t>
            </a:r>
            <a:r>
              <a:rPr lang="el-GR" sz="1600" b="0" dirty="0" err="1">
                <a:solidFill>
                  <a:srgbClr val="0033CC"/>
                </a:solidFill>
                <a:latin typeface="Calibri" panose="020F0502020204030204" pitchFamily="34" charset="0"/>
                <a:cs typeface="Calibri" panose="020F0502020204030204" pitchFamily="34" charset="0"/>
              </a:rPr>
              <a:t>εξαρτητικές</a:t>
            </a:r>
            <a:r>
              <a:rPr lang="el-GR" sz="1600" b="0" dirty="0">
                <a:solidFill>
                  <a:srgbClr val="0033CC"/>
                </a:solidFill>
                <a:latin typeface="Calibri" panose="020F0502020204030204" pitchFamily="34" charset="0"/>
                <a:cs typeface="Calibri" panose="020F0502020204030204" pitchFamily="34" charset="0"/>
              </a:rPr>
              <a:t> συμπεριφορές κα), συμπεριλαμβανομένων προγραμμάτων πρόληψης</a:t>
            </a:r>
            <a:r>
              <a:rPr lang="el-GR" sz="1600" dirty="0">
                <a:solidFill>
                  <a:srgbClr val="0033CC"/>
                </a:solidFill>
                <a:latin typeface="Calibri" panose="020F0502020204030204" pitchFamily="34" charset="0"/>
                <a:cs typeface="Calibri" panose="020F0502020204030204" pitchFamily="34" charset="0"/>
              </a:rPr>
              <a:t> </a:t>
            </a:r>
            <a:endParaRPr lang="en-US" altLang="el-GR" sz="1600" b="0" dirty="0">
              <a:solidFill>
                <a:srgbClr val="0033CC"/>
              </a:solidFill>
              <a:latin typeface="Calibri" panose="020F0502020204030204" pitchFamily="34" charset="0"/>
              <a:cs typeface="Calibri" panose="020F0502020204030204" pitchFamily="34" charset="0"/>
            </a:endParaRPr>
          </a:p>
        </p:txBody>
      </p:sp>
      <p:sp>
        <p:nvSpPr>
          <p:cNvPr id="6" name="Rectangle 15">
            <a:extLst>
              <a:ext uri="{FF2B5EF4-FFF2-40B4-BE49-F238E27FC236}">
                <a16:creationId xmlns:a16="http://schemas.microsoft.com/office/drawing/2014/main" id="{DBB09BF4-51C4-A146-2B48-126EA576604C}"/>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8" name="Picture 1">
            <a:extLst>
              <a:ext uri="{FF2B5EF4-FFF2-40B4-BE49-F238E27FC236}">
                <a16:creationId xmlns:a16="http://schemas.microsoft.com/office/drawing/2014/main" id="{064AB511-85A9-8BDE-479F-9EFCF8911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erifereia_logo">
            <a:extLst>
              <a:ext uri="{FF2B5EF4-FFF2-40B4-BE49-F238E27FC236}">
                <a16:creationId xmlns:a16="http://schemas.microsoft.com/office/drawing/2014/main" id="{671C329E-694C-B6E0-DF6A-9B5E732524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02076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D50AEDEB-7CA6-0960-6968-EA522ABAEFF4}"/>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F11FF1D8-A785-2A9B-3B1E-5E7720C36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9E4AFD0F-CC01-238C-8EDA-841F6C35FF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Εικόνα 6">
            <a:extLst>
              <a:ext uri="{FF2B5EF4-FFF2-40B4-BE49-F238E27FC236}">
                <a16:creationId xmlns:a16="http://schemas.microsoft.com/office/drawing/2014/main" id="{241682C8-C773-12E3-26DD-26E2F4A5121E}"/>
              </a:ext>
            </a:extLst>
          </p:cNvPr>
          <p:cNvPicPr>
            <a:picLocks noChangeAspect="1"/>
          </p:cNvPicPr>
          <p:nvPr/>
        </p:nvPicPr>
        <p:blipFill rotWithShape="1">
          <a:blip r:embed="rId5"/>
          <a:srcRect l="8470" t="22322" r="67576" b="13231"/>
          <a:stretch/>
        </p:blipFill>
        <p:spPr>
          <a:xfrm>
            <a:off x="2538872" y="607291"/>
            <a:ext cx="4066255" cy="6153728"/>
          </a:xfrm>
          <a:prstGeom prst="rect">
            <a:avLst/>
          </a:prstGeom>
        </p:spPr>
      </p:pic>
    </p:spTree>
    <p:extLst>
      <p:ext uri="{BB962C8B-B14F-4D97-AF65-F5344CB8AC3E}">
        <p14:creationId xmlns:p14="http://schemas.microsoft.com/office/powerpoint/2010/main" val="330666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D50AEDEB-7CA6-0960-6968-EA522ABAEFF4}"/>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F11FF1D8-A785-2A9B-3B1E-5E7720C36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9E4AFD0F-CC01-238C-8EDA-841F6C35F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CDEEBFE-8412-4C13-5558-3D661AF14A66}"/>
              </a:ext>
            </a:extLst>
          </p:cNvPr>
          <p:cNvSpPr>
            <a:spLocks noChangeArrowheads="1"/>
          </p:cNvSpPr>
          <p:nvPr/>
        </p:nvSpPr>
        <p:spPr bwMode="auto">
          <a:xfrm>
            <a:off x="0" y="1080000"/>
            <a:ext cx="9144000" cy="337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ΣΤΑΔΙΟ Α' : Έλεγχος πληρότητας και </a:t>
            </a:r>
            <a:r>
              <a:rPr lang="el-GR" altLang="el-GR" sz="1800" dirty="0" err="1">
                <a:solidFill>
                  <a:srgbClr val="0033CC"/>
                </a:solidFill>
                <a:latin typeface="Calibri" panose="020F0502020204030204" pitchFamily="34" charset="0"/>
                <a:cs typeface="Calibri" panose="020F0502020204030204" pitchFamily="34" charset="0"/>
              </a:rPr>
              <a:t>επιλεξιμότητας</a:t>
            </a:r>
            <a:r>
              <a:rPr lang="el-GR" altLang="el-GR" sz="1800" dirty="0">
                <a:solidFill>
                  <a:srgbClr val="0033CC"/>
                </a:solidFill>
                <a:latin typeface="Calibri" panose="020F0502020204030204" pitchFamily="34" charset="0"/>
                <a:cs typeface="Calibri" panose="020F0502020204030204" pitchFamily="34" charset="0"/>
              </a:rPr>
              <a:t> πρότασης</a:t>
            </a:r>
          </a:p>
          <a:p>
            <a:pPr marL="534988" indent="-534988" eaLnBrk="1" hangingPunct="1">
              <a:lnSpc>
                <a:spcPct val="150000"/>
              </a:lnSpc>
              <a:spcBef>
                <a:spcPct val="0"/>
              </a:spcBef>
              <a:buFontTx/>
              <a:buAutoNum type="arabicPeriod"/>
              <a:tabLst>
                <a:tab pos="534988" algn="l"/>
              </a:tabLst>
            </a:pPr>
            <a:r>
              <a:rPr lang="el-GR" altLang="el-GR" sz="1800" b="0" dirty="0">
                <a:solidFill>
                  <a:srgbClr val="0033CC"/>
                </a:solidFill>
                <a:latin typeface="Calibri" panose="020F0502020204030204" pitchFamily="34" charset="0"/>
                <a:cs typeface="Calibri" panose="020F0502020204030204" pitchFamily="34" charset="0"/>
              </a:rPr>
              <a:t>Δικαιούχος που εμπίπτει στην πρόσκληση (ναι/όχι)</a:t>
            </a:r>
          </a:p>
          <a:p>
            <a:pPr marL="534988" indent="-534988" eaLnBrk="1" hangingPunct="1">
              <a:lnSpc>
                <a:spcPct val="150000"/>
              </a:lnSpc>
              <a:spcBef>
                <a:spcPct val="0"/>
              </a:spcBef>
              <a:buFontTx/>
              <a:buAutoNum type="arabicPeriod"/>
              <a:tabLst>
                <a:tab pos="534988" algn="l"/>
              </a:tabLst>
            </a:pPr>
            <a:r>
              <a:rPr lang="el-GR" altLang="el-GR" sz="1800" b="0" dirty="0">
                <a:solidFill>
                  <a:srgbClr val="0033CC"/>
                </a:solidFill>
                <a:latin typeface="Calibri" panose="020F0502020204030204" pitchFamily="34" charset="0"/>
                <a:cs typeface="Calibri" panose="020F0502020204030204" pitchFamily="34" charset="0"/>
              </a:rPr>
              <a:t>Τυπική Πληρότητα υποβαλλόμενης πρότασης (ναι/όχι)</a:t>
            </a:r>
          </a:p>
          <a:p>
            <a:pPr marL="534988" indent="-534988" eaLnBrk="1" hangingPunct="1">
              <a:lnSpc>
                <a:spcPct val="150000"/>
              </a:lnSpc>
              <a:spcBef>
                <a:spcPct val="0"/>
              </a:spcBef>
              <a:buFontTx/>
              <a:buAutoNum type="arabicPeriod"/>
              <a:tabLst>
                <a:tab pos="534988" algn="l"/>
              </a:tabLst>
            </a:pPr>
            <a:r>
              <a:rPr lang="el-GR" altLang="el-GR" sz="1800" b="0" dirty="0">
                <a:solidFill>
                  <a:srgbClr val="0033CC"/>
                </a:solidFill>
                <a:latin typeface="Calibri" panose="020F0502020204030204" pitchFamily="34" charset="0"/>
                <a:cs typeface="Calibri" panose="020F0502020204030204" pitchFamily="34" charset="0"/>
              </a:rPr>
              <a:t>Η πράξη εμπίπτει στο στόχο πολιτικής, στην προτεραιότητα, στους ειδικούς στόχους, στα πεδία παρέμβασης, καθώς και στους τύπους των δράσεων και στους όρους της εκάστοτε πρόσκλησης (ναι/όχι)</a:t>
            </a:r>
          </a:p>
          <a:p>
            <a:pPr marL="534988" indent="-534988" eaLnBrk="1" hangingPunct="1">
              <a:lnSpc>
                <a:spcPct val="150000"/>
              </a:lnSpc>
              <a:spcBef>
                <a:spcPct val="0"/>
              </a:spcBef>
              <a:buFontTx/>
              <a:buAutoNum type="arabicPeriod"/>
              <a:tabLst>
                <a:tab pos="534988" algn="l"/>
              </a:tabLst>
            </a:pPr>
            <a:r>
              <a:rPr lang="el-GR" altLang="el-GR" sz="1800" b="0" dirty="0">
                <a:solidFill>
                  <a:srgbClr val="0033CC"/>
                </a:solidFill>
                <a:latin typeface="Calibri" panose="020F0502020204030204" pitchFamily="34" charset="0"/>
                <a:cs typeface="Calibri" panose="020F0502020204030204" pitchFamily="34" charset="0"/>
              </a:rPr>
              <a:t>Υποβολή αποφάσεων των αρμόδιων ή και συλλογικών οργάνων του δικαιούχου ή άλλων αρμοδίων οργάνων (ναι/όχι/δεν εφαρμόζεται)</a:t>
            </a:r>
          </a:p>
        </p:txBody>
      </p:sp>
    </p:spTree>
    <p:extLst>
      <p:ext uri="{BB962C8B-B14F-4D97-AF65-F5344CB8AC3E}">
        <p14:creationId xmlns:p14="http://schemas.microsoft.com/office/powerpoint/2010/main" val="17742316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D50AEDEB-7CA6-0960-6968-EA522ABAEFF4}"/>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F11FF1D8-A785-2A9B-3B1E-5E7720C36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9E4AFD0F-CC01-238C-8EDA-841F6C35F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CDEEBFE-8412-4C13-5558-3D661AF14A66}"/>
              </a:ext>
            </a:extLst>
          </p:cNvPr>
          <p:cNvSpPr>
            <a:spLocks noChangeArrowheads="1"/>
          </p:cNvSpPr>
          <p:nvPr/>
        </p:nvSpPr>
        <p:spPr bwMode="auto">
          <a:xfrm>
            <a:off x="0" y="1080000"/>
            <a:ext cx="9144000" cy="337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ΣΤΑΔΙΟ Α' : Έλεγχος πληρότητας και </a:t>
            </a:r>
            <a:r>
              <a:rPr lang="el-GR" altLang="el-GR" sz="1800" dirty="0" err="1">
                <a:solidFill>
                  <a:srgbClr val="0033CC"/>
                </a:solidFill>
                <a:latin typeface="Calibri" panose="020F0502020204030204" pitchFamily="34" charset="0"/>
                <a:cs typeface="Calibri" panose="020F0502020204030204" pitchFamily="34" charset="0"/>
              </a:rPr>
              <a:t>επιλεξιμότητας</a:t>
            </a:r>
            <a:r>
              <a:rPr lang="el-GR" altLang="el-GR" sz="1800" dirty="0">
                <a:solidFill>
                  <a:srgbClr val="0033CC"/>
                </a:solidFill>
                <a:latin typeface="Calibri" panose="020F0502020204030204" pitchFamily="34" charset="0"/>
                <a:cs typeface="Calibri" panose="020F0502020204030204" pitchFamily="34" charset="0"/>
              </a:rPr>
              <a:t> πρότασης</a:t>
            </a:r>
          </a:p>
          <a:p>
            <a:pPr marL="534988" indent="-534988" eaLnBrk="1" hangingPunct="1">
              <a:lnSpc>
                <a:spcPct val="150000"/>
              </a:lnSpc>
              <a:spcBef>
                <a:spcPct val="0"/>
              </a:spcBef>
              <a:buFontTx/>
              <a:buAutoNum type="arabicPeriod"/>
              <a:tabLst>
                <a:tab pos="534988" algn="l"/>
              </a:tabLst>
            </a:pPr>
            <a:r>
              <a:rPr lang="el-GR" altLang="el-GR" sz="1800" b="0" dirty="0">
                <a:solidFill>
                  <a:srgbClr val="0033CC"/>
                </a:solidFill>
                <a:latin typeface="Calibri" panose="020F0502020204030204" pitchFamily="34" charset="0"/>
                <a:cs typeface="Calibri" panose="020F0502020204030204" pitchFamily="34" charset="0"/>
              </a:rPr>
              <a:t>Δικαιούχος που εμπίπτει στην πρόσκληση</a:t>
            </a:r>
          </a:p>
          <a:p>
            <a:pPr marL="534988" indent="-534988" eaLnBrk="1" hangingPunct="1">
              <a:lnSpc>
                <a:spcPct val="150000"/>
              </a:lnSpc>
              <a:spcBef>
                <a:spcPct val="0"/>
              </a:spcBef>
              <a:buFontTx/>
              <a:buAutoNum type="arabicPeriod"/>
              <a:tabLst>
                <a:tab pos="534988" algn="l"/>
              </a:tabLst>
            </a:pPr>
            <a:r>
              <a:rPr lang="el-GR" altLang="el-GR" sz="1800" b="0" dirty="0">
                <a:solidFill>
                  <a:srgbClr val="0033CC"/>
                </a:solidFill>
                <a:latin typeface="Calibri" panose="020F0502020204030204" pitchFamily="34" charset="0"/>
                <a:cs typeface="Calibri" panose="020F0502020204030204" pitchFamily="34" charset="0"/>
              </a:rPr>
              <a:t>Τυπική Πληρότητα υποβαλλόμενης πρότασης </a:t>
            </a:r>
          </a:p>
          <a:p>
            <a:pPr marL="534988" indent="-534988" eaLnBrk="1" hangingPunct="1">
              <a:lnSpc>
                <a:spcPct val="150000"/>
              </a:lnSpc>
              <a:spcBef>
                <a:spcPct val="0"/>
              </a:spcBef>
              <a:buFontTx/>
              <a:buAutoNum type="arabicPeriod"/>
              <a:tabLst>
                <a:tab pos="534988" algn="l"/>
              </a:tabLst>
            </a:pPr>
            <a:r>
              <a:rPr lang="el-GR" altLang="el-GR" sz="1800" b="0" dirty="0">
                <a:solidFill>
                  <a:srgbClr val="0033CC"/>
                </a:solidFill>
                <a:latin typeface="Calibri" panose="020F0502020204030204" pitchFamily="34" charset="0"/>
                <a:cs typeface="Calibri" panose="020F0502020204030204" pitchFamily="34" charset="0"/>
              </a:rPr>
              <a:t>Η πράξη εμπίπτει στο στόχο πολιτικής, στην προτεραιότητα, στους ειδικούς στόχους, στα πεδία παρέμβασης, καθώς και στους τύπους των δράσεων και στους όρους της εκάστοτε πρόσκλησης.</a:t>
            </a:r>
          </a:p>
          <a:p>
            <a:pPr marL="534988" indent="-534988" eaLnBrk="1" hangingPunct="1">
              <a:lnSpc>
                <a:spcPct val="150000"/>
              </a:lnSpc>
              <a:spcBef>
                <a:spcPct val="0"/>
              </a:spcBef>
              <a:buFontTx/>
              <a:buAutoNum type="arabicPeriod"/>
              <a:tabLst>
                <a:tab pos="534988" algn="l"/>
              </a:tabLst>
            </a:pPr>
            <a:r>
              <a:rPr lang="el-GR" altLang="el-GR" sz="1800" b="0" dirty="0">
                <a:solidFill>
                  <a:srgbClr val="0033CC"/>
                </a:solidFill>
                <a:latin typeface="Calibri" panose="020F0502020204030204" pitchFamily="34" charset="0"/>
                <a:cs typeface="Calibri" panose="020F0502020204030204" pitchFamily="34" charset="0"/>
              </a:rPr>
              <a:t>Υποβολή αποφάσεων των αρμόδιων ή και συλλογικών οργάνων του δικαιούχου ή άλλων αρμοδίων οργάνων</a:t>
            </a:r>
          </a:p>
        </p:txBody>
      </p:sp>
    </p:spTree>
    <p:extLst>
      <p:ext uri="{BB962C8B-B14F-4D97-AF65-F5344CB8AC3E}">
        <p14:creationId xmlns:p14="http://schemas.microsoft.com/office/powerpoint/2010/main" val="26381977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D50AEDEB-7CA6-0960-6968-EA522ABAEFF4}"/>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F11FF1D8-A785-2A9B-3B1E-5E7720C36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9E4AFD0F-CC01-238C-8EDA-841F6C35F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CDEEBFE-8412-4C13-5558-3D661AF14A66}"/>
              </a:ext>
            </a:extLst>
          </p:cNvPr>
          <p:cNvSpPr>
            <a:spLocks noChangeArrowheads="1"/>
          </p:cNvSpPr>
          <p:nvPr/>
        </p:nvSpPr>
        <p:spPr bwMode="auto">
          <a:xfrm>
            <a:off x="0" y="1080000"/>
            <a:ext cx="9144000" cy="295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ΣΤΑΔΙΟ Β’ : Αξιολόγηση σε επίπεδο κατηγορίας κριτηρίων</a:t>
            </a:r>
          </a:p>
          <a:p>
            <a:pPr eaLnBrk="1" hangingPunct="1">
              <a:lnSpc>
                <a:spcPct val="150000"/>
              </a:lnSpc>
              <a:spcBef>
                <a:spcPct val="0"/>
              </a:spcBef>
              <a:buNone/>
              <a:tabLst>
                <a:tab pos="534988" algn="l"/>
                <a:tab pos="720725" algn="l"/>
              </a:tabLst>
            </a:pPr>
            <a:r>
              <a:rPr lang="el-GR" altLang="el-GR" sz="1800" dirty="0">
                <a:solidFill>
                  <a:srgbClr val="0033CC"/>
                </a:solidFill>
                <a:latin typeface="Calibri" panose="020F0502020204030204" pitchFamily="34" charset="0"/>
                <a:cs typeface="Calibri" panose="020F0502020204030204" pitchFamily="34" charset="0"/>
              </a:rPr>
              <a:t>1. 	Εμπλεκόμενοι φορείς και πληρότητα περιεχομένου της πρότασης</a:t>
            </a:r>
          </a:p>
          <a:p>
            <a:pP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1.1	Αρμοδιότητα του δικαιούχου να υλοποιήσει την πράξη</a:t>
            </a:r>
          </a:p>
          <a:p>
            <a:pPr eaLnBrk="1" hangingPunct="1">
              <a:lnSpc>
                <a:spcPct val="150000"/>
              </a:lnSpc>
              <a:spcBef>
                <a:spcPct val="0"/>
              </a:spcBef>
              <a:buNone/>
              <a:tabLst>
                <a:tab pos="534988" algn="l"/>
                <a:tab pos="720725" algn="l"/>
              </a:tabLst>
            </a:pPr>
            <a:r>
              <a:rPr lang="el-GR" altLang="el-GR" sz="1800" b="0" dirty="0">
                <a:solidFill>
                  <a:srgbClr val="FF0000"/>
                </a:solidFill>
                <a:latin typeface="Calibri" panose="020F0502020204030204" pitchFamily="34" charset="0"/>
                <a:cs typeface="Calibri" panose="020F0502020204030204" pitchFamily="34" charset="0"/>
              </a:rPr>
              <a:t>1.2	Αρμοδιότητα του φορέα λειτουργίας και συντήρησης (δεν αφορά πράξεις ΕΚΤ+)</a:t>
            </a:r>
          </a:p>
          <a:p>
            <a:pP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1.3	Πληρότητα και σαφήνεια του φυσικού αντικειμένου της πρότασης</a:t>
            </a:r>
          </a:p>
          <a:p>
            <a:pP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1.4	</a:t>
            </a:r>
            <a:r>
              <a:rPr lang="el-GR" altLang="el-GR" sz="1800" b="0" dirty="0" err="1">
                <a:solidFill>
                  <a:srgbClr val="0033CC"/>
                </a:solidFill>
                <a:latin typeface="Calibri" panose="020F0502020204030204" pitchFamily="34" charset="0"/>
                <a:cs typeface="Calibri" panose="020F0502020204030204" pitchFamily="34" charset="0"/>
              </a:rPr>
              <a:t>Ρεαλιστικότητα</a:t>
            </a:r>
            <a:r>
              <a:rPr lang="el-GR" altLang="el-GR" sz="1800" b="0" dirty="0">
                <a:solidFill>
                  <a:srgbClr val="0033CC"/>
                </a:solidFill>
                <a:latin typeface="Calibri" panose="020F0502020204030204" pitchFamily="34" charset="0"/>
                <a:cs typeface="Calibri" panose="020F0502020204030204" pitchFamily="34" charset="0"/>
              </a:rPr>
              <a:t> του προϋπολογισμού </a:t>
            </a:r>
          </a:p>
          <a:p>
            <a:pP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1.5	</a:t>
            </a:r>
            <a:r>
              <a:rPr lang="el-GR" altLang="el-GR" sz="1800" b="0" dirty="0" err="1">
                <a:solidFill>
                  <a:srgbClr val="0033CC"/>
                </a:solidFill>
                <a:latin typeface="Calibri" panose="020F0502020204030204" pitchFamily="34" charset="0"/>
                <a:cs typeface="Calibri" panose="020F0502020204030204" pitchFamily="34" charset="0"/>
              </a:rPr>
              <a:t>Ρεαλιστικότητα</a:t>
            </a:r>
            <a:r>
              <a:rPr lang="el-GR" altLang="el-GR" sz="1800" b="0" dirty="0">
                <a:solidFill>
                  <a:srgbClr val="0033CC"/>
                </a:solidFill>
                <a:latin typeface="Calibri" panose="020F0502020204030204" pitchFamily="34" charset="0"/>
                <a:cs typeface="Calibri" panose="020F0502020204030204" pitchFamily="34" charset="0"/>
              </a:rPr>
              <a:t> του χρονοδιαγράμματος </a:t>
            </a:r>
          </a:p>
        </p:txBody>
      </p:sp>
    </p:spTree>
    <p:extLst>
      <p:ext uri="{BB962C8B-B14F-4D97-AF65-F5344CB8AC3E}">
        <p14:creationId xmlns:p14="http://schemas.microsoft.com/office/powerpoint/2010/main" val="1947744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D50AEDEB-7CA6-0960-6968-EA522ABAEFF4}"/>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F11FF1D8-A785-2A9B-3B1E-5E7720C36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9E4AFD0F-CC01-238C-8EDA-841F6C35F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CDEEBFE-8412-4C13-5558-3D661AF14A66}"/>
              </a:ext>
            </a:extLst>
          </p:cNvPr>
          <p:cNvSpPr>
            <a:spLocks noChangeArrowheads="1"/>
          </p:cNvSpPr>
          <p:nvPr/>
        </p:nvSpPr>
        <p:spPr bwMode="auto">
          <a:xfrm>
            <a:off x="0" y="1080000"/>
            <a:ext cx="9144000" cy="5035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ΣΤΑΔΙΟ Β’ : Αξιολόγηση σε επίπεδο κατηγορίας κριτηρίων</a:t>
            </a:r>
          </a:p>
          <a:p>
            <a:pPr eaLnBrk="1" hangingPunct="1">
              <a:lnSpc>
                <a:spcPct val="150000"/>
              </a:lnSpc>
              <a:spcBef>
                <a:spcPct val="0"/>
              </a:spcBef>
              <a:buNone/>
              <a:tabLst>
                <a:tab pos="534988" algn="l"/>
                <a:tab pos="720725" algn="l"/>
              </a:tabLst>
            </a:pPr>
            <a:r>
              <a:rPr lang="el-GR" altLang="el-GR" sz="1800" dirty="0">
                <a:solidFill>
                  <a:srgbClr val="0033CC"/>
                </a:solidFill>
                <a:latin typeface="Calibri" panose="020F0502020204030204" pitchFamily="34" charset="0"/>
                <a:cs typeface="Calibri" panose="020F0502020204030204" pitchFamily="34" charset="0"/>
              </a:rPr>
              <a:t>2. 	Τήρηση θεσμικού πλαισίου και ενσωμάτωση οριζόντιων πολιτικών</a:t>
            </a:r>
          </a:p>
          <a:p>
            <a:pPr marL="534988" indent="-534988"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2.1	Τήρηση θεσμικού πλαισίου ως προς τις δημόσιες συμβάσεις έργων, μελετών, προμηθειών και υπηρεσιών</a:t>
            </a:r>
          </a:p>
          <a:p>
            <a:pP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2.2	Τήρηση θεσμικού πλαισίου πλην δημοσίων συμβάσεων</a:t>
            </a:r>
          </a:p>
          <a:p>
            <a:pPr marL="534988" indent="-534988"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2.3	Συμβατότητα της πράξης με τους κανόνες του ανταγωνισμού και των κρατικών ενισχύσεων. </a:t>
            </a:r>
          </a:p>
          <a:p>
            <a:pP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2.4	Αειφόρος ανάπτυξη</a:t>
            </a:r>
          </a:p>
          <a:p>
            <a:pP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2.5	Προάσπιση και προαγωγή της ισότητας μεταξύ ανδρών και γυναικών </a:t>
            </a:r>
          </a:p>
          <a:p>
            <a:pPr marL="534988" indent="-534988" eaLnBrk="1" hangingPunct="1">
              <a:lnSpc>
                <a:spcPct val="150000"/>
              </a:lnSpc>
              <a:spcBef>
                <a:spcPct val="0"/>
              </a:spcBef>
              <a:buNone/>
              <a:tabLst>
                <a:tab pos="534988" algn="l"/>
              </a:tabLst>
            </a:pPr>
            <a:r>
              <a:rPr lang="el-GR" altLang="el-GR" sz="1800" b="0" dirty="0">
                <a:solidFill>
                  <a:srgbClr val="0033CC"/>
                </a:solidFill>
                <a:latin typeface="Calibri" panose="020F0502020204030204" pitchFamily="34" charset="0"/>
                <a:cs typeface="Calibri" panose="020F0502020204030204" pitchFamily="34" charset="0"/>
              </a:rPr>
              <a:t>2.6	Αποτροπή κάθε διάκρισης λόγω φύλου, φυλετικής ή </a:t>
            </a:r>
            <a:r>
              <a:rPr lang="el-GR" altLang="el-GR" sz="1800" b="0" dirty="0" err="1">
                <a:solidFill>
                  <a:srgbClr val="0033CC"/>
                </a:solidFill>
                <a:latin typeface="Calibri" panose="020F0502020204030204" pitchFamily="34" charset="0"/>
                <a:cs typeface="Calibri" panose="020F0502020204030204" pitchFamily="34" charset="0"/>
              </a:rPr>
              <a:t>εθνοτικής</a:t>
            </a:r>
            <a:r>
              <a:rPr lang="el-GR" altLang="el-GR" sz="1800" b="0" dirty="0">
                <a:solidFill>
                  <a:srgbClr val="0033CC"/>
                </a:solidFill>
                <a:latin typeface="Calibri" panose="020F0502020204030204" pitchFamily="34" charset="0"/>
                <a:cs typeface="Calibri" panose="020F0502020204030204" pitchFamily="34" charset="0"/>
              </a:rPr>
              <a:t> καταγωγής, θρησκείας ή πεποιθήσεων, αναπηρίας, ηλικίας ή γενετήσιου προσανατολισμού.</a:t>
            </a:r>
          </a:p>
          <a:p>
            <a:pPr marL="720725" indent="-720725"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2.7	Εξασφάλιση της προσβασιμότητας των ατόμων με αναπηρία.  </a:t>
            </a:r>
          </a:p>
        </p:txBody>
      </p:sp>
    </p:spTree>
    <p:extLst>
      <p:ext uri="{BB962C8B-B14F-4D97-AF65-F5344CB8AC3E}">
        <p14:creationId xmlns:p14="http://schemas.microsoft.com/office/powerpoint/2010/main" val="549204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D50AEDEB-7CA6-0960-6968-EA522ABAEFF4}"/>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F11FF1D8-A785-2A9B-3B1E-5E7720C36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9E4AFD0F-CC01-238C-8EDA-841F6C35F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FFFBFC8C-0707-AA1E-CB4F-C6B5C4ED6C07}"/>
              </a:ext>
            </a:extLst>
          </p:cNvPr>
          <p:cNvSpPr>
            <a:spLocks noChangeArrowheads="1"/>
          </p:cNvSpPr>
          <p:nvPr/>
        </p:nvSpPr>
        <p:spPr bwMode="auto">
          <a:xfrm>
            <a:off x="0" y="1080000"/>
            <a:ext cx="9144000" cy="435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ΠΑΡΑΡΤΗΜΑ </a:t>
            </a:r>
            <a:r>
              <a:rPr lang="el-GR" altLang="el-GR" sz="1800" dirty="0" err="1">
                <a:solidFill>
                  <a:srgbClr val="0033CC"/>
                </a:solidFill>
                <a:latin typeface="Calibri" panose="020F0502020204030204" pitchFamily="34" charset="0"/>
                <a:cs typeface="Calibri" panose="020F0502020204030204" pitchFamily="34" charset="0"/>
              </a:rPr>
              <a:t>ΙΙ</a:t>
            </a:r>
            <a:r>
              <a:rPr lang="en-US" altLang="el-GR" sz="1800" dirty="0">
                <a:solidFill>
                  <a:srgbClr val="0033CC"/>
                </a:solidFill>
                <a:latin typeface="Calibri" panose="020F0502020204030204" pitchFamily="34" charset="0"/>
                <a:cs typeface="Calibri" panose="020F0502020204030204" pitchFamily="34" charset="0"/>
              </a:rPr>
              <a:t> – </a:t>
            </a:r>
            <a:br>
              <a:rPr lang="en-US" altLang="el-GR" sz="1800" dirty="0">
                <a:solidFill>
                  <a:srgbClr val="0033CC"/>
                </a:solidFill>
                <a:latin typeface="Calibri" panose="020F0502020204030204" pitchFamily="34" charset="0"/>
                <a:cs typeface="Calibri" panose="020F0502020204030204" pitchFamily="34" charset="0"/>
              </a:rPr>
            </a:br>
            <a:r>
              <a:rPr lang="el-GR" altLang="el-GR" sz="1800" dirty="0">
                <a:solidFill>
                  <a:srgbClr val="0033CC"/>
                </a:solidFill>
                <a:latin typeface="Calibri" panose="020F0502020204030204" pitchFamily="34" charset="0"/>
                <a:cs typeface="Calibri" panose="020F0502020204030204" pitchFamily="34" charset="0"/>
              </a:rPr>
              <a:t>για την εξειδίκευση του κριτηρίου αξιολόγησης «Εξασφάλιση της προσβασιμότητας στα άτομα με αναπηρία»</a:t>
            </a:r>
            <a:endParaRPr lang="en-US" altLang="el-GR" sz="1800" dirty="0">
              <a:solidFill>
                <a:srgbClr val="0033CC"/>
              </a:solidFill>
              <a:latin typeface="Calibri" panose="020F0502020204030204" pitchFamily="34" charset="0"/>
              <a:cs typeface="Calibri" panose="020F0502020204030204" pitchFamily="34" charset="0"/>
            </a:endParaRPr>
          </a:p>
          <a:p>
            <a:pPr marL="720725" indent="-720725" eaLnBrk="1" hangingPunct="1">
              <a:lnSpc>
                <a:spcPct val="150000"/>
              </a:lnSpc>
              <a:spcBef>
                <a:spcPts val="1200"/>
              </a:spcBef>
              <a:buFontTx/>
              <a:buNone/>
              <a:tabLst>
                <a:tab pos="720725" algn="l"/>
              </a:tabLst>
            </a:pPr>
            <a:r>
              <a:rPr lang="el-GR" altLang="el-GR" sz="1800" b="0" dirty="0">
                <a:solidFill>
                  <a:srgbClr val="0033CC"/>
                </a:solidFill>
                <a:latin typeface="Calibri" panose="020F0502020204030204" pitchFamily="34" charset="0"/>
                <a:cs typeface="Calibri" panose="020F0502020204030204" pitchFamily="34" charset="0"/>
              </a:rPr>
              <a:t>(Α)</a:t>
            </a:r>
            <a:r>
              <a:rPr lang="en-US" altLang="el-GR" sz="1800" b="0" dirty="0">
                <a:solidFill>
                  <a:srgbClr val="0033CC"/>
                </a:solidFill>
                <a:latin typeface="Calibri" panose="020F0502020204030204" pitchFamily="34" charset="0"/>
                <a:cs typeface="Calibri" panose="020F0502020204030204" pitchFamily="34" charset="0"/>
              </a:rPr>
              <a:t>	</a:t>
            </a:r>
            <a:r>
              <a:rPr lang="el-GR" altLang="el-GR" sz="1800" b="0" dirty="0">
                <a:solidFill>
                  <a:srgbClr val="0033CC"/>
                </a:solidFill>
                <a:latin typeface="Calibri" panose="020F0502020204030204" pitchFamily="34" charset="0"/>
                <a:cs typeface="Calibri" panose="020F0502020204030204" pitchFamily="34" charset="0"/>
              </a:rPr>
              <a:t>Πρόσβαση στο φυσικό περιβάλλον και τους εξωτερικούς χώρους συμπεριλαμβανομένων αρχαιολογικών χώρων, παραλιών, χώρων πρασίνου, αλσών κ.λπ. </a:t>
            </a:r>
            <a:endParaRPr lang="en-US" altLang="el-GR" sz="1800" b="0" dirty="0">
              <a:solidFill>
                <a:srgbClr val="0033CC"/>
              </a:solidFill>
              <a:latin typeface="Calibri" panose="020F0502020204030204" pitchFamily="34" charset="0"/>
              <a:cs typeface="Calibri" panose="020F0502020204030204" pitchFamily="34" charset="0"/>
            </a:endParaRPr>
          </a:p>
          <a:p>
            <a:pPr eaLnBrk="1" hangingPunct="1">
              <a:lnSpc>
                <a:spcPct val="150000"/>
              </a:lnSpc>
              <a:spcBef>
                <a:spcPct val="0"/>
              </a:spcBef>
              <a:buFontTx/>
              <a:buNone/>
              <a:tabLst>
                <a:tab pos="720725" algn="l"/>
              </a:tabLst>
            </a:pPr>
            <a:r>
              <a:rPr lang="el-GR" altLang="el-GR" sz="1800" b="0" dirty="0">
                <a:solidFill>
                  <a:srgbClr val="0033CC"/>
                </a:solidFill>
                <a:latin typeface="Calibri" panose="020F0502020204030204" pitchFamily="34" charset="0"/>
                <a:cs typeface="Calibri" panose="020F0502020204030204" pitchFamily="34" charset="0"/>
              </a:rPr>
              <a:t>(Β) </a:t>
            </a:r>
            <a:r>
              <a:rPr lang="en-US" altLang="el-GR" sz="1800" b="0" dirty="0">
                <a:solidFill>
                  <a:srgbClr val="0033CC"/>
                </a:solidFill>
                <a:latin typeface="Calibri" panose="020F0502020204030204" pitchFamily="34" charset="0"/>
                <a:cs typeface="Calibri" panose="020F0502020204030204" pitchFamily="34" charset="0"/>
              </a:rPr>
              <a:t>	</a:t>
            </a:r>
            <a:r>
              <a:rPr lang="el-GR" altLang="el-GR" sz="1800" b="0" dirty="0">
                <a:solidFill>
                  <a:srgbClr val="0033CC"/>
                </a:solidFill>
                <a:latin typeface="Calibri" panose="020F0502020204030204" pitchFamily="34" charset="0"/>
                <a:cs typeface="Calibri" panose="020F0502020204030204" pitchFamily="34" charset="0"/>
              </a:rPr>
              <a:t>Πρόσβαση στις κτιριακές υποδομές και υπαίθριους  χώρους οικοπέδων </a:t>
            </a:r>
            <a:endParaRPr lang="en-US" altLang="el-GR" sz="1800" b="0" dirty="0">
              <a:solidFill>
                <a:srgbClr val="0033CC"/>
              </a:solidFill>
              <a:latin typeface="Calibri" panose="020F0502020204030204" pitchFamily="34" charset="0"/>
              <a:cs typeface="Calibri" panose="020F0502020204030204" pitchFamily="34" charset="0"/>
            </a:endParaRPr>
          </a:p>
          <a:p>
            <a:pPr eaLnBrk="1" hangingPunct="1">
              <a:lnSpc>
                <a:spcPct val="150000"/>
              </a:lnSpc>
              <a:spcBef>
                <a:spcPct val="0"/>
              </a:spcBef>
              <a:buFontTx/>
              <a:buNone/>
              <a:tabLst>
                <a:tab pos="720725" algn="l"/>
              </a:tabLst>
            </a:pPr>
            <a:r>
              <a:rPr lang="el-GR" altLang="el-GR" sz="1800" b="0" dirty="0">
                <a:solidFill>
                  <a:srgbClr val="0033CC"/>
                </a:solidFill>
                <a:latin typeface="Calibri" panose="020F0502020204030204" pitchFamily="34" charset="0"/>
                <a:cs typeface="Calibri" panose="020F0502020204030204" pitchFamily="34" charset="0"/>
              </a:rPr>
              <a:t>(Γ) </a:t>
            </a:r>
            <a:r>
              <a:rPr lang="en-US" altLang="el-GR" sz="1800" b="0" dirty="0">
                <a:solidFill>
                  <a:srgbClr val="0033CC"/>
                </a:solidFill>
                <a:latin typeface="Calibri" panose="020F0502020204030204" pitchFamily="34" charset="0"/>
                <a:cs typeface="Calibri" panose="020F0502020204030204" pitchFamily="34" charset="0"/>
              </a:rPr>
              <a:t>	</a:t>
            </a:r>
            <a:r>
              <a:rPr lang="el-GR" altLang="el-GR" sz="1800" b="0" dirty="0">
                <a:solidFill>
                  <a:srgbClr val="0033CC"/>
                </a:solidFill>
                <a:latin typeface="Calibri" panose="020F0502020204030204" pitchFamily="34" charset="0"/>
                <a:cs typeface="Calibri" panose="020F0502020204030204" pitchFamily="34" charset="0"/>
              </a:rPr>
              <a:t>Πρόσβαση στις μεταφορές </a:t>
            </a:r>
            <a:endParaRPr lang="en-US" altLang="el-GR" sz="1800" b="0" dirty="0">
              <a:solidFill>
                <a:srgbClr val="0033CC"/>
              </a:solidFill>
              <a:latin typeface="Calibri" panose="020F0502020204030204" pitchFamily="34" charset="0"/>
              <a:cs typeface="Calibri" panose="020F0502020204030204" pitchFamily="34" charset="0"/>
            </a:endParaRPr>
          </a:p>
          <a:p>
            <a:pPr eaLnBrk="1" hangingPunct="1">
              <a:lnSpc>
                <a:spcPct val="150000"/>
              </a:lnSpc>
              <a:spcBef>
                <a:spcPct val="0"/>
              </a:spcBef>
              <a:buFontTx/>
              <a:buNone/>
              <a:tabLst>
                <a:tab pos="720725" algn="l"/>
              </a:tabLst>
            </a:pPr>
            <a:r>
              <a:rPr lang="el-GR" altLang="el-GR" sz="1800" b="0" dirty="0">
                <a:solidFill>
                  <a:srgbClr val="0033CC"/>
                </a:solidFill>
                <a:latin typeface="Calibri" panose="020F0502020204030204" pitchFamily="34" charset="0"/>
                <a:cs typeface="Calibri" panose="020F0502020204030204" pitchFamily="34" charset="0"/>
              </a:rPr>
              <a:t>(Δ) </a:t>
            </a:r>
            <a:r>
              <a:rPr lang="en-US" altLang="el-GR" sz="1800" b="0" dirty="0">
                <a:solidFill>
                  <a:srgbClr val="0033CC"/>
                </a:solidFill>
                <a:latin typeface="Calibri" panose="020F0502020204030204" pitchFamily="34" charset="0"/>
                <a:cs typeface="Calibri" panose="020F0502020204030204" pitchFamily="34" charset="0"/>
              </a:rPr>
              <a:t>	</a:t>
            </a:r>
            <a:r>
              <a:rPr lang="el-GR" altLang="el-GR" sz="1800" b="0" dirty="0">
                <a:solidFill>
                  <a:srgbClr val="0033CC"/>
                </a:solidFill>
                <a:latin typeface="Calibri" panose="020F0502020204030204" pitchFamily="34" charset="0"/>
                <a:cs typeface="Calibri" panose="020F0502020204030204" pitchFamily="34" charset="0"/>
              </a:rPr>
              <a:t>Πρόσβαση στις υπηρεσίες </a:t>
            </a:r>
            <a:endParaRPr lang="en-US" altLang="el-GR" sz="1800" b="0" dirty="0">
              <a:solidFill>
                <a:srgbClr val="0033CC"/>
              </a:solidFill>
              <a:latin typeface="Calibri" panose="020F0502020204030204" pitchFamily="34" charset="0"/>
              <a:cs typeface="Calibri" panose="020F0502020204030204" pitchFamily="34" charset="0"/>
            </a:endParaRPr>
          </a:p>
          <a:p>
            <a:pPr eaLnBrk="1" hangingPunct="1">
              <a:lnSpc>
                <a:spcPct val="150000"/>
              </a:lnSpc>
              <a:spcBef>
                <a:spcPct val="0"/>
              </a:spcBef>
              <a:buFontTx/>
              <a:buNone/>
              <a:tabLst>
                <a:tab pos="720725" algn="l"/>
              </a:tabLst>
            </a:pPr>
            <a:r>
              <a:rPr lang="el-GR" altLang="el-GR" sz="1800" b="0" dirty="0">
                <a:solidFill>
                  <a:srgbClr val="0033CC"/>
                </a:solidFill>
                <a:latin typeface="Calibri" panose="020F0502020204030204" pitchFamily="34" charset="0"/>
                <a:cs typeface="Calibri" panose="020F0502020204030204" pitchFamily="34" charset="0"/>
              </a:rPr>
              <a:t>(Ε) </a:t>
            </a:r>
            <a:r>
              <a:rPr lang="en-US" altLang="el-GR" sz="1800" b="0" dirty="0">
                <a:solidFill>
                  <a:srgbClr val="0033CC"/>
                </a:solidFill>
                <a:latin typeface="Calibri" panose="020F0502020204030204" pitchFamily="34" charset="0"/>
                <a:cs typeface="Calibri" panose="020F0502020204030204" pitchFamily="34" charset="0"/>
              </a:rPr>
              <a:t>	</a:t>
            </a:r>
            <a:r>
              <a:rPr lang="el-GR" altLang="el-GR" sz="1800" b="0" dirty="0">
                <a:solidFill>
                  <a:srgbClr val="0033CC"/>
                </a:solidFill>
                <a:latin typeface="Calibri" panose="020F0502020204030204" pitchFamily="34" charset="0"/>
                <a:cs typeface="Calibri" panose="020F0502020204030204" pitchFamily="34" charset="0"/>
              </a:rPr>
              <a:t>Πρόσβαση στα ηλεκτρονικά περιβάλλοντα </a:t>
            </a:r>
            <a:endParaRPr lang="en-US" altLang="el-GR" sz="1800" b="0" dirty="0">
              <a:solidFill>
                <a:srgbClr val="0033CC"/>
              </a:solidFill>
              <a:latin typeface="Calibri" panose="020F0502020204030204" pitchFamily="34" charset="0"/>
              <a:cs typeface="Calibri" panose="020F0502020204030204" pitchFamily="34" charset="0"/>
            </a:endParaRPr>
          </a:p>
          <a:p>
            <a:pPr eaLnBrk="1" hangingPunct="1">
              <a:lnSpc>
                <a:spcPct val="150000"/>
              </a:lnSpc>
              <a:spcBef>
                <a:spcPct val="0"/>
              </a:spcBef>
              <a:buFontTx/>
              <a:buNone/>
              <a:tabLst>
                <a:tab pos="720725" algn="l"/>
              </a:tabLst>
            </a:pPr>
            <a:r>
              <a:rPr lang="el-GR" altLang="el-GR" sz="1800" b="0" dirty="0">
                <a:solidFill>
                  <a:srgbClr val="0033CC"/>
                </a:solidFill>
                <a:latin typeface="Calibri" panose="020F0502020204030204" pitchFamily="34" charset="0"/>
                <a:cs typeface="Calibri" panose="020F0502020204030204" pitchFamily="34" charset="0"/>
              </a:rPr>
              <a:t>(</a:t>
            </a:r>
            <a:r>
              <a:rPr lang="el-GR" altLang="el-GR" sz="1800" b="0" dirty="0" err="1">
                <a:solidFill>
                  <a:srgbClr val="0033CC"/>
                </a:solidFill>
                <a:latin typeface="Calibri" panose="020F0502020204030204" pitchFamily="34" charset="0"/>
                <a:cs typeface="Calibri" panose="020F0502020204030204" pitchFamily="34" charset="0"/>
              </a:rPr>
              <a:t>ΣΤ</a:t>
            </a:r>
            <a:r>
              <a:rPr lang="el-GR" altLang="el-GR" sz="1800" b="0" dirty="0">
                <a:solidFill>
                  <a:srgbClr val="0033CC"/>
                </a:solidFill>
                <a:latin typeface="Calibri" panose="020F0502020204030204" pitchFamily="34" charset="0"/>
                <a:cs typeface="Calibri" panose="020F0502020204030204" pitchFamily="34" charset="0"/>
              </a:rPr>
              <a:t>) </a:t>
            </a:r>
            <a:r>
              <a:rPr lang="en-US" altLang="el-GR" sz="1800" b="0" dirty="0">
                <a:solidFill>
                  <a:srgbClr val="0033CC"/>
                </a:solidFill>
                <a:latin typeface="Calibri" panose="020F0502020204030204" pitchFamily="34" charset="0"/>
                <a:cs typeface="Calibri" panose="020F0502020204030204" pitchFamily="34" charset="0"/>
              </a:rPr>
              <a:t>	</a:t>
            </a:r>
            <a:r>
              <a:rPr lang="el-GR" altLang="el-GR" sz="1800" b="0" dirty="0">
                <a:solidFill>
                  <a:srgbClr val="0033CC"/>
                </a:solidFill>
                <a:latin typeface="Calibri" panose="020F0502020204030204" pitchFamily="34" charset="0"/>
                <a:cs typeface="Calibri" panose="020F0502020204030204" pitchFamily="34" charset="0"/>
              </a:rPr>
              <a:t>Πρόσβαση στην πληροφορία -πληροφόρηση και εκδηλώσεις</a:t>
            </a:r>
          </a:p>
        </p:txBody>
      </p:sp>
    </p:spTree>
    <p:extLst>
      <p:ext uri="{BB962C8B-B14F-4D97-AF65-F5344CB8AC3E}">
        <p14:creationId xmlns:p14="http://schemas.microsoft.com/office/powerpoint/2010/main" val="399540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D50AEDEB-7CA6-0960-6968-EA522ABAEFF4}"/>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F11FF1D8-A785-2A9B-3B1E-5E7720C36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9E4AFD0F-CC01-238C-8EDA-841F6C35F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CDEEBFE-8412-4C13-5558-3D661AF14A66}"/>
              </a:ext>
            </a:extLst>
          </p:cNvPr>
          <p:cNvSpPr>
            <a:spLocks noChangeArrowheads="1"/>
          </p:cNvSpPr>
          <p:nvPr/>
        </p:nvSpPr>
        <p:spPr bwMode="auto">
          <a:xfrm>
            <a:off x="0" y="1080000"/>
            <a:ext cx="9144000" cy="254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ΣΤΑΔΙΟ Β’ : Αξιολόγηση σε επίπεδο κατηγορίας κριτηρίων</a:t>
            </a:r>
          </a:p>
          <a:p>
            <a:pPr eaLnBrk="1" hangingPunct="1">
              <a:lnSpc>
                <a:spcPct val="150000"/>
              </a:lnSpc>
              <a:spcBef>
                <a:spcPct val="0"/>
              </a:spcBef>
              <a:buNone/>
              <a:tabLst>
                <a:tab pos="534988" algn="l"/>
                <a:tab pos="720725" algn="l"/>
              </a:tabLst>
            </a:pPr>
            <a:r>
              <a:rPr lang="el-GR" altLang="el-GR" sz="1800" dirty="0">
                <a:solidFill>
                  <a:srgbClr val="0033CC"/>
                </a:solidFill>
                <a:latin typeface="Calibri" panose="020F0502020204030204" pitchFamily="34" charset="0"/>
                <a:cs typeface="Calibri" panose="020F0502020204030204" pitchFamily="34" charset="0"/>
              </a:rPr>
              <a:t>3. 	Σκοπιμότητα πράξης</a:t>
            </a:r>
          </a:p>
          <a:p>
            <a:pP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3.1	Αναγκαιότητα υλοποίησης της πράξης</a:t>
            </a:r>
          </a:p>
          <a:p>
            <a:pP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3.2	Αποτελεσματικότητα </a:t>
            </a:r>
          </a:p>
          <a:p>
            <a:pPr marL="534988" indent="-534988"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3.3	Αποδοτικότητα Πράξης </a:t>
            </a:r>
          </a:p>
          <a:p>
            <a:pP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3.4	Βιωσιμότητα, λειτουργικότητα, αξιοποίηση</a:t>
            </a:r>
          </a:p>
        </p:txBody>
      </p:sp>
    </p:spTree>
    <p:extLst>
      <p:ext uri="{BB962C8B-B14F-4D97-AF65-F5344CB8AC3E}">
        <p14:creationId xmlns:p14="http://schemas.microsoft.com/office/powerpoint/2010/main" val="4953149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D50AEDEB-7CA6-0960-6968-EA522ABAEFF4}"/>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F11FF1D8-A785-2A9B-3B1E-5E7720C36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9E4AFD0F-CC01-238C-8EDA-841F6C35F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CDEEBFE-8412-4C13-5558-3D661AF14A66}"/>
              </a:ext>
            </a:extLst>
          </p:cNvPr>
          <p:cNvSpPr>
            <a:spLocks noChangeArrowheads="1"/>
          </p:cNvSpPr>
          <p:nvPr/>
        </p:nvSpPr>
        <p:spPr bwMode="auto">
          <a:xfrm>
            <a:off x="0" y="1080000"/>
            <a:ext cx="9144000" cy="295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ΣΤΑΔΙΟ Β’ : Αξιολόγηση σε επίπεδο κατηγορίας κριτηρίων</a:t>
            </a:r>
          </a:p>
          <a:p>
            <a:pPr eaLnBrk="1" hangingPunct="1">
              <a:lnSpc>
                <a:spcPct val="150000"/>
              </a:lnSpc>
              <a:spcBef>
                <a:spcPct val="0"/>
              </a:spcBef>
              <a:buNone/>
              <a:tabLst>
                <a:tab pos="534988" algn="l"/>
                <a:tab pos="720725" algn="l"/>
              </a:tabLst>
            </a:pPr>
            <a:r>
              <a:rPr lang="el-GR" altLang="el-GR" sz="1800" dirty="0">
                <a:solidFill>
                  <a:srgbClr val="0033CC"/>
                </a:solidFill>
                <a:latin typeface="Calibri" panose="020F0502020204030204" pitchFamily="34" charset="0"/>
                <a:cs typeface="Calibri" panose="020F0502020204030204" pitchFamily="34" charset="0"/>
              </a:rPr>
              <a:t>4. 	Ωριμότητα πράξης</a:t>
            </a:r>
          </a:p>
          <a:p>
            <a:pP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4.1	Στάδιο εξέλιξης των απαιτούμενων ενεργειών ωρίμανσης της πράξης </a:t>
            </a:r>
          </a:p>
          <a:p>
            <a:pPr marL="534988" indent="-534988" algn="just"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4.2	Εξετάζεται ο βαθμός προόδου συγκεκριμένων διοικητικών ή άλλων ενεργειών,  οι οποίες είναι απαραίτητες για την υλοποίηση της προτεινόμενης πράξης (π.χ. Αποφάσεις αρμόδιων Οργάνων για την συνέχιση της πράξης και ένταξή της στο πρόγραμμα δράσεων του φορέα).</a:t>
            </a:r>
          </a:p>
        </p:txBody>
      </p:sp>
    </p:spTree>
    <p:extLst>
      <p:ext uri="{BB962C8B-B14F-4D97-AF65-F5344CB8AC3E}">
        <p14:creationId xmlns:p14="http://schemas.microsoft.com/office/powerpoint/2010/main" val="4055795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D50AEDEB-7CA6-0960-6968-EA522ABAEFF4}"/>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F11FF1D8-A785-2A9B-3B1E-5E7720C36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9E4AFD0F-CC01-238C-8EDA-841F6C35F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a:extLst>
              <a:ext uri="{FF2B5EF4-FFF2-40B4-BE49-F238E27FC236}">
                <a16:creationId xmlns:a16="http://schemas.microsoft.com/office/drawing/2014/main" id="{F1E5759C-F688-2EB3-70FE-709DB35FE692}"/>
              </a:ext>
            </a:extLst>
          </p:cNvPr>
          <p:cNvPicPr>
            <a:picLocks noChangeAspect="1"/>
          </p:cNvPicPr>
          <p:nvPr/>
        </p:nvPicPr>
        <p:blipFill>
          <a:blip r:embed="rId4"/>
          <a:stretch>
            <a:fillRect/>
          </a:stretch>
        </p:blipFill>
        <p:spPr>
          <a:xfrm>
            <a:off x="157019" y="995289"/>
            <a:ext cx="8679979" cy="4620420"/>
          </a:xfrm>
          <a:prstGeom prst="rect">
            <a:avLst/>
          </a:prstGeom>
        </p:spPr>
      </p:pic>
    </p:spTree>
    <p:extLst>
      <p:ext uri="{BB962C8B-B14F-4D97-AF65-F5344CB8AC3E}">
        <p14:creationId xmlns:p14="http://schemas.microsoft.com/office/powerpoint/2010/main" val="374753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D50AEDEB-7CA6-0960-6968-EA522ABAEFF4}"/>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F11FF1D8-A785-2A9B-3B1E-5E7720C36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9E4AFD0F-CC01-238C-8EDA-841F6C35F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ικόνα 2">
            <a:extLst>
              <a:ext uri="{FF2B5EF4-FFF2-40B4-BE49-F238E27FC236}">
                <a16:creationId xmlns:a16="http://schemas.microsoft.com/office/drawing/2014/main" id="{9F5A38EC-ACF1-51A1-78A9-33AF019A2777}"/>
              </a:ext>
            </a:extLst>
          </p:cNvPr>
          <p:cNvPicPr>
            <a:picLocks noChangeAspect="1"/>
          </p:cNvPicPr>
          <p:nvPr/>
        </p:nvPicPr>
        <p:blipFill>
          <a:blip r:embed="rId4"/>
          <a:stretch>
            <a:fillRect/>
          </a:stretch>
        </p:blipFill>
        <p:spPr>
          <a:xfrm>
            <a:off x="251928" y="3918527"/>
            <a:ext cx="8598673" cy="1419096"/>
          </a:xfrm>
          <a:prstGeom prst="rect">
            <a:avLst/>
          </a:prstGeom>
        </p:spPr>
      </p:pic>
      <p:sp>
        <p:nvSpPr>
          <p:cNvPr id="7" name="Rectangle 2">
            <a:extLst>
              <a:ext uri="{FF2B5EF4-FFF2-40B4-BE49-F238E27FC236}">
                <a16:creationId xmlns:a16="http://schemas.microsoft.com/office/drawing/2014/main" id="{58647A85-05EB-F44C-DFB5-716D887EFDAE}"/>
              </a:ext>
            </a:extLst>
          </p:cNvPr>
          <p:cNvSpPr>
            <a:spLocks noChangeArrowheads="1"/>
          </p:cNvSpPr>
          <p:nvPr/>
        </p:nvSpPr>
        <p:spPr bwMode="auto">
          <a:xfrm>
            <a:off x="0" y="1199418"/>
            <a:ext cx="9144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2600" dirty="0">
                <a:solidFill>
                  <a:srgbClr val="0033CC"/>
                </a:solidFill>
                <a:latin typeface="Calibri" panose="020F0502020204030204" pitchFamily="34" charset="0"/>
                <a:cs typeface="Calibri" panose="020F0502020204030204" pitchFamily="34" charset="0"/>
              </a:rPr>
              <a:t>Αλλαγές σε σχέση με το υλικό που στάλθηκε</a:t>
            </a:r>
            <a:endParaRPr lang="en-US" altLang="el-GR" sz="2600" dirty="0">
              <a:solidFill>
                <a:srgbClr val="0033CC"/>
              </a:solidFill>
              <a:latin typeface="Calibri" panose="020F0502020204030204" pitchFamily="34" charset="0"/>
              <a:cs typeface="Calibri" panose="020F0502020204030204" pitchFamily="34" charset="0"/>
            </a:endParaRPr>
          </a:p>
        </p:txBody>
      </p:sp>
      <p:sp>
        <p:nvSpPr>
          <p:cNvPr id="8" name="Rectangle 2">
            <a:extLst>
              <a:ext uri="{FF2B5EF4-FFF2-40B4-BE49-F238E27FC236}">
                <a16:creationId xmlns:a16="http://schemas.microsoft.com/office/drawing/2014/main" id="{951DB7CB-8C32-832D-C1D9-CCAFEF06325B}"/>
              </a:ext>
            </a:extLst>
          </p:cNvPr>
          <p:cNvSpPr>
            <a:spLocks noChangeArrowheads="1"/>
          </p:cNvSpPr>
          <p:nvPr/>
        </p:nvSpPr>
        <p:spPr bwMode="auto">
          <a:xfrm>
            <a:off x="0" y="2480491"/>
            <a:ext cx="9144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2000" dirty="0">
                <a:solidFill>
                  <a:srgbClr val="0033CC"/>
                </a:solidFill>
                <a:latin typeface="Calibri" panose="020F0502020204030204" pitchFamily="34" charset="0"/>
                <a:cs typeface="Calibri" panose="020F0502020204030204" pitchFamily="34" charset="0"/>
              </a:rPr>
              <a:t>ESO4.11.θ. Ενίσχυση υπηρεσιών πρωτοβάθμιας φροντίδας υγείας </a:t>
            </a:r>
            <a:r>
              <a:rPr lang="en-US" altLang="el-GR" sz="2000" dirty="0">
                <a:solidFill>
                  <a:srgbClr val="0033CC"/>
                </a:solidFill>
                <a:latin typeface="Calibri" panose="020F0502020204030204" pitchFamily="34" charset="0"/>
                <a:cs typeface="Calibri" panose="020F0502020204030204" pitchFamily="34" charset="0"/>
              </a:rPr>
              <a:t>: </a:t>
            </a:r>
            <a:r>
              <a:rPr lang="el-GR" altLang="el-GR" sz="2000" dirty="0">
                <a:solidFill>
                  <a:srgbClr val="0033CC"/>
                </a:solidFill>
                <a:latin typeface="Calibri" panose="020F0502020204030204" pitchFamily="34" charset="0"/>
                <a:cs typeface="Calibri" panose="020F0502020204030204" pitchFamily="34" charset="0"/>
              </a:rPr>
              <a:t>ΣΥΝΕΧΙΣΗ ΔΡΑΣΗΣ ΤΟΠΙΚΗΣ ΟΜΑΔΑΣ ΥΓΕΙΑΣ (</a:t>
            </a:r>
            <a:r>
              <a:rPr lang="el-GR" altLang="el-GR" sz="2000" dirty="0" err="1">
                <a:solidFill>
                  <a:srgbClr val="0033CC"/>
                </a:solidFill>
                <a:latin typeface="Calibri" panose="020F0502020204030204" pitchFamily="34" charset="0"/>
                <a:cs typeface="Calibri" panose="020F0502020204030204" pitchFamily="34" charset="0"/>
              </a:rPr>
              <a:t>ΤΟΜΥ</a:t>
            </a:r>
            <a:r>
              <a:rPr lang="el-GR" altLang="el-GR" sz="2000" dirty="0">
                <a:solidFill>
                  <a:srgbClr val="0033CC"/>
                </a:solidFill>
                <a:latin typeface="Calibri" panose="020F0502020204030204" pitchFamily="34" charset="0"/>
                <a:cs typeface="Calibri" panose="020F0502020204030204" pitchFamily="34" charset="0"/>
              </a:rPr>
              <a:t>) …………….</a:t>
            </a:r>
            <a:endParaRPr lang="en-US" altLang="el-GR" sz="2000" dirty="0">
              <a:solidFill>
                <a:srgbClr val="0033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680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5"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D50AEDEB-7CA6-0960-6968-EA522ABAEFF4}"/>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F11FF1D8-A785-2A9B-3B1E-5E7720C36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9E4AFD0F-CC01-238C-8EDA-841F6C35F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951DB7CB-8C32-832D-C1D9-CCAFEF06325B}"/>
              </a:ext>
            </a:extLst>
          </p:cNvPr>
          <p:cNvSpPr>
            <a:spLocks noChangeArrowheads="1"/>
          </p:cNvSpPr>
          <p:nvPr/>
        </p:nvSpPr>
        <p:spPr bwMode="auto">
          <a:xfrm>
            <a:off x="0" y="910368"/>
            <a:ext cx="91440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2000" dirty="0">
                <a:solidFill>
                  <a:srgbClr val="0033CC"/>
                </a:solidFill>
                <a:latin typeface="Calibri" panose="020F0502020204030204" pitchFamily="34" charset="0"/>
                <a:cs typeface="Calibri" panose="020F0502020204030204" pitchFamily="34" charset="0"/>
              </a:rPr>
              <a:t>ESO4.11.ι. Ενίσχυση υπηρεσιών Ψυχικής Υγείας</a:t>
            </a:r>
            <a:endParaRPr lang="en-US" altLang="el-GR" sz="2000" dirty="0">
              <a:solidFill>
                <a:srgbClr val="0033CC"/>
              </a:solidFill>
              <a:latin typeface="Calibri" panose="020F0502020204030204" pitchFamily="34" charset="0"/>
              <a:cs typeface="Calibri" panose="020F0502020204030204" pitchFamily="34" charset="0"/>
            </a:endParaRPr>
          </a:p>
        </p:txBody>
      </p:sp>
      <p:pic>
        <p:nvPicPr>
          <p:cNvPr id="10" name="Εικόνα 9">
            <a:extLst>
              <a:ext uri="{FF2B5EF4-FFF2-40B4-BE49-F238E27FC236}">
                <a16:creationId xmlns:a16="http://schemas.microsoft.com/office/drawing/2014/main" id="{07935BC5-A80F-E8E2-FBAB-91DB47D2D057}"/>
              </a:ext>
            </a:extLst>
          </p:cNvPr>
          <p:cNvPicPr>
            <a:picLocks noChangeAspect="1"/>
          </p:cNvPicPr>
          <p:nvPr/>
        </p:nvPicPr>
        <p:blipFill>
          <a:blip r:embed="rId4"/>
          <a:stretch>
            <a:fillRect/>
          </a:stretch>
        </p:blipFill>
        <p:spPr>
          <a:xfrm>
            <a:off x="360402" y="1421543"/>
            <a:ext cx="8215273" cy="5081819"/>
          </a:xfrm>
          <a:prstGeom prst="rect">
            <a:avLst/>
          </a:prstGeom>
        </p:spPr>
      </p:pic>
    </p:spTree>
    <p:extLst>
      <p:ext uri="{BB962C8B-B14F-4D97-AF65-F5344CB8AC3E}">
        <p14:creationId xmlns:p14="http://schemas.microsoft.com/office/powerpoint/2010/main" val="59530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D50AEDEB-7CA6-0960-6968-EA522ABAEFF4}"/>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F11FF1D8-A785-2A9B-3B1E-5E7720C36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9E4AFD0F-CC01-238C-8EDA-841F6C35F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557A0AE-F892-94C1-0DFA-D013F51747FB}"/>
              </a:ext>
            </a:extLst>
          </p:cNvPr>
          <p:cNvSpPr txBox="1"/>
          <p:nvPr/>
        </p:nvSpPr>
        <p:spPr>
          <a:xfrm>
            <a:off x="230909" y="1166813"/>
            <a:ext cx="8820727" cy="4995919"/>
          </a:xfrm>
          <a:prstGeom prst="rect">
            <a:avLst/>
          </a:prstGeom>
          <a:noFill/>
        </p:spPr>
        <p:txBody>
          <a:bodyPr wrap="square">
            <a:spAutoFit/>
          </a:bodyPr>
          <a:lstStyle/>
          <a:p>
            <a:pPr algn="just">
              <a:lnSpc>
                <a:spcPct val="115000"/>
              </a:lnSpc>
              <a:spcAft>
                <a:spcPts val="1000"/>
              </a:spcAft>
            </a:pPr>
            <a:r>
              <a:rPr lang="el-GR" sz="2400" dirty="0">
                <a:solidFill>
                  <a:srgbClr val="0033CC"/>
                </a:solidFill>
                <a:latin typeface="Calibri" panose="020F0502020204030204" pitchFamily="34" charset="0"/>
                <a:ea typeface="Times New Roman" panose="02020603050405020304" pitchFamily="18" charset="0"/>
                <a:cs typeface="Times New Roman" panose="02020603050405020304" pitchFamily="18" charset="0"/>
              </a:rPr>
              <a:t>Έχουμε προσθέσει στην απόφαση ότι:</a:t>
            </a:r>
            <a:endParaRPr lang="en-US" sz="2400" i="1" dirty="0">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el-GR" sz="2400" b="0" dirty="0">
                <a:solidFill>
                  <a:srgbClr val="0033CC"/>
                </a:solidFill>
                <a:latin typeface="Calibri" panose="020F0502020204030204" pitchFamily="34" charset="0"/>
                <a:cs typeface="Times New Roman" panose="02020603050405020304" pitchFamily="18" charset="0"/>
              </a:rPr>
              <a:t>«Η </a:t>
            </a:r>
            <a:r>
              <a:rPr lang="el-GR" sz="2400" b="0" dirty="0" err="1">
                <a:solidFill>
                  <a:srgbClr val="0033CC"/>
                </a:solidFill>
                <a:latin typeface="Calibri" panose="020F0502020204030204" pitchFamily="34" charset="0"/>
                <a:cs typeface="Times New Roman" panose="02020603050405020304" pitchFamily="18" charset="0"/>
              </a:rPr>
              <a:t>ΕπΠα</a:t>
            </a:r>
            <a:r>
              <a:rPr lang="el-GR" sz="2400" b="0" dirty="0">
                <a:solidFill>
                  <a:srgbClr val="0033CC"/>
                </a:solidFill>
                <a:latin typeface="Calibri" panose="020F0502020204030204" pitchFamily="34" charset="0"/>
                <a:cs typeface="Times New Roman" panose="02020603050405020304" pitchFamily="18" charset="0"/>
              </a:rPr>
              <a:t>, σύμφωνα με τα προβλεπόμενα στον Εσωτερικό Κανονισμό Λειτουργίας, εξουσιοδοτεί τον Πρόεδρο της </a:t>
            </a:r>
            <a:r>
              <a:rPr lang="el-GR" sz="2400" b="0" dirty="0" err="1">
                <a:solidFill>
                  <a:srgbClr val="0033CC"/>
                </a:solidFill>
                <a:latin typeface="Calibri" panose="020F0502020204030204" pitchFamily="34" charset="0"/>
                <a:cs typeface="Times New Roman" panose="02020603050405020304" pitchFamily="18" charset="0"/>
              </a:rPr>
              <a:t>ΕπΠα</a:t>
            </a:r>
            <a:r>
              <a:rPr lang="el-GR" sz="2400" b="0" dirty="0">
                <a:solidFill>
                  <a:srgbClr val="0033CC"/>
                </a:solidFill>
                <a:latin typeface="Calibri" panose="020F0502020204030204" pitchFamily="34" charset="0"/>
                <a:cs typeface="Times New Roman" panose="02020603050405020304" pitchFamily="18" charset="0"/>
              </a:rPr>
              <a:t> να πραγματοποιεί Γραπτή Διαδικασία για την έγκριση της μεθοδολογίας και των κριτηρίων αξιολόγησης για τις δράσει του </a:t>
            </a:r>
            <a:r>
              <a:rPr lang="el-GR" sz="2400" b="0" dirty="0" err="1">
                <a:solidFill>
                  <a:srgbClr val="0033CC"/>
                </a:solidFill>
                <a:latin typeface="Calibri" panose="020F0502020204030204" pitchFamily="34" charset="0"/>
                <a:cs typeface="Times New Roman" panose="02020603050405020304" pitchFamily="18" charset="0"/>
              </a:rPr>
              <a:t>ΠεΠ</a:t>
            </a:r>
            <a:r>
              <a:rPr lang="el-GR" sz="2400" b="0" dirty="0">
                <a:solidFill>
                  <a:srgbClr val="0033CC"/>
                </a:solidFill>
                <a:latin typeface="Calibri" panose="020F0502020204030204" pitchFamily="34" charset="0"/>
                <a:cs typeface="Times New Roman" panose="02020603050405020304" pitchFamily="18" charset="0"/>
              </a:rPr>
              <a:t> που, σύμφωνα με τον Πίνακα Προσκλήσεων, θα ενεργοποιηθούν το επόμενο διάστημα και μέχρι την επόμενη συνεδρίασή της.</a:t>
            </a:r>
          </a:p>
          <a:p>
            <a:pPr algn="just">
              <a:lnSpc>
                <a:spcPct val="115000"/>
              </a:lnSpc>
              <a:spcAft>
                <a:spcPts val="1000"/>
              </a:spcAft>
            </a:pPr>
            <a:r>
              <a:rPr lang="el-GR" sz="2400" b="0" dirty="0">
                <a:solidFill>
                  <a:srgbClr val="0033CC"/>
                </a:solidFill>
                <a:latin typeface="Calibri" panose="020F0502020204030204" pitchFamily="34" charset="0"/>
                <a:cs typeface="Times New Roman" panose="02020603050405020304" pitchFamily="18" charset="0"/>
              </a:rPr>
              <a:t>«Η Επιτροπή Παρακολούθησης, …</a:t>
            </a:r>
            <a:r>
              <a:rPr lang="en-US" sz="2400" b="0" dirty="0">
                <a:solidFill>
                  <a:srgbClr val="0033CC"/>
                </a:solidFill>
                <a:latin typeface="Calibri" panose="020F0502020204030204" pitchFamily="34" charset="0"/>
                <a:cs typeface="Times New Roman" panose="02020603050405020304" pitchFamily="18" charset="0"/>
              </a:rPr>
              <a:t> </a:t>
            </a:r>
            <a:r>
              <a:rPr lang="el-GR" sz="2400" b="0" dirty="0">
                <a:solidFill>
                  <a:srgbClr val="0033CC"/>
                </a:solidFill>
                <a:latin typeface="Calibri" panose="020F0502020204030204" pitchFamily="34" charset="0"/>
                <a:cs typeface="Times New Roman" panose="02020603050405020304" pitchFamily="18" charset="0"/>
              </a:rPr>
              <a:t>και εξουσιοδοτεί την </a:t>
            </a:r>
            <a:r>
              <a:rPr lang="el-GR" sz="2400" b="0" dirty="0" err="1">
                <a:solidFill>
                  <a:srgbClr val="0033CC"/>
                </a:solidFill>
                <a:latin typeface="Calibri" panose="020F0502020204030204" pitchFamily="34" charset="0"/>
                <a:cs typeface="Times New Roman" panose="02020603050405020304" pitchFamily="18" charset="0"/>
              </a:rPr>
              <a:t>ΕΥΔ</a:t>
            </a:r>
            <a:r>
              <a:rPr lang="el-GR" sz="2400" b="0" dirty="0">
                <a:solidFill>
                  <a:srgbClr val="0033CC"/>
                </a:solidFill>
                <a:latin typeface="Calibri" panose="020F0502020204030204" pitchFamily="34" charset="0"/>
                <a:cs typeface="Times New Roman" panose="02020603050405020304" pitchFamily="18" charset="0"/>
              </a:rPr>
              <a:t> να προβαίνει σε μικρές, ήσσονος σημασίας αλλαγές στην εξειδίκευση των κριτηρίων, προκειμένου αυτά να καθίστανται πιο σαφή και αποτελεσματικά.»</a:t>
            </a:r>
          </a:p>
        </p:txBody>
      </p:sp>
    </p:spTree>
    <p:extLst>
      <p:ext uri="{BB962C8B-B14F-4D97-AF65-F5344CB8AC3E}">
        <p14:creationId xmlns:p14="http://schemas.microsoft.com/office/powerpoint/2010/main" val="141827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D50AEDEB-7CA6-0960-6968-EA522ABAEFF4}"/>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F11FF1D8-A785-2A9B-3B1E-5E7720C36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9E4AFD0F-CC01-238C-8EDA-841F6C35F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CDEEBFE-8412-4C13-5558-3D661AF14A66}"/>
              </a:ext>
            </a:extLst>
          </p:cNvPr>
          <p:cNvSpPr>
            <a:spLocks noChangeArrowheads="1"/>
          </p:cNvSpPr>
          <p:nvPr/>
        </p:nvSpPr>
        <p:spPr bwMode="auto">
          <a:xfrm>
            <a:off x="0" y="1080000"/>
            <a:ext cx="9144000" cy="2957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ΣΤΑΔΙΟ Β’ : Αξιολόγηση σε επίπεδο κατηγορίας κριτηρίων</a:t>
            </a:r>
          </a:p>
          <a:p>
            <a:pPr eaLnBrk="1" hangingPunct="1">
              <a:lnSpc>
                <a:spcPct val="150000"/>
              </a:lnSpc>
              <a:spcBef>
                <a:spcPct val="0"/>
              </a:spcBef>
              <a:buNone/>
              <a:tabLst>
                <a:tab pos="534988" algn="l"/>
                <a:tab pos="720725" algn="l"/>
              </a:tabLst>
            </a:pPr>
            <a:r>
              <a:rPr lang="el-GR" altLang="el-GR" sz="1800" dirty="0">
                <a:solidFill>
                  <a:srgbClr val="0033CC"/>
                </a:solidFill>
                <a:latin typeface="Calibri" panose="020F0502020204030204" pitchFamily="34" charset="0"/>
                <a:cs typeface="Calibri" panose="020F0502020204030204" pitchFamily="34" charset="0"/>
              </a:rPr>
              <a:t>1. 	Εμπλεκόμενοι φορείς και πληρότητα περιεχομένου της πρότασης</a:t>
            </a:r>
          </a:p>
          <a:p>
            <a:pP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1.1	Αρμοδιότητα του δικαιούχου να υλοποιήσει την πράξη (ναι/όχι)</a:t>
            </a:r>
          </a:p>
          <a:p>
            <a:pPr eaLnBrk="1" hangingPunct="1">
              <a:lnSpc>
                <a:spcPct val="150000"/>
              </a:lnSpc>
              <a:spcBef>
                <a:spcPct val="0"/>
              </a:spcBef>
              <a:buNone/>
              <a:tabLst>
                <a:tab pos="534988" algn="l"/>
                <a:tab pos="720725" algn="l"/>
              </a:tabLst>
            </a:pPr>
            <a:r>
              <a:rPr lang="el-GR" altLang="el-GR" sz="1800" b="0" dirty="0">
                <a:solidFill>
                  <a:srgbClr val="0033CC"/>
                </a:solidFill>
                <a:highlight>
                  <a:srgbClr val="FFFF00"/>
                </a:highlight>
                <a:latin typeface="Calibri" panose="020F0502020204030204" pitchFamily="34" charset="0"/>
                <a:cs typeface="Calibri" panose="020F0502020204030204" pitchFamily="34" charset="0"/>
              </a:rPr>
              <a:t>1.2	Αρμοδιότητα του φορέα λειτουργίας και συντήρησης (ναι/όχι)</a:t>
            </a:r>
          </a:p>
          <a:p>
            <a:pP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1.3	Πληρότητα και σαφήνεια του φυσικού αντικειμένου της πρότασης (ναι/όχι)</a:t>
            </a:r>
          </a:p>
          <a:p>
            <a:pPr eaLnBrk="1" hangingPunct="1">
              <a:lnSpc>
                <a:spcPct val="150000"/>
              </a:lnSpc>
              <a:spcBef>
                <a:spcPct val="0"/>
              </a:spcBef>
              <a:buNone/>
              <a:tabLst>
                <a:tab pos="534988" algn="l"/>
                <a:tab pos="720725" algn="l"/>
              </a:tabLst>
            </a:pPr>
            <a:r>
              <a:rPr lang="el-GR" altLang="el-GR" sz="1800" b="0" dirty="0">
                <a:solidFill>
                  <a:srgbClr val="0033CC"/>
                </a:solidFill>
                <a:highlight>
                  <a:srgbClr val="FFFF00"/>
                </a:highlight>
                <a:latin typeface="Calibri" panose="020F0502020204030204" pitchFamily="34" charset="0"/>
                <a:cs typeface="Calibri" panose="020F0502020204030204" pitchFamily="34" charset="0"/>
              </a:rPr>
              <a:t>1.4	</a:t>
            </a:r>
            <a:r>
              <a:rPr lang="el-GR" altLang="el-GR" sz="1800" b="0" dirty="0" err="1">
                <a:solidFill>
                  <a:srgbClr val="0033CC"/>
                </a:solidFill>
                <a:highlight>
                  <a:srgbClr val="FFFF00"/>
                </a:highlight>
                <a:latin typeface="Calibri" panose="020F0502020204030204" pitchFamily="34" charset="0"/>
                <a:cs typeface="Calibri" panose="020F0502020204030204" pitchFamily="34" charset="0"/>
              </a:rPr>
              <a:t>Ρεαλιστικότητα</a:t>
            </a:r>
            <a:r>
              <a:rPr lang="el-GR" altLang="el-GR" sz="1800" b="0" dirty="0">
                <a:solidFill>
                  <a:srgbClr val="0033CC"/>
                </a:solidFill>
                <a:highlight>
                  <a:srgbClr val="FFFF00"/>
                </a:highlight>
                <a:latin typeface="Calibri" panose="020F0502020204030204" pitchFamily="34" charset="0"/>
                <a:cs typeface="Calibri" panose="020F0502020204030204" pitchFamily="34" charset="0"/>
              </a:rPr>
              <a:t> του προϋπολογισμού (ναι/όχι)</a:t>
            </a:r>
          </a:p>
          <a:p>
            <a:pPr eaLnBrk="1" hangingPunct="1">
              <a:lnSpc>
                <a:spcPct val="150000"/>
              </a:lnSpc>
              <a:spcBef>
                <a:spcPct val="0"/>
              </a:spcBef>
              <a:buNone/>
              <a:tabLst>
                <a:tab pos="534988" algn="l"/>
                <a:tab pos="720725" algn="l"/>
              </a:tabLst>
            </a:pPr>
            <a:r>
              <a:rPr lang="el-GR" altLang="el-GR" sz="1800" b="0" dirty="0">
                <a:solidFill>
                  <a:srgbClr val="0033CC"/>
                </a:solidFill>
                <a:highlight>
                  <a:srgbClr val="FFFF00"/>
                </a:highlight>
                <a:latin typeface="Calibri" panose="020F0502020204030204" pitchFamily="34" charset="0"/>
                <a:cs typeface="Calibri" panose="020F0502020204030204" pitchFamily="34" charset="0"/>
              </a:rPr>
              <a:t>1.5	</a:t>
            </a:r>
            <a:r>
              <a:rPr lang="el-GR" altLang="el-GR" sz="1800" b="0" dirty="0" err="1">
                <a:solidFill>
                  <a:srgbClr val="0033CC"/>
                </a:solidFill>
                <a:highlight>
                  <a:srgbClr val="FFFF00"/>
                </a:highlight>
                <a:latin typeface="Calibri" panose="020F0502020204030204" pitchFamily="34" charset="0"/>
                <a:cs typeface="Calibri" panose="020F0502020204030204" pitchFamily="34" charset="0"/>
              </a:rPr>
              <a:t>Ρεαλιστικότητα</a:t>
            </a:r>
            <a:r>
              <a:rPr lang="el-GR" altLang="el-GR" sz="1800" b="0" dirty="0">
                <a:solidFill>
                  <a:srgbClr val="0033CC"/>
                </a:solidFill>
                <a:highlight>
                  <a:srgbClr val="FFFF00"/>
                </a:highlight>
                <a:latin typeface="Calibri" panose="020F0502020204030204" pitchFamily="34" charset="0"/>
                <a:cs typeface="Calibri" panose="020F0502020204030204" pitchFamily="34" charset="0"/>
              </a:rPr>
              <a:t> του χρονοδιαγράμματος (ναι/όχι)</a:t>
            </a:r>
          </a:p>
        </p:txBody>
      </p:sp>
    </p:spTree>
    <p:extLst>
      <p:ext uri="{BB962C8B-B14F-4D97-AF65-F5344CB8AC3E}">
        <p14:creationId xmlns:p14="http://schemas.microsoft.com/office/powerpoint/2010/main" val="12860408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D50AEDEB-7CA6-0960-6968-EA522ABAEFF4}"/>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F11FF1D8-A785-2A9B-3B1E-5E7720C36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9E4AFD0F-CC01-238C-8EDA-841F6C35F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1557A0AE-F892-94C1-0DFA-D013F51747FB}"/>
              </a:ext>
            </a:extLst>
          </p:cNvPr>
          <p:cNvSpPr txBox="1"/>
          <p:nvPr/>
        </p:nvSpPr>
        <p:spPr>
          <a:xfrm>
            <a:off x="230909" y="1628631"/>
            <a:ext cx="8820727" cy="3593484"/>
          </a:xfrm>
          <a:prstGeom prst="rect">
            <a:avLst/>
          </a:prstGeom>
          <a:noFill/>
        </p:spPr>
        <p:txBody>
          <a:bodyPr wrap="square">
            <a:spAutoFit/>
          </a:bodyPr>
          <a:lstStyle/>
          <a:p>
            <a:pPr algn="just">
              <a:lnSpc>
                <a:spcPct val="115000"/>
              </a:lnSpc>
              <a:spcAft>
                <a:spcPts val="1000"/>
              </a:spcAft>
            </a:pPr>
            <a:r>
              <a:rPr lang="el-GR" sz="2400" dirty="0">
                <a:solidFill>
                  <a:srgbClr val="0033CC"/>
                </a:solidFill>
                <a:latin typeface="Calibri" panose="020F0502020204030204" pitchFamily="34" charset="0"/>
                <a:ea typeface="Times New Roman" panose="02020603050405020304" pitchFamily="18" charset="0"/>
                <a:cs typeface="Times New Roman" panose="02020603050405020304" pitchFamily="18" charset="0"/>
              </a:rPr>
              <a:t>Έχουμε προσθέσει στην απόφαση ότι:</a:t>
            </a:r>
            <a:endParaRPr lang="en-US" sz="2400" i="1" dirty="0">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el-GR" sz="2400" b="0" dirty="0">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rPr>
              <a:t>«…η διάρκεια των προσκλήσεων για τις </a:t>
            </a:r>
            <a:r>
              <a:rPr lang="el-GR" sz="2400" b="0" u="sng" dirty="0">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rPr>
              <a:t>συνεχιζόμενες δομές</a:t>
            </a:r>
            <a:r>
              <a:rPr lang="el-GR" sz="2400" b="0" dirty="0">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rPr>
              <a:t> (Κέντρα Κοινότητας, δομές αντιμετώπισης της φτώχειας, </a:t>
            </a:r>
            <a:r>
              <a:rPr lang="el-GR" sz="2400" b="0" dirty="0" err="1">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rPr>
              <a:t>ΚΔΗΦ</a:t>
            </a:r>
            <a:r>
              <a:rPr lang="el-GR" sz="2400" b="0" dirty="0">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rPr>
              <a:t>, </a:t>
            </a:r>
            <a:r>
              <a:rPr lang="el-GR" sz="2400" b="0" dirty="0" err="1">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rPr>
              <a:t>ΣΥΔ</a:t>
            </a:r>
            <a:r>
              <a:rPr lang="el-GR" sz="2400" b="0" dirty="0">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rPr>
              <a:t>, </a:t>
            </a:r>
            <a:r>
              <a:rPr lang="el-GR" sz="2400" b="0" dirty="0" err="1">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rPr>
              <a:t>ΚΗΦΗ</a:t>
            </a:r>
            <a:r>
              <a:rPr lang="el-GR" sz="2400" b="0" dirty="0">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rPr>
              <a:t>, δομές κακοποιημένων γυναικών) του ΕΚΤ+ θα είναι, σε πρώτη φάση, έως την </a:t>
            </a:r>
            <a:r>
              <a:rPr lang="el-GR" sz="2400" b="0" u="sng" dirty="0">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rPr>
              <a:t>31.12.2025 </a:t>
            </a:r>
            <a:r>
              <a:rPr lang="el-GR" sz="2400" b="0" dirty="0">
                <a:solidFill>
                  <a:srgbClr val="0033CC"/>
                </a:solidFill>
                <a:effectLst/>
                <a:latin typeface="Calibri" panose="020F0502020204030204" pitchFamily="34" charset="0"/>
                <a:ea typeface="Times New Roman" panose="02020603050405020304" pitchFamily="18" charset="0"/>
                <a:cs typeface="Times New Roman" panose="02020603050405020304" pitchFamily="18" charset="0"/>
              </a:rPr>
              <a:t>και όχι πέραν αυτής της ημερομηνίας (πχ για όλη την Προγραμματική Περίοδο). Έτσι ώστε να υπάρχει η πρόβλεψη για επανεξέταση της συγχρηματοδότησης το 2024 (στη βάση πλάνου βιωσιμότητας και σχετικής μελέτης)» </a:t>
            </a:r>
          </a:p>
        </p:txBody>
      </p:sp>
    </p:spTree>
    <p:extLst>
      <p:ext uri="{BB962C8B-B14F-4D97-AF65-F5344CB8AC3E}">
        <p14:creationId xmlns:p14="http://schemas.microsoft.com/office/powerpoint/2010/main" val="263177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D04BE92-7E9A-573A-FA46-FE87B0C22CD0}"/>
              </a:ext>
            </a:extLst>
          </p:cNvPr>
          <p:cNvSpPr>
            <a:spLocks noChangeArrowheads="1"/>
          </p:cNvSpPr>
          <p:nvPr/>
        </p:nvSpPr>
        <p:spPr bwMode="auto">
          <a:xfrm>
            <a:off x="0" y="2160000"/>
            <a:ext cx="9144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2600" dirty="0">
                <a:solidFill>
                  <a:srgbClr val="0033CC"/>
                </a:solidFill>
                <a:latin typeface="Calibri" panose="020F0502020204030204" pitchFamily="34" charset="0"/>
                <a:cs typeface="Calibri" panose="020F0502020204030204" pitchFamily="34" charset="0"/>
              </a:rPr>
              <a:t>Ενημέρωση της Επιτροπής για τον Προγραμματισμό των Προσκλήσεων</a:t>
            </a:r>
            <a:endParaRPr lang="en-US" altLang="el-GR" sz="2600" dirty="0">
              <a:solidFill>
                <a:srgbClr val="0033CC"/>
              </a:solidFill>
              <a:latin typeface="Calibri" panose="020F0502020204030204" pitchFamily="34" charset="0"/>
              <a:cs typeface="Calibri" panose="020F0502020204030204" pitchFamily="34" charset="0"/>
            </a:endParaRPr>
          </a:p>
        </p:txBody>
      </p:sp>
      <p:sp>
        <p:nvSpPr>
          <p:cNvPr id="3" name="Rectangle 15">
            <a:extLst>
              <a:ext uri="{FF2B5EF4-FFF2-40B4-BE49-F238E27FC236}">
                <a16:creationId xmlns:a16="http://schemas.microsoft.com/office/drawing/2014/main" id="{D5242F0C-72EF-CADC-13C0-1D7B5092647A}"/>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2400" dirty="0">
                <a:latin typeface="Calibri" panose="020F0502020204030204" pitchFamily="34" charset="0"/>
                <a:cs typeface="Calibri" panose="020F0502020204030204" pitchFamily="34" charset="0"/>
              </a:rPr>
              <a:t>Προγραμματισμός Προσκλήσεων</a:t>
            </a:r>
          </a:p>
        </p:txBody>
      </p:sp>
      <p:pic>
        <p:nvPicPr>
          <p:cNvPr id="7" name="Picture 1">
            <a:extLst>
              <a:ext uri="{FF2B5EF4-FFF2-40B4-BE49-F238E27FC236}">
                <a16:creationId xmlns:a16="http://schemas.microsoft.com/office/drawing/2014/main" id="{36D6D3A5-A831-6DAD-70C0-7024CC239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erifereia_logo">
            <a:extLst>
              <a:ext uri="{FF2B5EF4-FFF2-40B4-BE49-F238E27FC236}">
                <a16:creationId xmlns:a16="http://schemas.microsoft.com/office/drawing/2014/main" id="{1A08804D-E763-2AA2-2CD6-BB0FBC69D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796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par>
                                <p:cTn id="14" presetID="5"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D50AEDEB-7CA6-0960-6968-EA522ABAEFF4}"/>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2400" dirty="0">
                <a:latin typeface="Calibri" panose="020F0502020204030204" pitchFamily="34" charset="0"/>
                <a:cs typeface="Calibri" panose="020F0502020204030204" pitchFamily="34" charset="0"/>
              </a:rPr>
              <a:t>Προγραμματισμός Προσκλήσεων</a:t>
            </a:r>
          </a:p>
        </p:txBody>
      </p:sp>
      <p:pic>
        <p:nvPicPr>
          <p:cNvPr id="5" name="Picture 1">
            <a:extLst>
              <a:ext uri="{FF2B5EF4-FFF2-40B4-BE49-F238E27FC236}">
                <a16:creationId xmlns:a16="http://schemas.microsoft.com/office/drawing/2014/main" id="{F11FF1D8-A785-2A9B-3B1E-5E7720C36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9E4AFD0F-CC01-238C-8EDA-841F6C35F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3344F4A-C341-DD47-03F3-461645750128}"/>
              </a:ext>
            </a:extLst>
          </p:cNvPr>
          <p:cNvSpPr>
            <a:spLocks noChangeArrowheads="1"/>
          </p:cNvSpPr>
          <p:nvPr/>
        </p:nvSpPr>
        <p:spPr bwMode="auto">
          <a:xfrm>
            <a:off x="0" y="1260000"/>
            <a:ext cx="9144000"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 eaLnBrk="1" hangingPunct="1">
              <a:spcBef>
                <a:spcPts val="600"/>
              </a:spcBef>
            </a:pPr>
            <a:r>
              <a:rPr lang="el-GR" sz="2200" b="0" dirty="0">
                <a:solidFill>
                  <a:srgbClr val="0033CC"/>
                </a:solidFill>
                <a:latin typeface="Calibri" panose="020F0502020204030204" pitchFamily="34" charset="0"/>
                <a:cs typeface="Calibri" panose="020F0502020204030204" pitchFamily="34" charset="0"/>
              </a:rPr>
              <a:t>Σύμφωνα με:</a:t>
            </a:r>
          </a:p>
          <a:p>
            <a:pPr marL="342900" indent="-342900" algn="just" eaLnBrk="1" hangingPunct="1">
              <a:spcBef>
                <a:spcPts val="600"/>
              </a:spcBef>
              <a:buFont typeface="Wingdings" panose="05000000000000000000" pitchFamily="2" charset="2"/>
              <a:buChar char="§"/>
              <a:tabLst>
                <a:tab pos="360363" algn="l"/>
              </a:tabLst>
            </a:pPr>
            <a:r>
              <a:rPr lang="el-GR" sz="2200" b="0" dirty="0">
                <a:solidFill>
                  <a:srgbClr val="0033CC"/>
                </a:solidFill>
                <a:latin typeface="Calibri" panose="020F0502020204030204" pitchFamily="34" charset="0"/>
                <a:cs typeface="Calibri" panose="020F0502020204030204" pitchFamily="34" charset="0"/>
              </a:rPr>
              <a:t>το άρθρο 49 του Κανονισμού (ΕΕ) 2021/1060 για τον «Καθορισμό κοινών διατάξεων για τα Ευρωπαϊκά Ταμεία» και</a:t>
            </a:r>
          </a:p>
          <a:p>
            <a:pPr marL="342900" indent="-342900" algn="just" eaLnBrk="1" hangingPunct="1">
              <a:spcBef>
                <a:spcPts val="600"/>
              </a:spcBef>
              <a:buFont typeface="Wingdings" panose="05000000000000000000" pitchFamily="2" charset="2"/>
              <a:buChar char="§"/>
              <a:tabLst>
                <a:tab pos="360363" algn="l"/>
              </a:tabLst>
            </a:pPr>
            <a:r>
              <a:rPr lang="el-GR" sz="2200" b="0" dirty="0">
                <a:solidFill>
                  <a:srgbClr val="0033CC"/>
                </a:solidFill>
                <a:latin typeface="Calibri" panose="020F0502020204030204" pitchFamily="34" charset="0"/>
                <a:cs typeface="Calibri" panose="020F0502020204030204" pitchFamily="34" charset="0"/>
              </a:rPr>
              <a:t>τα άρθρα 8 &amp; 35 του Ν. 4914/2022 για τη «Διαχείριση, έλεγχος και εφαρμογή αναπτυξιακών παρεμβάσεων για την Προγραμματική Περίοδο 2021-2027»</a:t>
            </a:r>
            <a:endParaRPr lang="en-US" sz="2200" b="0" dirty="0">
              <a:solidFill>
                <a:srgbClr val="0033CC"/>
              </a:solidFill>
              <a:latin typeface="Calibri" panose="020F0502020204030204" pitchFamily="34" charset="0"/>
              <a:cs typeface="Calibri" panose="020F0502020204030204" pitchFamily="34" charset="0"/>
            </a:endParaRPr>
          </a:p>
          <a:p>
            <a:pPr algn="just">
              <a:spcBef>
                <a:spcPts val="600"/>
              </a:spcBef>
            </a:pPr>
            <a:r>
              <a:rPr lang="el-GR" sz="2200" b="0" dirty="0">
                <a:solidFill>
                  <a:srgbClr val="0033CC"/>
                </a:solidFill>
                <a:latin typeface="Calibri" panose="020F0502020204030204" pitchFamily="34" charset="0"/>
                <a:cs typeface="Calibri" panose="020F0502020204030204" pitchFamily="34" charset="0"/>
              </a:rPr>
              <a:t>Η διαχειριστική αρχή εξασφαλίζει τη δημοσίευση στον </a:t>
            </a:r>
            <a:r>
              <a:rPr lang="el-GR" sz="2200" b="0" dirty="0" err="1">
                <a:solidFill>
                  <a:srgbClr val="0033CC"/>
                </a:solidFill>
                <a:latin typeface="Calibri" panose="020F0502020204030204" pitchFamily="34" charset="0"/>
                <a:cs typeface="Calibri" panose="020F0502020204030204" pitchFamily="34" charset="0"/>
              </a:rPr>
              <a:t>ιστότοπο</a:t>
            </a:r>
            <a:r>
              <a:rPr lang="el-GR" sz="2200" b="0" dirty="0">
                <a:solidFill>
                  <a:srgbClr val="0033CC"/>
                </a:solidFill>
                <a:latin typeface="Calibri" panose="020F0502020204030204" pitchFamily="34" charset="0"/>
                <a:cs typeface="Calibri" panose="020F0502020204030204" pitchFamily="34" charset="0"/>
              </a:rPr>
              <a:t> του Προγράμματος (</a:t>
            </a:r>
            <a:r>
              <a:rPr lang="en-GB" sz="2200" b="0" dirty="0">
                <a:solidFill>
                  <a:srgbClr val="0033CC"/>
                </a:solidFill>
                <a:latin typeface="Calibri" panose="020F0502020204030204" pitchFamily="34" charset="0"/>
                <a:cs typeface="Calibri" panose="020F0502020204030204" pitchFamily="34" charset="0"/>
                <a:hlinkClick r:id="rId4"/>
              </a:rPr>
              <a:t>https://www.eydamth.gr/</a:t>
            </a:r>
            <a:r>
              <a:rPr lang="el-GR" sz="2200" b="0" dirty="0">
                <a:solidFill>
                  <a:srgbClr val="0033CC"/>
                </a:solidFill>
                <a:latin typeface="Calibri" panose="020F0502020204030204" pitchFamily="34" charset="0"/>
                <a:cs typeface="Calibri" panose="020F0502020204030204" pitchFamily="34" charset="0"/>
              </a:rPr>
              <a:t>) και στην ενιαία διαδικτυακή πύλη για το </a:t>
            </a:r>
            <a:r>
              <a:rPr lang="el-GR" sz="2200" b="0" dirty="0" err="1">
                <a:solidFill>
                  <a:srgbClr val="0033CC"/>
                </a:solidFill>
                <a:latin typeface="Calibri" panose="020F0502020204030204" pitchFamily="34" charset="0"/>
                <a:cs typeface="Calibri" panose="020F0502020204030204" pitchFamily="34" charset="0"/>
              </a:rPr>
              <a:t>ΕΣΠΑ</a:t>
            </a:r>
            <a:r>
              <a:rPr lang="en-US" sz="2200" b="0" dirty="0">
                <a:solidFill>
                  <a:srgbClr val="0033CC"/>
                </a:solidFill>
                <a:latin typeface="Calibri" panose="020F0502020204030204" pitchFamily="34" charset="0"/>
                <a:cs typeface="Calibri" panose="020F0502020204030204" pitchFamily="34" charset="0"/>
              </a:rPr>
              <a:t> </a:t>
            </a:r>
            <a:r>
              <a:rPr lang="el-GR" sz="2200" b="0" dirty="0">
                <a:solidFill>
                  <a:srgbClr val="0033CC"/>
                </a:solidFill>
                <a:latin typeface="Calibri" panose="020F0502020204030204" pitchFamily="34" charset="0"/>
                <a:cs typeface="Calibri" panose="020F0502020204030204" pitchFamily="34" charset="0"/>
              </a:rPr>
              <a:t>(https://www.espa.gr) χρονοδιαγράμματος των</a:t>
            </a:r>
            <a:r>
              <a:rPr lang="en-US" sz="2200" b="0" dirty="0">
                <a:solidFill>
                  <a:srgbClr val="0033CC"/>
                </a:solidFill>
                <a:latin typeface="Calibri" panose="020F0502020204030204" pitchFamily="34" charset="0"/>
                <a:cs typeface="Calibri" panose="020F0502020204030204" pitchFamily="34" charset="0"/>
              </a:rPr>
              <a:t> </a:t>
            </a:r>
            <a:r>
              <a:rPr lang="el-GR" sz="2200" b="0" dirty="0">
                <a:solidFill>
                  <a:srgbClr val="0033CC"/>
                </a:solidFill>
                <a:latin typeface="Calibri" panose="020F0502020204030204" pitchFamily="34" charset="0"/>
                <a:cs typeface="Calibri" panose="020F0502020204030204" pitchFamily="34" charset="0"/>
              </a:rPr>
              <a:t>προγραμματισμένων</a:t>
            </a:r>
            <a:r>
              <a:rPr lang="en-US" sz="2200" b="0" dirty="0">
                <a:solidFill>
                  <a:srgbClr val="0033CC"/>
                </a:solidFill>
                <a:latin typeface="Calibri" panose="020F0502020204030204" pitchFamily="34" charset="0"/>
                <a:cs typeface="Calibri" panose="020F0502020204030204" pitchFamily="34" charset="0"/>
              </a:rPr>
              <a:t> </a:t>
            </a:r>
            <a:r>
              <a:rPr lang="el-GR" sz="2200" b="0" dirty="0">
                <a:solidFill>
                  <a:srgbClr val="0033CC"/>
                </a:solidFill>
                <a:latin typeface="Calibri" panose="020F0502020204030204" pitchFamily="34" charset="0"/>
                <a:cs typeface="Calibri" panose="020F0502020204030204" pitchFamily="34" charset="0"/>
              </a:rPr>
              <a:t>προσκλήσεων υποβολής προτάσεων, το οποίο </a:t>
            </a:r>
            <a:r>
              <a:rPr lang="el-GR" sz="2200" b="0" dirty="0" err="1">
                <a:solidFill>
                  <a:srgbClr val="0033CC"/>
                </a:solidFill>
                <a:latin typeface="Calibri" panose="020F0502020204030204" pitchFamily="34" charset="0"/>
                <a:cs typeface="Calibri" panose="020F0502020204030204" pitchFamily="34" charset="0"/>
              </a:rPr>
              <a:t>επικαιροποιείται</a:t>
            </a:r>
            <a:r>
              <a:rPr lang="el-GR" sz="2200" b="0" dirty="0">
                <a:solidFill>
                  <a:srgbClr val="0033CC"/>
                </a:solidFill>
                <a:latin typeface="Calibri" panose="020F0502020204030204" pitchFamily="34" charset="0"/>
                <a:cs typeface="Calibri" panose="020F0502020204030204" pitchFamily="34" charset="0"/>
              </a:rPr>
              <a:t> τουλάχιστον</a:t>
            </a:r>
            <a:r>
              <a:rPr lang="en-US" sz="2200" b="0" dirty="0">
                <a:solidFill>
                  <a:srgbClr val="0033CC"/>
                </a:solidFill>
                <a:latin typeface="Calibri" panose="020F0502020204030204" pitchFamily="34" charset="0"/>
                <a:cs typeface="Calibri" panose="020F0502020204030204" pitchFamily="34" charset="0"/>
              </a:rPr>
              <a:t> </a:t>
            </a:r>
            <a:r>
              <a:rPr lang="el-GR" sz="2200" dirty="0">
                <a:solidFill>
                  <a:srgbClr val="0033CC"/>
                </a:solidFill>
                <a:latin typeface="Calibri" panose="020F0502020204030204" pitchFamily="34" charset="0"/>
                <a:cs typeface="Calibri" panose="020F0502020204030204" pitchFamily="34" charset="0"/>
              </a:rPr>
              <a:t>τρεις φορές κατ’ έτος</a:t>
            </a:r>
            <a:r>
              <a:rPr lang="el-GR" sz="2200" b="0" dirty="0">
                <a:solidFill>
                  <a:srgbClr val="0033CC"/>
                </a:solidFill>
                <a:latin typeface="Calibri" panose="020F0502020204030204" pitchFamily="34" charset="0"/>
                <a:cs typeface="Calibri" panose="020F0502020204030204" pitchFamily="34" charset="0"/>
              </a:rPr>
              <a:t>.</a:t>
            </a:r>
            <a:endParaRPr lang="el-GR" altLang="el-GR" sz="2200" b="0" dirty="0">
              <a:solidFill>
                <a:srgbClr val="0033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4924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702CDF57-FEDA-3E42-6077-3D8B0D89611D}"/>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2400" dirty="0">
                <a:latin typeface="Calibri" panose="020F0502020204030204" pitchFamily="34" charset="0"/>
                <a:cs typeface="Calibri" panose="020F0502020204030204" pitchFamily="34" charset="0"/>
              </a:rPr>
              <a:t>Προγραμματισμός Προσκλήσεων</a:t>
            </a:r>
          </a:p>
        </p:txBody>
      </p:sp>
      <p:pic>
        <p:nvPicPr>
          <p:cNvPr id="5" name="Picture 1">
            <a:extLst>
              <a:ext uri="{FF2B5EF4-FFF2-40B4-BE49-F238E27FC236}">
                <a16:creationId xmlns:a16="http://schemas.microsoft.com/office/drawing/2014/main" id="{9F7AEE64-9A0C-5D99-2719-7F9A2F5D5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60356802-527C-1DD9-C027-2F21A24B89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a:extLst>
              <a:ext uri="{FF2B5EF4-FFF2-40B4-BE49-F238E27FC236}">
                <a16:creationId xmlns:a16="http://schemas.microsoft.com/office/drawing/2014/main" id="{419776CC-4DDB-4BDF-7C0D-9971C9CF0E4C}"/>
              </a:ext>
            </a:extLst>
          </p:cNvPr>
          <p:cNvPicPr>
            <a:picLocks noChangeAspect="1"/>
          </p:cNvPicPr>
          <p:nvPr/>
        </p:nvPicPr>
        <p:blipFill>
          <a:blip r:embed="rId5"/>
          <a:stretch>
            <a:fillRect/>
          </a:stretch>
        </p:blipFill>
        <p:spPr>
          <a:xfrm>
            <a:off x="186994" y="1094236"/>
            <a:ext cx="8770012" cy="2334764"/>
          </a:xfrm>
          <a:prstGeom prst="rect">
            <a:avLst/>
          </a:prstGeom>
        </p:spPr>
      </p:pic>
    </p:spTree>
    <p:extLst>
      <p:ext uri="{BB962C8B-B14F-4D97-AF65-F5344CB8AC3E}">
        <p14:creationId xmlns:p14="http://schemas.microsoft.com/office/powerpoint/2010/main" val="318648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702CDF57-FEDA-3E42-6077-3D8B0D89611D}"/>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2400" dirty="0">
                <a:latin typeface="Calibri" panose="020F0502020204030204" pitchFamily="34" charset="0"/>
                <a:cs typeface="Calibri" panose="020F0502020204030204" pitchFamily="34" charset="0"/>
              </a:rPr>
              <a:t>Προγραμματισμός Προσκλήσεων</a:t>
            </a:r>
          </a:p>
        </p:txBody>
      </p:sp>
      <p:pic>
        <p:nvPicPr>
          <p:cNvPr id="5" name="Picture 1">
            <a:extLst>
              <a:ext uri="{FF2B5EF4-FFF2-40B4-BE49-F238E27FC236}">
                <a16:creationId xmlns:a16="http://schemas.microsoft.com/office/drawing/2014/main" id="{9F7AEE64-9A0C-5D99-2719-7F9A2F5D5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60356802-527C-1DD9-C027-2F21A24B89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Εικόνα 6">
            <a:extLst>
              <a:ext uri="{FF2B5EF4-FFF2-40B4-BE49-F238E27FC236}">
                <a16:creationId xmlns:a16="http://schemas.microsoft.com/office/drawing/2014/main" id="{1CFF13D2-E8DC-0EE6-F6F7-38461759168D}"/>
              </a:ext>
            </a:extLst>
          </p:cNvPr>
          <p:cNvPicPr>
            <a:picLocks noChangeAspect="1"/>
          </p:cNvPicPr>
          <p:nvPr/>
        </p:nvPicPr>
        <p:blipFill>
          <a:blip r:embed="rId5"/>
          <a:stretch>
            <a:fillRect/>
          </a:stretch>
        </p:blipFill>
        <p:spPr>
          <a:xfrm>
            <a:off x="146612" y="945660"/>
            <a:ext cx="8850775" cy="4771649"/>
          </a:xfrm>
          <a:prstGeom prst="rect">
            <a:avLst/>
          </a:prstGeom>
        </p:spPr>
      </p:pic>
    </p:spTree>
    <p:extLst>
      <p:ext uri="{BB962C8B-B14F-4D97-AF65-F5344CB8AC3E}">
        <p14:creationId xmlns:p14="http://schemas.microsoft.com/office/powerpoint/2010/main" val="55716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702CDF57-FEDA-3E42-6077-3D8B0D89611D}"/>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2400" dirty="0">
                <a:latin typeface="Calibri" panose="020F0502020204030204" pitchFamily="34" charset="0"/>
                <a:cs typeface="Calibri" panose="020F0502020204030204" pitchFamily="34" charset="0"/>
              </a:rPr>
              <a:t>Προγραμματισμός Προσκλήσεων</a:t>
            </a:r>
          </a:p>
        </p:txBody>
      </p:sp>
      <p:pic>
        <p:nvPicPr>
          <p:cNvPr id="5" name="Picture 1">
            <a:extLst>
              <a:ext uri="{FF2B5EF4-FFF2-40B4-BE49-F238E27FC236}">
                <a16:creationId xmlns:a16="http://schemas.microsoft.com/office/drawing/2014/main" id="{9F7AEE64-9A0C-5D99-2719-7F9A2F5D5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60356802-527C-1DD9-C027-2F21A24B89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ικόνα 2">
            <a:extLst>
              <a:ext uri="{FF2B5EF4-FFF2-40B4-BE49-F238E27FC236}">
                <a16:creationId xmlns:a16="http://schemas.microsoft.com/office/drawing/2014/main" id="{D93ED3FF-3F82-3462-5FB3-BA4636A0D52D}"/>
              </a:ext>
            </a:extLst>
          </p:cNvPr>
          <p:cNvPicPr>
            <a:picLocks noChangeAspect="1"/>
          </p:cNvPicPr>
          <p:nvPr/>
        </p:nvPicPr>
        <p:blipFill>
          <a:blip r:embed="rId5"/>
          <a:stretch>
            <a:fillRect/>
          </a:stretch>
        </p:blipFill>
        <p:spPr>
          <a:xfrm>
            <a:off x="0" y="1085644"/>
            <a:ext cx="9124949" cy="3552461"/>
          </a:xfrm>
          <a:prstGeom prst="rect">
            <a:avLst/>
          </a:prstGeom>
        </p:spPr>
      </p:pic>
    </p:spTree>
    <p:extLst>
      <p:ext uri="{BB962C8B-B14F-4D97-AF65-F5344CB8AC3E}">
        <p14:creationId xmlns:p14="http://schemas.microsoft.com/office/powerpoint/2010/main" val="316085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702CDF57-FEDA-3E42-6077-3D8B0D89611D}"/>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2400" dirty="0">
                <a:latin typeface="Calibri" panose="020F0502020204030204" pitchFamily="34" charset="0"/>
                <a:cs typeface="Calibri" panose="020F0502020204030204" pitchFamily="34" charset="0"/>
              </a:rPr>
              <a:t>Προγραμματισμός Προσκλήσεων</a:t>
            </a:r>
          </a:p>
        </p:txBody>
      </p:sp>
      <p:pic>
        <p:nvPicPr>
          <p:cNvPr id="5" name="Picture 1">
            <a:extLst>
              <a:ext uri="{FF2B5EF4-FFF2-40B4-BE49-F238E27FC236}">
                <a16:creationId xmlns:a16="http://schemas.microsoft.com/office/drawing/2014/main" id="{9F7AEE64-9A0C-5D99-2719-7F9A2F5D5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60356802-527C-1DD9-C027-2F21A24B89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ικόνα 2">
            <a:extLst>
              <a:ext uri="{FF2B5EF4-FFF2-40B4-BE49-F238E27FC236}">
                <a16:creationId xmlns:a16="http://schemas.microsoft.com/office/drawing/2014/main" id="{1DC2E71D-5EF6-24EE-F512-E9CA45909231}"/>
              </a:ext>
            </a:extLst>
          </p:cNvPr>
          <p:cNvPicPr>
            <a:picLocks noChangeAspect="1"/>
          </p:cNvPicPr>
          <p:nvPr/>
        </p:nvPicPr>
        <p:blipFill>
          <a:blip r:embed="rId5"/>
          <a:stretch>
            <a:fillRect/>
          </a:stretch>
        </p:blipFill>
        <p:spPr>
          <a:xfrm>
            <a:off x="133927" y="1046000"/>
            <a:ext cx="8876145" cy="4590525"/>
          </a:xfrm>
          <a:prstGeom prst="rect">
            <a:avLst/>
          </a:prstGeom>
        </p:spPr>
      </p:pic>
    </p:spTree>
    <p:extLst>
      <p:ext uri="{BB962C8B-B14F-4D97-AF65-F5344CB8AC3E}">
        <p14:creationId xmlns:p14="http://schemas.microsoft.com/office/powerpoint/2010/main" val="72447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702CDF57-FEDA-3E42-6077-3D8B0D89611D}"/>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2400" dirty="0">
                <a:latin typeface="Calibri" panose="020F0502020204030204" pitchFamily="34" charset="0"/>
                <a:cs typeface="Calibri" panose="020F0502020204030204" pitchFamily="34" charset="0"/>
              </a:rPr>
              <a:t>Προγραμματισμός Προσκλήσεων</a:t>
            </a:r>
          </a:p>
        </p:txBody>
      </p:sp>
      <p:pic>
        <p:nvPicPr>
          <p:cNvPr id="5" name="Picture 1">
            <a:extLst>
              <a:ext uri="{FF2B5EF4-FFF2-40B4-BE49-F238E27FC236}">
                <a16:creationId xmlns:a16="http://schemas.microsoft.com/office/drawing/2014/main" id="{9F7AEE64-9A0C-5D99-2719-7F9A2F5D5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60356802-527C-1DD9-C027-2F21A24B89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a:extLst>
              <a:ext uri="{FF2B5EF4-FFF2-40B4-BE49-F238E27FC236}">
                <a16:creationId xmlns:a16="http://schemas.microsoft.com/office/drawing/2014/main" id="{23FDC702-FFC0-96C5-34F1-CF146AF9FF11}"/>
              </a:ext>
            </a:extLst>
          </p:cNvPr>
          <p:cNvPicPr>
            <a:picLocks noChangeAspect="1"/>
          </p:cNvPicPr>
          <p:nvPr/>
        </p:nvPicPr>
        <p:blipFill>
          <a:blip r:embed="rId5"/>
          <a:stretch>
            <a:fillRect/>
          </a:stretch>
        </p:blipFill>
        <p:spPr>
          <a:xfrm>
            <a:off x="91252" y="1393783"/>
            <a:ext cx="8961495" cy="3446071"/>
          </a:xfrm>
          <a:prstGeom prst="rect">
            <a:avLst/>
          </a:prstGeom>
        </p:spPr>
      </p:pic>
    </p:spTree>
    <p:extLst>
      <p:ext uri="{BB962C8B-B14F-4D97-AF65-F5344CB8AC3E}">
        <p14:creationId xmlns:p14="http://schemas.microsoft.com/office/powerpoint/2010/main" val="379693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a:extLst>
              <a:ext uri="{FF2B5EF4-FFF2-40B4-BE49-F238E27FC236}">
                <a16:creationId xmlns:a16="http://schemas.microsoft.com/office/drawing/2014/main" id="{7DB3DA24-523D-CD3D-6072-486E620D1ECC}"/>
              </a:ext>
            </a:extLst>
          </p:cNvPr>
          <p:cNvSpPr>
            <a:spLocks noGrp="1" noChangeArrowheads="1"/>
          </p:cNvSpPr>
          <p:nvPr>
            <p:ph type="body" sz="half" idx="4294967295"/>
          </p:nvPr>
        </p:nvSpPr>
        <p:spPr>
          <a:xfrm>
            <a:off x="107950" y="1773238"/>
            <a:ext cx="8640763" cy="4608512"/>
          </a:xfrm>
        </p:spPr>
        <p:txBody>
          <a:bodyPr/>
          <a:lstStyle/>
          <a:p>
            <a:pPr marL="457200" indent="-457200" algn="ctr" eaLnBrk="1" hangingPunct="1">
              <a:lnSpc>
                <a:spcPct val="90000"/>
              </a:lnSpc>
              <a:buFontTx/>
              <a:buNone/>
              <a:defRPr/>
            </a:pPr>
            <a:endParaRPr lang="el-GR" altLang="el-GR" sz="2400" dirty="0">
              <a:solidFill>
                <a:srgbClr val="2E6058"/>
              </a:solidFill>
              <a:latin typeface="Century Gothic" panose="020B0502020202020204" pitchFamily="34" charset="0"/>
            </a:endParaRPr>
          </a:p>
          <a:p>
            <a:pPr marL="457200" indent="-457200" algn="ctr" eaLnBrk="1" hangingPunct="1">
              <a:lnSpc>
                <a:spcPct val="90000"/>
              </a:lnSpc>
              <a:buFontTx/>
              <a:buNone/>
              <a:defRPr/>
            </a:pPr>
            <a:endParaRPr lang="el-GR" altLang="el-GR" sz="2400" dirty="0">
              <a:solidFill>
                <a:srgbClr val="2E6058"/>
              </a:solidFill>
              <a:latin typeface="Century Gothic" panose="020B0502020202020204" pitchFamily="34" charset="0"/>
            </a:endParaRPr>
          </a:p>
          <a:p>
            <a:pPr marL="457200" indent="-457200" algn="ctr" eaLnBrk="1" hangingPunct="1">
              <a:lnSpc>
                <a:spcPct val="90000"/>
              </a:lnSpc>
              <a:buFontTx/>
              <a:buNone/>
              <a:defRPr/>
            </a:pPr>
            <a:endParaRPr lang="el-GR" altLang="el-GR" sz="2400" dirty="0">
              <a:solidFill>
                <a:srgbClr val="2E6058"/>
              </a:solidFill>
              <a:latin typeface="Century Gothic" panose="020B0502020202020204" pitchFamily="34" charset="0"/>
            </a:endParaRPr>
          </a:p>
          <a:p>
            <a:pPr marL="457200" indent="-457200" algn="ctr" eaLnBrk="1" hangingPunct="1">
              <a:lnSpc>
                <a:spcPct val="90000"/>
              </a:lnSpc>
              <a:buFontTx/>
              <a:buNone/>
              <a:defRPr/>
            </a:pPr>
            <a:r>
              <a:rPr lang="el-GR" altLang="el-GR" sz="2800" b="1" dirty="0">
                <a:solidFill>
                  <a:srgbClr val="2E6058"/>
                </a:solidFill>
                <a:latin typeface="Century Gothic" panose="020B0502020202020204" pitchFamily="34" charset="0"/>
              </a:rPr>
              <a:t>Ευχαριστώ για την προσοχή σας</a:t>
            </a:r>
          </a:p>
          <a:p>
            <a:pPr marL="457200" indent="-457200" algn="ctr" eaLnBrk="1" hangingPunct="1">
              <a:lnSpc>
                <a:spcPct val="90000"/>
              </a:lnSpc>
              <a:buFontTx/>
              <a:buNone/>
              <a:defRPr/>
            </a:pPr>
            <a:endParaRPr lang="el-GR" altLang="el-GR" sz="2400" dirty="0">
              <a:solidFill>
                <a:srgbClr val="2E6058"/>
              </a:solidFill>
              <a:latin typeface="Century Gothic" panose="020B0502020202020204" pitchFamily="34" charset="0"/>
            </a:endParaRPr>
          </a:p>
          <a:p>
            <a:pPr marL="457200" indent="-457200" algn="ctr" eaLnBrk="1" hangingPunct="1">
              <a:lnSpc>
                <a:spcPct val="90000"/>
              </a:lnSpc>
              <a:buFontTx/>
              <a:buNone/>
              <a:defRPr/>
            </a:pPr>
            <a:endParaRPr lang="el-GR" altLang="el-GR" sz="2400" dirty="0">
              <a:solidFill>
                <a:srgbClr val="2E6058"/>
              </a:solidFill>
              <a:latin typeface="Century Gothic" panose="020B0502020202020204" pitchFamily="34" charset="0"/>
            </a:endParaRPr>
          </a:p>
          <a:p>
            <a:pPr marL="457200" indent="-457200" algn="ctr" eaLnBrk="1" hangingPunct="1">
              <a:lnSpc>
                <a:spcPct val="90000"/>
              </a:lnSpc>
              <a:buFontTx/>
              <a:buNone/>
              <a:defRPr/>
            </a:pPr>
            <a:endParaRPr lang="el-GR" altLang="el-GR" sz="2400" dirty="0">
              <a:solidFill>
                <a:srgbClr val="2E6058"/>
              </a:solidFill>
              <a:latin typeface="Century Gothic" panose="020B0502020202020204" pitchFamily="34" charset="0"/>
            </a:endParaRPr>
          </a:p>
          <a:p>
            <a:pPr marL="457200" indent="-457200" algn="ctr" eaLnBrk="1" hangingPunct="1">
              <a:lnSpc>
                <a:spcPct val="90000"/>
              </a:lnSpc>
              <a:buFontTx/>
              <a:buNone/>
              <a:defRPr/>
            </a:pPr>
            <a:endParaRPr lang="el-GR" altLang="el-GR" sz="2400" dirty="0">
              <a:solidFill>
                <a:srgbClr val="2E6058"/>
              </a:solidFill>
              <a:latin typeface="Century Gothic" panose="020B0502020202020204" pitchFamily="34" charset="0"/>
            </a:endParaRPr>
          </a:p>
          <a:p>
            <a:pPr marL="457200" indent="-457200" algn="ctr" eaLnBrk="1" hangingPunct="1">
              <a:lnSpc>
                <a:spcPct val="90000"/>
              </a:lnSpc>
              <a:buFontTx/>
              <a:buNone/>
              <a:defRPr/>
            </a:pPr>
            <a:endParaRPr lang="el-GR" altLang="el-GR" sz="2400" dirty="0">
              <a:solidFill>
                <a:srgbClr val="2E6058"/>
              </a:solidFill>
              <a:latin typeface="Century Gothic" panose="020B0502020202020204" pitchFamily="34" charset="0"/>
            </a:endParaRPr>
          </a:p>
          <a:p>
            <a:pPr marL="457200" indent="-457200" algn="ctr" eaLnBrk="1" hangingPunct="1">
              <a:lnSpc>
                <a:spcPct val="90000"/>
              </a:lnSpc>
              <a:buFontTx/>
              <a:buNone/>
              <a:defRPr/>
            </a:pPr>
            <a:endParaRPr lang="el-GR" altLang="el-GR" sz="2000" dirty="0">
              <a:solidFill>
                <a:srgbClr val="5F5F5F"/>
              </a:solidFill>
              <a:effectLst>
                <a:outerShdw blurRad="38100" dist="38100" dir="2700000" algn="tl">
                  <a:srgbClr val="C0C0C0"/>
                </a:outerShdw>
              </a:effectLst>
              <a:latin typeface="Century Gothic" panose="020B0502020202020204" pitchFamily="34" charset="0"/>
            </a:endParaRPr>
          </a:p>
          <a:p>
            <a:pPr marL="457200" indent="-457200" algn="ctr" eaLnBrk="1" hangingPunct="1">
              <a:lnSpc>
                <a:spcPct val="90000"/>
              </a:lnSpc>
              <a:buFontTx/>
              <a:buNone/>
              <a:defRPr/>
            </a:pPr>
            <a:r>
              <a:rPr lang="el-GR" altLang="el-GR" sz="1400" dirty="0">
                <a:solidFill>
                  <a:srgbClr val="5F5F5F"/>
                </a:solidFill>
                <a:effectLst>
                  <a:outerShdw blurRad="38100" dist="38100" dir="2700000" algn="tl">
                    <a:srgbClr val="C0C0C0"/>
                  </a:outerShdw>
                </a:effectLst>
                <a:latin typeface="Century Gothic" panose="020B0502020202020204" pitchFamily="34" charset="0"/>
              </a:rPr>
              <a:t> </a:t>
            </a:r>
          </a:p>
          <a:p>
            <a:pPr marL="457200" indent="-457200" algn="ctr" eaLnBrk="1" hangingPunct="1">
              <a:lnSpc>
                <a:spcPct val="90000"/>
              </a:lnSpc>
              <a:buFontTx/>
              <a:buNone/>
              <a:defRPr/>
            </a:pPr>
            <a:endParaRPr lang="el-GR" altLang="el-GR" sz="1400" dirty="0">
              <a:solidFill>
                <a:srgbClr val="5F5F5F"/>
              </a:solidFill>
              <a:effectLst>
                <a:outerShdw blurRad="38100" dist="38100" dir="2700000" algn="tl">
                  <a:srgbClr val="C0C0C0"/>
                </a:outerShdw>
              </a:effectLst>
              <a:latin typeface="Century Gothic" panose="020B0502020202020204" pitchFamily="34" charset="0"/>
            </a:endParaRPr>
          </a:p>
        </p:txBody>
      </p:sp>
      <p:sp>
        <p:nvSpPr>
          <p:cNvPr id="2050" name="Rectangle 2">
            <a:extLst>
              <a:ext uri="{FF2B5EF4-FFF2-40B4-BE49-F238E27FC236}">
                <a16:creationId xmlns:a16="http://schemas.microsoft.com/office/drawing/2014/main" id="{515A7A90-908D-0227-5440-62E9343A1CB7}"/>
              </a:ext>
            </a:extLst>
          </p:cNvPr>
          <p:cNvSpPr>
            <a:spLocks noChangeArrowheads="1"/>
          </p:cNvSpPr>
          <p:nvPr/>
        </p:nvSpPr>
        <p:spPr bwMode="auto">
          <a:xfrm>
            <a:off x="0" y="6083300"/>
            <a:ext cx="9144000" cy="774700"/>
          </a:xfrm>
          <a:prstGeom prst="rect">
            <a:avLst/>
          </a:prstGeom>
          <a:noFill/>
          <a:ln>
            <a:noFill/>
          </a:ln>
        </p:spPr>
        <p:txBody>
          <a:bodyPr anchor="ctr"/>
          <a:lstStyle>
            <a:lvl1pPr algn="ctr" eaLnBrk="0" hangingPunct="0">
              <a:defRPr sz="4400">
                <a:solidFill>
                  <a:schemeClr val="tx2"/>
                </a:solidFill>
                <a:latin typeface="Arial" panose="020B0604020202020204" pitchFamily="34" charset="0"/>
              </a:defRPr>
            </a:lvl1pPr>
            <a:lvl2pPr algn="ctr" eaLnBrk="0" hangingPunct="0">
              <a:defRPr sz="4400">
                <a:solidFill>
                  <a:schemeClr val="tx2"/>
                </a:solidFill>
                <a:latin typeface="Arial" panose="020B0604020202020204" pitchFamily="34" charset="0"/>
              </a:defRPr>
            </a:lvl2pPr>
            <a:lvl3pPr algn="ctr" eaLnBrk="0" hangingPunct="0">
              <a:defRPr sz="4400">
                <a:solidFill>
                  <a:schemeClr val="tx2"/>
                </a:solidFill>
                <a:latin typeface="Arial" panose="020B0604020202020204" pitchFamily="34" charset="0"/>
              </a:defRPr>
            </a:lvl3pPr>
            <a:lvl4pPr algn="ctr" eaLnBrk="0" hangingPunct="0">
              <a:defRPr sz="4400">
                <a:solidFill>
                  <a:schemeClr val="tx2"/>
                </a:solidFill>
                <a:latin typeface="Arial" panose="020B0604020202020204" pitchFamily="34" charset="0"/>
              </a:defRPr>
            </a:lvl4pPr>
            <a:lvl5pPr algn="ctr" eaLnBrk="0" hangingPunct="0">
              <a:defRPr sz="4400">
                <a:solidFill>
                  <a:schemeClr val="tx2"/>
                </a:solidFill>
                <a:latin typeface="Arial" panose="020B0604020202020204" pitchFamily="34" charset="0"/>
              </a:defRPr>
            </a:lvl5pPr>
            <a:lvl6pPr marL="457200" algn="ctr" eaLnBrk="0" fontAlgn="base" hangingPunct="0">
              <a:spcBef>
                <a:spcPct val="0"/>
              </a:spcBef>
              <a:spcAft>
                <a:spcPct val="0"/>
              </a:spcAft>
              <a:defRPr sz="4400">
                <a:solidFill>
                  <a:schemeClr val="tx2"/>
                </a:solidFill>
                <a:latin typeface="Arial" panose="020B0604020202020204" pitchFamily="34" charset="0"/>
              </a:defRPr>
            </a:lvl6pPr>
            <a:lvl7pPr marL="914400" algn="ctr" eaLnBrk="0" fontAlgn="base" hangingPunct="0">
              <a:spcBef>
                <a:spcPct val="0"/>
              </a:spcBef>
              <a:spcAft>
                <a:spcPct val="0"/>
              </a:spcAft>
              <a:defRPr sz="4400">
                <a:solidFill>
                  <a:schemeClr val="tx2"/>
                </a:solidFill>
                <a:latin typeface="Arial" panose="020B0604020202020204" pitchFamily="34" charset="0"/>
              </a:defRPr>
            </a:lvl7pPr>
            <a:lvl8pPr marL="1371600" algn="ctr" eaLnBrk="0" fontAlgn="base" hangingPunct="0">
              <a:spcBef>
                <a:spcPct val="0"/>
              </a:spcBef>
              <a:spcAft>
                <a:spcPct val="0"/>
              </a:spcAft>
              <a:defRPr sz="4400">
                <a:solidFill>
                  <a:schemeClr val="tx2"/>
                </a:solidFill>
                <a:latin typeface="Arial" panose="020B0604020202020204" pitchFamily="34" charset="0"/>
              </a:defRPr>
            </a:lvl8pPr>
            <a:lvl9pPr marL="1828800" algn="ctr" eaLnBrk="0" fontAlgn="base" hangingPunct="0">
              <a:spcBef>
                <a:spcPct val="0"/>
              </a:spcBef>
              <a:spcAft>
                <a:spcPct val="0"/>
              </a:spcAft>
              <a:defRPr sz="4400">
                <a:solidFill>
                  <a:schemeClr val="tx2"/>
                </a:solidFill>
                <a:latin typeface="Arial" panose="020B0604020202020204" pitchFamily="34" charset="0"/>
              </a:defRPr>
            </a:lvl9pPr>
          </a:lstStyle>
          <a:p>
            <a:pPr eaLnBrk="1" hangingPunct="1">
              <a:defRPr/>
            </a:pPr>
            <a:r>
              <a:rPr lang="el-GR" altLang="el-GR" sz="1600" b="0" dirty="0">
                <a:solidFill>
                  <a:schemeClr val="bg2"/>
                </a:solidFill>
                <a:effectLst>
                  <a:outerShdw blurRad="38100" dist="38100" dir="2700000" algn="tl">
                    <a:srgbClr val="C0C0C0"/>
                  </a:outerShdw>
                </a:effectLst>
                <a:latin typeface="Century Gothic" panose="020B0502020202020204" pitchFamily="34" charset="0"/>
              </a:rPr>
              <a:t>Παναγιώτης </a:t>
            </a:r>
            <a:r>
              <a:rPr lang="el-GR" altLang="el-GR" sz="1600" b="0" dirty="0" err="1">
                <a:solidFill>
                  <a:schemeClr val="bg2"/>
                </a:solidFill>
                <a:effectLst>
                  <a:outerShdw blurRad="38100" dist="38100" dir="2700000" algn="tl">
                    <a:srgbClr val="C0C0C0"/>
                  </a:outerShdw>
                </a:effectLst>
                <a:latin typeface="Century Gothic" panose="020B0502020202020204" pitchFamily="34" charset="0"/>
              </a:rPr>
              <a:t>Κουδουμάκης</a:t>
            </a:r>
            <a:br>
              <a:rPr lang="en-US" altLang="el-GR" sz="1600" b="0" dirty="0">
                <a:solidFill>
                  <a:schemeClr val="bg2"/>
                </a:solidFill>
                <a:effectLst>
                  <a:outerShdw blurRad="38100" dist="38100" dir="2700000" algn="tl">
                    <a:srgbClr val="C0C0C0"/>
                  </a:outerShdw>
                </a:effectLst>
                <a:latin typeface="Century Gothic" panose="020B0502020202020204" pitchFamily="34" charset="0"/>
              </a:rPr>
            </a:br>
            <a:r>
              <a:rPr lang="el-GR" altLang="el-GR" sz="1200" b="0" dirty="0">
                <a:solidFill>
                  <a:schemeClr val="bg2"/>
                </a:solidFill>
                <a:effectLst>
                  <a:outerShdw blurRad="38100" dist="38100" dir="2700000" algn="tl">
                    <a:srgbClr val="C0C0C0"/>
                  </a:outerShdw>
                </a:effectLst>
                <a:latin typeface="Century Gothic" panose="020B0502020202020204" pitchFamily="34" charset="0"/>
              </a:rPr>
              <a:t>Προϊστάμενος Μονάδας Προγραμματισμού και Αξιολόγησης</a:t>
            </a:r>
            <a:br>
              <a:rPr lang="el-GR" altLang="el-GR" sz="1200" b="0" dirty="0">
                <a:solidFill>
                  <a:schemeClr val="bg2"/>
                </a:solidFill>
                <a:effectLst>
                  <a:outerShdw blurRad="38100" dist="38100" dir="2700000" algn="tl">
                    <a:srgbClr val="C0C0C0"/>
                  </a:outerShdw>
                </a:effectLst>
                <a:latin typeface="Century Gothic" panose="020B0502020202020204" pitchFamily="34" charset="0"/>
              </a:rPr>
            </a:br>
            <a:r>
              <a:rPr lang="el-GR" altLang="el-GR" sz="1200" b="0" dirty="0">
                <a:solidFill>
                  <a:schemeClr val="bg2"/>
                </a:solidFill>
                <a:effectLst>
                  <a:outerShdw blurRad="38100" dist="38100" dir="2700000" algn="tl">
                    <a:srgbClr val="C0C0C0"/>
                  </a:outerShdw>
                </a:effectLst>
                <a:latin typeface="Century Gothic" panose="020B0502020202020204" pitchFamily="34" charset="0"/>
              </a:rPr>
              <a:t> Ειδική Υπηρεσία Διαχείρισης Ε.Π. Περιφέρειας Ανατολικής Μακεδονίας και Θράκης</a:t>
            </a:r>
          </a:p>
        </p:txBody>
      </p:sp>
      <p:sp>
        <p:nvSpPr>
          <p:cNvPr id="2" name="Rectangle 2">
            <a:extLst>
              <a:ext uri="{FF2B5EF4-FFF2-40B4-BE49-F238E27FC236}">
                <a16:creationId xmlns:a16="http://schemas.microsoft.com/office/drawing/2014/main" id="{F6142C83-D9CB-CA48-695A-396A8F0453B7}"/>
              </a:ext>
            </a:extLst>
          </p:cNvPr>
          <p:cNvSpPr>
            <a:spLocks noChangeArrowheads="1"/>
          </p:cNvSpPr>
          <p:nvPr/>
        </p:nvSpPr>
        <p:spPr bwMode="auto">
          <a:xfrm>
            <a:off x="0" y="0"/>
            <a:ext cx="9144000" cy="908050"/>
          </a:xfrm>
          <a:prstGeom prst="rect">
            <a:avLst/>
          </a:prstGeom>
          <a:noFill/>
          <a:ln>
            <a:noFill/>
          </a:ln>
        </p:spPr>
        <p:txBody>
          <a:bodyPr anchor="ctr"/>
          <a:lstStyle>
            <a:lvl1pPr algn="ctr" eaLnBrk="0" hangingPunct="0">
              <a:defRPr sz="4400">
                <a:solidFill>
                  <a:schemeClr val="tx2"/>
                </a:solidFill>
                <a:latin typeface="Arial" panose="020B0604020202020204" pitchFamily="34" charset="0"/>
              </a:defRPr>
            </a:lvl1pPr>
            <a:lvl2pPr algn="ctr" eaLnBrk="0" hangingPunct="0">
              <a:defRPr sz="4400">
                <a:solidFill>
                  <a:schemeClr val="tx2"/>
                </a:solidFill>
                <a:latin typeface="Arial" panose="020B0604020202020204" pitchFamily="34" charset="0"/>
              </a:defRPr>
            </a:lvl2pPr>
            <a:lvl3pPr algn="ctr" eaLnBrk="0" hangingPunct="0">
              <a:defRPr sz="4400">
                <a:solidFill>
                  <a:schemeClr val="tx2"/>
                </a:solidFill>
                <a:latin typeface="Arial" panose="020B0604020202020204" pitchFamily="34" charset="0"/>
              </a:defRPr>
            </a:lvl3pPr>
            <a:lvl4pPr algn="ctr" eaLnBrk="0" hangingPunct="0">
              <a:defRPr sz="4400">
                <a:solidFill>
                  <a:schemeClr val="tx2"/>
                </a:solidFill>
                <a:latin typeface="Arial" panose="020B0604020202020204" pitchFamily="34" charset="0"/>
              </a:defRPr>
            </a:lvl4pPr>
            <a:lvl5pPr algn="ctr" eaLnBrk="0" hangingPunct="0">
              <a:defRPr sz="4400">
                <a:solidFill>
                  <a:schemeClr val="tx2"/>
                </a:solidFill>
                <a:latin typeface="Arial" panose="020B0604020202020204" pitchFamily="34" charset="0"/>
              </a:defRPr>
            </a:lvl5pPr>
            <a:lvl6pPr marL="457200" algn="ctr" eaLnBrk="0" fontAlgn="base" hangingPunct="0">
              <a:spcBef>
                <a:spcPct val="0"/>
              </a:spcBef>
              <a:spcAft>
                <a:spcPct val="0"/>
              </a:spcAft>
              <a:defRPr sz="4400">
                <a:solidFill>
                  <a:schemeClr val="tx2"/>
                </a:solidFill>
                <a:latin typeface="Arial" panose="020B0604020202020204" pitchFamily="34" charset="0"/>
              </a:defRPr>
            </a:lvl6pPr>
            <a:lvl7pPr marL="914400" algn="ctr" eaLnBrk="0" fontAlgn="base" hangingPunct="0">
              <a:spcBef>
                <a:spcPct val="0"/>
              </a:spcBef>
              <a:spcAft>
                <a:spcPct val="0"/>
              </a:spcAft>
              <a:defRPr sz="4400">
                <a:solidFill>
                  <a:schemeClr val="tx2"/>
                </a:solidFill>
                <a:latin typeface="Arial" panose="020B0604020202020204" pitchFamily="34" charset="0"/>
              </a:defRPr>
            </a:lvl7pPr>
            <a:lvl8pPr marL="1371600" algn="ctr" eaLnBrk="0" fontAlgn="base" hangingPunct="0">
              <a:spcBef>
                <a:spcPct val="0"/>
              </a:spcBef>
              <a:spcAft>
                <a:spcPct val="0"/>
              </a:spcAft>
              <a:defRPr sz="4400">
                <a:solidFill>
                  <a:schemeClr val="tx2"/>
                </a:solidFill>
                <a:latin typeface="Arial" panose="020B0604020202020204" pitchFamily="34" charset="0"/>
              </a:defRPr>
            </a:lvl8pPr>
            <a:lvl9pPr marL="1828800" algn="ctr" eaLnBrk="0" fontAlgn="base" hangingPunct="0">
              <a:spcBef>
                <a:spcPct val="0"/>
              </a:spcBef>
              <a:spcAft>
                <a:spcPct val="0"/>
              </a:spcAft>
              <a:defRPr sz="4400">
                <a:solidFill>
                  <a:schemeClr val="tx2"/>
                </a:solidFill>
                <a:latin typeface="Arial" panose="020B0604020202020204" pitchFamily="34" charset="0"/>
              </a:defRPr>
            </a:lvl9pPr>
          </a:lstStyle>
          <a:p>
            <a:pPr eaLnBrk="1" hangingPunct="1">
              <a:defRPr/>
            </a:pPr>
            <a:r>
              <a:rPr lang="el-GR" altLang="el-GR" sz="1800" dirty="0">
                <a:solidFill>
                  <a:srgbClr val="5F5F5F"/>
                </a:solidFill>
                <a:latin typeface="Century Gothic" panose="020B0502020202020204" pitchFamily="34" charset="0"/>
              </a:rPr>
              <a:t>          </a:t>
            </a:r>
            <a:r>
              <a:rPr lang="el-GR" altLang="el-GR" sz="2000" dirty="0">
                <a:solidFill>
                  <a:schemeClr val="bg2"/>
                </a:solidFill>
                <a:effectLst>
                  <a:outerShdw blurRad="38100" dist="38100" dir="2700000" algn="tl">
                    <a:srgbClr val="C0C0C0"/>
                  </a:outerShdw>
                </a:effectLst>
                <a:latin typeface="Century Gothic" panose="020B0502020202020204" pitchFamily="34" charset="0"/>
              </a:rPr>
              <a:t>ΠΕΡΙΦΕΡΕΙΑ ΑΝΑΤΟΛΙΚΗΣ ΜΑΚΕΔΟΝΙΑΣ ΚΑΙ ΘΡΑΚΗΣ</a:t>
            </a:r>
            <a:br>
              <a:rPr lang="en-US" altLang="el-GR" sz="2000" dirty="0">
                <a:solidFill>
                  <a:schemeClr val="bg2"/>
                </a:solidFill>
                <a:effectLst>
                  <a:outerShdw blurRad="38100" dist="38100" dir="2700000" algn="tl">
                    <a:srgbClr val="C0C0C0"/>
                  </a:outerShdw>
                </a:effectLst>
                <a:latin typeface="Century Gothic" panose="020B0502020202020204" pitchFamily="34" charset="0"/>
              </a:rPr>
            </a:br>
            <a:r>
              <a:rPr lang="el-GR" altLang="el-GR" sz="2000" dirty="0">
                <a:solidFill>
                  <a:schemeClr val="bg2"/>
                </a:solidFill>
                <a:effectLst>
                  <a:outerShdw blurRad="38100" dist="38100" dir="2700000" algn="tl">
                    <a:srgbClr val="C0C0C0"/>
                  </a:outerShdw>
                </a:effectLst>
                <a:latin typeface="Century Gothic" panose="020B0502020202020204" pitchFamily="34" charset="0"/>
              </a:rPr>
              <a:t>Ειδική Υπηρεσίας Διαχείρισης</a:t>
            </a:r>
          </a:p>
        </p:txBody>
      </p:sp>
      <p:pic>
        <p:nvPicPr>
          <p:cNvPr id="34832" name="Picture 5" descr="perifereia_logo">
            <a:extLst>
              <a:ext uri="{FF2B5EF4-FFF2-40B4-BE49-F238E27FC236}">
                <a16:creationId xmlns:a16="http://schemas.microsoft.com/office/drawing/2014/main" id="{E567BFAA-7816-73B9-4CE2-DCB87FBC0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15888"/>
            <a:ext cx="792163"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9">
            <a:extLst>
              <a:ext uri="{FF2B5EF4-FFF2-40B4-BE49-F238E27FC236}">
                <a16:creationId xmlns:a16="http://schemas.microsoft.com/office/drawing/2014/main" id="{5177E325-B75C-B931-36C0-2133781222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8513" y="6497638"/>
            <a:ext cx="677862"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0">
            <a:extLst>
              <a:ext uri="{FF2B5EF4-FFF2-40B4-BE49-F238E27FC236}">
                <a16:creationId xmlns:a16="http://schemas.microsoft.com/office/drawing/2014/main" id="{99A453BA-C588-9E02-07B9-C66E6E81C4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9815"/>
          <a:stretch>
            <a:fillRect/>
          </a:stretch>
        </p:blipFill>
        <p:spPr bwMode="auto">
          <a:xfrm>
            <a:off x="38100" y="6510338"/>
            <a:ext cx="506413" cy="30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4819">
                                            <p:txEl>
                                              <p:pRg st="3" end="3"/>
                                            </p:txEl>
                                          </p:spTgt>
                                        </p:tgtEl>
                                        <p:attrNameLst>
                                          <p:attrName>style.visibility</p:attrName>
                                        </p:attrNameLst>
                                      </p:cBhvr>
                                      <p:to>
                                        <p:strVal val="visible"/>
                                      </p:to>
                                    </p:set>
                                    <p:animEffect transition="in" filter="checkerboard(across)">
                                      <p:cBhvr>
                                        <p:cTn id="7" dur="500"/>
                                        <p:tgtEl>
                                          <p:spTgt spid="34819">
                                            <p:txEl>
                                              <p:pRg st="3" end="3"/>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4819">
                                            <p:txEl>
                                              <p:pRg st="10" end="10"/>
                                            </p:txEl>
                                          </p:spTgt>
                                        </p:tgtEl>
                                        <p:attrNameLst>
                                          <p:attrName>style.visibility</p:attrName>
                                        </p:attrNameLst>
                                      </p:cBhvr>
                                      <p:to>
                                        <p:strVal val="visible"/>
                                      </p:to>
                                    </p:set>
                                    <p:animEffect transition="in" filter="checkerboard(across)">
                                      <p:cBhvr>
                                        <p:cTn id="10" dur="500"/>
                                        <p:tgtEl>
                                          <p:spTgt spid="34819">
                                            <p:txEl>
                                              <p:pRg st="10" end="10"/>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par>
                                <p:cTn id="14" presetID="5" presetClass="entr" presetSubtype="10" fill="hold" nodeType="withEffect">
                                  <p:stCondLst>
                                    <p:cond delay="0"/>
                                  </p:stCondLst>
                                  <p:childTnLst>
                                    <p:set>
                                      <p:cBhvr>
                                        <p:cTn id="15" dur="1" fill="hold">
                                          <p:stCondLst>
                                            <p:cond delay="0"/>
                                          </p:stCondLst>
                                        </p:cTn>
                                        <p:tgtEl>
                                          <p:spTgt spid="34832"/>
                                        </p:tgtEl>
                                        <p:attrNameLst>
                                          <p:attrName>style.visibility</p:attrName>
                                        </p:attrNameLst>
                                      </p:cBhvr>
                                      <p:to>
                                        <p:strVal val="visible"/>
                                      </p:to>
                                    </p:set>
                                    <p:animEffect transition="in" filter="checkerboard(across)">
                                      <p:cBhvr>
                                        <p:cTn id="16" dur="500"/>
                                        <p:tgtEl>
                                          <p:spTgt spid="348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5">
            <a:extLst>
              <a:ext uri="{FF2B5EF4-FFF2-40B4-BE49-F238E27FC236}">
                <a16:creationId xmlns:a16="http://schemas.microsoft.com/office/drawing/2014/main" id="{2C6095A2-6D61-C0FC-EFB8-79A7CA3B33E1}"/>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90000"/>
              </a:lnSpc>
              <a:spcBef>
                <a:spcPct val="0"/>
              </a:spcBef>
              <a:buFontTx/>
              <a:buNone/>
            </a:pPr>
            <a:r>
              <a:rPr lang="el-GR" altLang="el-GR" sz="2400" dirty="0">
                <a:latin typeface="Calibri" panose="020F0502020204030204" pitchFamily="34" charset="0"/>
                <a:cs typeface="Calibri" panose="020F0502020204030204" pitchFamily="34" charset="0"/>
              </a:rPr>
              <a:t>Συνοπτική Παρουσίαση </a:t>
            </a:r>
            <a:r>
              <a:rPr lang="el-GR" altLang="el-GR" sz="2400" dirty="0" err="1">
                <a:latin typeface="Calibri" panose="020F0502020204030204" pitchFamily="34" charset="0"/>
                <a:cs typeface="Calibri" panose="020F0502020204030204" pitchFamily="34" charset="0"/>
              </a:rPr>
              <a:t>ΠεΠ</a:t>
            </a:r>
            <a:r>
              <a:rPr lang="el-GR" altLang="el-GR" sz="2400" dirty="0">
                <a:latin typeface="Calibri" panose="020F0502020204030204" pitchFamily="34" charset="0"/>
                <a:cs typeface="Calibri" panose="020F0502020204030204" pitchFamily="34" charset="0"/>
              </a:rPr>
              <a:t> ΑΜΘ 21-27</a:t>
            </a:r>
            <a:endParaRPr lang="el-GR" altLang="el-GR" sz="2400" b="0" dirty="0">
              <a:latin typeface="Calibri" panose="020F0502020204030204" pitchFamily="34" charset="0"/>
              <a:cs typeface="Calibri" panose="020F0502020204030204" pitchFamily="34" charset="0"/>
            </a:endParaRPr>
          </a:p>
        </p:txBody>
      </p:sp>
      <p:pic>
        <p:nvPicPr>
          <p:cNvPr id="7174" name="Picture 1">
            <a:extLst>
              <a:ext uri="{FF2B5EF4-FFF2-40B4-BE49-F238E27FC236}">
                <a16:creationId xmlns:a16="http://schemas.microsoft.com/office/drawing/2014/main" id="{BACEC995-8330-3E17-99B7-77A2F6F9EF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erifereia_logo">
            <a:extLst>
              <a:ext uri="{FF2B5EF4-FFF2-40B4-BE49-F238E27FC236}">
                <a16:creationId xmlns:a16="http://schemas.microsoft.com/office/drawing/2014/main" id="{CBD62596-3799-2511-FC4E-018D0BB3C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FD04BE92-7E9A-573A-FA46-FE87B0C22CD0}"/>
              </a:ext>
            </a:extLst>
          </p:cNvPr>
          <p:cNvSpPr>
            <a:spLocks noChangeArrowheads="1"/>
          </p:cNvSpPr>
          <p:nvPr/>
        </p:nvSpPr>
        <p:spPr bwMode="auto">
          <a:xfrm>
            <a:off x="19050" y="973949"/>
            <a:ext cx="9144000"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l-GR" altLang="el-GR" sz="2200" dirty="0">
                <a:solidFill>
                  <a:srgbClr val="0033CC"/>
                </a:solidFill>
                <a:latin typeface="Calibri" panose="020F0502020204030204" pitchFamily="34" charset="0"/>
                <a:cs typeface="Calibri" panose="020F0502020204030204" pitchFamily="34" charset="0"/>
              </a:rPr>
              <a:t>Άμεσες Ενέργειες – Προτεραιότητες</a:t>
            </a:r>
          </a:p>
          <a:p>
            <a:pPr marL="534988" indent="-534988" algn="just" eaLnBrk="1" hangingPunct="1">
              <a:spcBef>
                <a:spcPts val="1200"/>
              </a:spcBef>
              <a:buNone/>
              <a:tabLst>
                <a:tab pos="534988" algn="l"/>
              </a:tabLst>
            </a:pPr>
            <a:r>
              <a:rPr lang="el-GR" altLang="el-GR" sz="2200" b="0" dirty="0">
                <a:solidFill>
                  <a:srgbClr val="0033CC"/>
                </a:solidFill>
                <a:latin typeface="Calibri" panose="020F0502020204030204" pitchFamily="34" charset="0"/>
                <a:cs typeface="Calibri" panose="020F0502020204030204" pitchFamily="34" charset="0"/>
              </a:rPr>
              <a:t>1)	Έκδοση προσκλήσεων ΕΚΤ+ για την εξασφάλιση της συνέχισης των Δομών.</a:t>
            </a:r>
          </a:p>
          <a:p>
            <a:pPr marL="534988" indent="-534988" algn="just" eaLnBrk="1" hangingPunct="1">
              <a:spcBef>
                <a:spcPts val="1200"/>
              </a:spcBef>
              <a:buNone/>
              <a:tabLst>
                <a:tab pos="534988" algn="l"/>
              </a:tabLst>
            </a:pPr>
            <a:r>
              <a:rPr lang="el-GR" altLang="el-GR" sz="2200" b="0" dirty="0">
                <a:solidFill>
                  <a:srgbClr val="0033CC"/>
                </a:solidFill>
                <a:latin typeface="Calibri" panose="020F0502020204030204" pitchFamily="34" charset="0"/>
                <a:cs typeface="Calibri" panose="020F0502020204030204" pitchFamily="34" charset="0"/>
              </a:rPr>
              <a:t>2)	Έκδοση Προσκλήσεων συνεχιζόμενων και </a:t>
            </a:r>
            <a:r>
              <a:rPr lang="el-GR" altLang="el-GR" sz="2200" b="0" dirty="0" err="1">
                <a:solidFill>
                  <a:srgbClr val="0033CC"/>
                </a:solidFill>
                <a:latin typeface="Calibri" panose="020F0502020204030204" pitchFamily="34" charset="0"/>
                <a:cs typeface="Calibri" panose="020F0502020204030204" pitchFamily="34" charset="0"/>
              </a:rPr>
              <a:t>εμπροσθοβαρών</a:t>
            </a:r>
            <a:r>
              <a:rPr lang="el-GR" altLang="el-GR" sz="2200" b="0" dirty="0">
                <a:solidFill>
                  <a:srgbClr val="0033CC"/>
                </a:solidFill>
                <a:latin typeface="Calibri" panose="020F0502020204030204" pitchFamily="34" charset="0"/>
                <a:cs typeface="Calibri" panose="020F0502020204030204" pitchFamily="34" charset="0"/>
              </a:rPr>
              <a:t> έργων </a:t>
            </a:r>
            <a:r>
              <a:rPr lang="el-GR" altLang="el-GR" sz="2200" b="0" dirty="0" err="1">
                <a:solidFill>
                  <a:srgbClr val="0033CC"/>
                </a:solidFill>
                <a:latin typeface="Calibri" panose="020F0502020204030204" pitchFamily="34" charset="0"/>
                <a:cs typeface="Calibri" panose="020F0502020204030204" pitchFamily="34" charset="0"/>
              </a:rPr>
              <a:t>ΕΤΠΑ</a:t>
            </a:r>
            <a:r>
              <a:rPr lang="el-GR" altLang="el-GR" sz="2200" b="0" dirty="0">
                <a:solidFill>
                  <a:srgbClr val="0033CC"/>
                </a:solidFill>
                <a:latin typeface="Calibri" panose="020F0502020204030204" pitchFamily="34" charset="0"/>
                <a:cs typeface="Calibri" panose="020F0502020204030204" pitchFamily="34" charset="0"/>
              </a:rPr>
              <a:t>.</a:t>
            </a:r>
          </a:p>
          <a:p>
            <a:pPr marL="534988" indent="-534988" algn="just" eaLnBrk="1" hangingPunct="1">
              <a:spcBef>
                <a:spcPts val="1200"/>
              </a:spcBef>
              <a:buNone/>
              <a:tabLst>
                <a:tab pos="534988" algn="l"/>
              </a:tabLst>
            </a:pPr>
            <a:r>
              <a:rPr lang="el-GR" altLang="el-GR" sz="2200" b="0" dirty="0">
                <a:solidFill>
                  <a:srgbClr val="0033CC"/>
                </a:solidFill>
                <a:latin typeface="Calibri" panose="020F0502020204030204" pitchFamily="34" charset="0"/>
                <a:cs typeface="Calibri" panose="020F0502020204030204" pitchFamily="34" charset="0"/>
              </a:rPr>
              <a:t>3)	Έναρξη διαβούλευσης με Αστικές Αρχές για το σχεδιασμό των 5 </a:t>
            </a:r>
            <a:r>
              <a:rPr lang="el-GR" altLang="el-GR" sz="2200" b="0" dirty="0" err="1">
                <a:solidFill>
                  <a:srgbClr val="0033CC"/>
                </a:solidFill>
                <a:latin typeface="Calibri" panose="020F0502020204030204" pitchFamily="34" charset="0"/>
                <a:cs typeface="Calibri" panose="020F0502020204030204" pitchFamily="34" charset="0"/>
              </a:rPr>
              <a:t>ΣΒΑΑ</a:t>
            </a:r>
            <a:r>
              <a:rPr lang="el-GR" altLang="el-GR" sz="2200" b="0" dirty="0">
                <a:solidFill>
                  <a:srgbClr val="0033CC"/>
                </a:solidFill>
                <a:latin typeface="Calibri" panose="020F0502020204030204" pitchFamily="34" charset="0"/>
                <a:cs typeface="Calibri" panose="020F0502020204030204" pitchFamily="34" charset="0"/>
              </a:rPr>
              <a:t>.</a:t>
            </a:r>
          </a:p>
          <a:p>
            <a:pPr marL="534988" indent="-534988" algn="just" eaLnBrk="1" hangingPunct="1">
              <a:spcBef>
                <a:spcPts val="1200"/>
              </a:spcBef>
              <a:buAutoNum type="arabicParenR" startAt="4"/>
              <a:tabLst>
                <a:tab pos="534988" algn="l"/>
              </a:tabLst>
            </a:pPr>
            <a:r>
              <a:rPr lang="el-GR" altLang="el-GR" sz="2200" b="0" dirty="0">
                <a:solidFill>
                  <a:srgbClr val="0033CC"/>
                </a:solidFill>
                <a:latin typeface="Calibri" panose="020F0502020204030204" pitchFamily="34" charset="0"/>
                <a:cs typeface="Calibri" panose="020F0502020204030204" pitchFamily="34" charset="0"/>
              </a:rPr>
              <a:t>Έναρξη διαβούλευσης για την </a:t>
            </a:r>
            <a:r>
              <a:rPr lang="el-GR" altLang="el-GR" sz="2200" b="0" dirty="0" err="1">
                <a:solidFill>
                  <a:srgbClr val="0033CC"/>
                </a:solidFill>
                <a:latin typeface="Calibri" panose="020F0502020204030204" pitchFamily="34" charset="0"/>
                <a:cs typeface="Calibri" panose="020F0502020204030204" pitchFamily="34" charset="0"/>
              </a:rPr>
              <a:t>επικαιροποίηση</a:t>
            </a:r>
            <a:r>
              <a:rPr lang="el-GR" altLang="el-GR" sz="2200" b="0" dirty="0">
                <a:solidFill>
                  <a:srgbClr val="0033CC"/>
                </a:solidFill>
                <a:latin typeface="Calibri" panose="020F0502020204030204" pitchFamily="34" charset="0"/>
                <a:cs typeface="Calibri" panose="020F0502020204030204" pitchFamily="34" charset="0"/>
              </a:rPr>
              <a:t> της </a:t>
            </a:r>
            <a:r>
              <a:rPr lang="el-GR" altLang="el-GR" sz="2200" b="0" dirty="0" err="1">
                <a:solidFill>
                  <a:srgbClr val="0033CC"/>
                </a:solidFill>
                <a:latin typeface="Calibri" panose="020F0502020204030204" pitchFamily="34" charset="0"/>
                <a:cs typeface="Calibri" panose="020F0502020204030204" pitchFamily="34" charset="0"/>
              </a:rPr>
              <a:t>ΟΧΕ</a:t>
            </a:r>
            <a:r>
              <a:rPr lang="el-GR" altLang="el-GR" sz="2200" b="0" dirty="0">
                <a:solidFill>
                  <a:srgbClr val="0033CC"/>
                </a:solidFill>
                <a:latin typeface="Calibri" panose="020F0502020204030204" pitchFamily="34" charset="0"/>
                <a:cs typeface="Calibri" panose="020F0502020204030204" pitchFamily="34" charset="0"/>
              </a:rPr>
              <a:t> – Πολιτιστικής – Τουριστικής Διαδρομής «Εγνατίας Οδού».</a:t>
            </a:r>
          </a:p>
          <a:p>
            <a:pPr marL="534988" indent="-534988" algn="just" eaLnBrk="1" hangingPunct="1">
              <a:spcBef>
                <a:spcPts val="1200"/>
              </a:spcBef>
              <a:buAutoNum type="arabicParenR" startAt="4"/>
              <a:tabLst>
                <a:tab pos="534988" algn="l"/>
              </a:tabLst>
            </a:pPr>
            <a:r>
              <a:rPr lang="el-GR" altLang="el-GR" sz="2200" b="0" dirty="0">
                <a:solidFill>
                  <a:srgbClr val="0033CC"/>
                </a:solidFill>
                <a:latin typeface="Calibri" panose="020F0502020204030204" pitchFamily="34" charset="0"/>
                <a:cs typeface="Calibri" panose="020F0502020204030204" pitchFamily="34" charset="0"/>
              </a:rPr>
              <a:t>Έναρξη διαβούλευσης για την κατάρτιση της </a:t>
            </a:r>
            <a:r>
              <a:rPr lang="el-GR" altLang="el-GR" sz="2200" b="0" dirty="0" err="1">
                <a:solidFill>
                  <a:srgbClr val="0033CC"/>
                </a:solidFill>
                <a:latin typeface="Calibri" panose="020F0502020204030204" pitchFamily="34" charset="0"/>
                <a:cs typeface="Calibri" panose="020F0502020204030204" pitchFamily="34" charset="0"/>
              </a:rPr>
              <a:t>ΟΧΕ</a:t>
            </a:r>
            <a:r>
              <a:rPr lang="el-GR" altLang="el-GR" sz="2200" b="0" dirty="0">
                <a:solidFill>
                  <a:srgbClr val="0033CC"/>
                </a:solidFill>
                <a:latin typeface="Calibri" panose="020F0502020204030204" pitchFamily="34" charset="0"/>
                <a:cs typeface="Calibri" panose="020F0502020204030204" pitchFamily="34" charset="0"/>
              </a:rPr>
              <a:t> Φυσικού Περιβάλλοντος «Οροσειρά Ροδόπη – Ποταμού Νέστου».</a:t>
            </a:r>
            <a:endParaRPr lang="en-US" altLang="el-GR" sz="2200" b="0" dirty="0">
              <a:solidFill>
                <a:srgbClr val="0033CC"/>
              </a:solidFill>
              <a:latin typeface="Calibri" panose="020F0502020204030204" pitchFamily="34" charset="0"/>
              <a:cs typeface="Calibri" panose="020F0502020204030204" pitchFamily="34" charset="0"/>
            </a:endParaRPr>
          </a:p>
          <a:p>
            <a:pPr marL="534988" indent="-534988" algn="just" eaLnBrk="1" hangingPunct="1">
              <a:spcBef>
                <a:spcPts val="1200"/>
              </a:spcBef>
              <a:buAutoNum type="arabicParenR" startAt="4"/>
              <a:tabLst>
                <a:tab pos="534988" algn="l"/>
              </a:tabLst>
            </a:pPr>
            <a:r>
              <a:rPr lang="el-GR" altLang="el-GR" sz="2200" b="0" dirty="0">
                <a:solidFill>
                  <a:srgbClr val="0033CC"/>
                </a:solidFill>
                <a:latin typeface="Calibri" panose="020F0502020204030204" pitchFamily="34" charset="0"/>
                <a:cs typeface="Calibri" panose="020F0502020204030204" pitchFamily="34" charset="0"/>
              </a:rPr>
              <a:t>Εργαστήρια Επιχειρηματικής Ανακάλυψης για την ενεργοποίηση δράσεων επιχειρηματικότητας στο πλαίσιο της </a:t>
            </a:r>
            <a:r>
              <a:rPr lang="en-US" altLang="el-GR" sz="2200" b="0" dirty="0">
                <a:solidFill>
                  <a:srgbClr val="0033CC"/>
                </a:solidFill>
                <a:latin typeface="Calibri" panose="020F0502020204030204" pitchFamily="34" charset="0"/>
                <a:cs typeface="Calibri" panose="020F0502020204030204" pitchFamily="34" charset="0"/>
              </a:rPr>
              <a:t>RIS3.</a:t>
            </a:r>
            <a:endParaRPr lang="el-GR" altLang="el-GR" sz="2200" b="0" dirty="0">
              <a:solidFill>
                <a:srgbClr val="0033CC"/>
              </a:solidFill>
              <a:latin typeface="Calibri" panose="020F0502020204030204" pitchFamily="34" charset="0"/>
              <a:cs typeface="Calibri" panose="020F0502020204030204" pitchFamily="34" charset="0"/>
            </a:endParaRPr>
          </a:p>
          <a:p>
            <a:pPr marL="534988" indent="-534988" algn="just" eaLnBrk="1" hangingPunct="1">
              <a:spcBef>
                <a:spcPts val="1200"/>
              </a:spcBef>
              <a:buAutoNum type="arabicParenR" startAt="4"/>
              <a:tabLst>
                <a:tab pos="534988" algn="l"/>
              </a:tabLst>
            </a:pPr>
            <a:r>
              <a:rPr lang="el-GR" altLang="el-GR" sz="2200" b="0" dirty="0">
                <a:solidFill>
                  <a:srgbClr val="0033CC"/>
                </a:solidFill>
                <a:latin typeface="Calibri" panose="020F0502020204030204" pitchFamily="34" charset="0"/>
                <a:cs typeface="Calibri" panose="020F0502020204030204" pitchFamily="34" charset="0"/>
              </a:rPr>
              <a:t>Τεχνικές συναντήσεις με όλους τους Δικαιούχους και Φορείς υλοποίησης δράσεων του προγράμματος για την περαιτέρω εξειδίκευσή του.</a:t>
            </a:r>
          </a:p>
        </p:txBody>
      </p:sp>
    </p:spTree>
    <p:extLst>
      <p:ext uri="{BB962C8B-B14F-4D97-AF65-F5344CB8AC3E}">
        <p14:creationId xmlns:p14="http://schemas.microsoft.com/office/powerpoint/2010/main" val="300130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heckerboard(across)">
                                      <p:cBhvr>
                                        <p:cTn id="7" dur="500"/>
                                        <p:tgtEl>
                                          <p:spTgt spid="7170"/>
                                        </p:tgtEl>
                                      </p:cBhvr>
                                    </p:animEffect>
                                  </p:childTnLst>
                                </p:cTn>
                              </p:par>
                              <p:par>
                                <p:cTn id="8" presetID="5" presetClass="entr" presetSubtype="10" fill="hold" nodeType="withEffect">
                                  <p:stCondLst>
                                    <p:cond delay="0"/>
                                  </p:stCondLst>
                                  <p:childTnLst>
                                    <p:set>
                                      <p:cBhvr>
                                        <p:cTn id="9" dur="1" fill="hold">
                                          <p:stCondLst>
                                            <p:cond delay="0"/>
                                          </p:stCondLst>
                                        </p:cTn>
                                        <p:tgtEl>
                                          <p:spTgt spid="7174"/>
                                        </p:tgtEl>
                                        <p:attrNameLst>
                                          <p:attrName>style.visibility</p:attrName>
                                        </p:attrNameLst>
                                      </p:cBhvr>
                                      <p:to>
                                        <p:strVal val="visible"/>
                                      </p:to>
                                    </p:set>
                                    <p:animEffect transition="in" filter="checkerboard(across)">
                                      <p:cBhvr>
                                        <p:cTn id="10" dur="500"/>
                                        <p:tgtEl>
                                          <p:spTgt spid="7174"/>
                                        </p:tgtEl>
                                      </p:cBhvr>
                                    </p:animEffect>
                                  </p:childTnLst>
                                </p:cTn>
                              </p:par>
                              <p:par>
                                <p:cTn id="11" presetID="5"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D50AEDEB-7CA6-0960-6968-EA522ABAEFF4}"/>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F11FF1D8-A785-2A9B-3B1E-5E7720C36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9E4AFD0F-CC01-238C-8EDA-841F6C35F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CDEEBFE-8412-4C13-5558-3D661AF14A66}"/>
              </a:ext>
            </a:extLst>
          </p:cNvPr>
          <p:cNvSpPr>
            <a:spLocks noChangeArrowheads="1"/>
          </p:cNvSpPr>
          <p:nvPr/>
        </p:nvSpPr>
        <p:spPr bwMode="auto">
          <a:xfrm>
            <a:off x="0" y="1080000"/>
            <a:ext cx="9144000" cy="420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ΣΤΑΔΙΟ Β’ : Αξιολόγηση σε επίπεδο κατηγορίας κριτηρίων</a:t>
            </a:r>
          </a:p>
          <a:p>
            <a:pPr eaLnBrk="1" hangingPunct="1">
              <a:lnSpc>
                <a:spcPct val="150000"/>
              </a:lnSpc>
              <a:spcBef>
                <a:spcPct val="0"/>
              </a:spcBef>
              <a:buNone/>
              <a:tabLst>
                <a:tab pos="534988" algn="l"/>
                <a:tab pos="720725" algn="l"/>
              </a:tabLst>
            </a:pPr>
            <a:r>
              <a:rPr lang="el-GR" altLang="el-GR" sz="1800" dirty="0" err="1">
                <a:solidFill>
                  <a:srgbClr val="0033CC"/>
                </a:solidFill>
                <a:latin typeface="Calibri" panose="020F0502020204030204" pitchFamily="34" charset="0"/>
                <a:cs typeface="Calibri" panose="020F0502020204030204" pitchFamily="34" charset="0"/>
              </a:rPr>
              <a:t>Ρεαλιστικότητα</a:t>
            </a:r>
            <a:r>
              <a:rPr lang="el-GR" altLang="el-GR" sz="1800" dirty="0">
                <a:solidFill>
                  <a:srgbClr val="0033CC"/>
                </a:solidFill>
                <a:latin typeface="Calibri" panose="020F0502020204030204" pitchFamily="34" charset="0"/>
                <a:cs typeface="Calibri" panose="020F0502020204030204" pitchFamily="34" charset="0"/>
              </a:rPr>
              <a:t> του προϋπολογισμού (ναι/όχι)</a:t>
            </a:r>
          </a:p>
          <a:p>
            <a:pP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Εξετάζεται ο προϋπολογισμός της πράξης σε σχέση με το προτεινόμενο για συγχρηματοδότηση φυσικό της αντικείμενο.</a:t>
            </a:r>
          </a:p>
          <a:p>
            <a:pPr eaLnBrk="1" hangingPunct="1">
              <a:lnSpc>
                <a:spcPct val="150000"/>
              </a:lnSpc>
              <a:spcBef>
                <a:spcPct val="0"/>
              </a:spcBef>
              <a:buNone/>
              <a:tabLst>
                <a:tab pos="534988" algn="l"/>
                <a:tab pos="720725" algn="l"/>
              </a:tabLst>
            </a:pPr>
            <a:r>
              <a:rPr lang="el-GR" altLang="el-GR" sz="1800" dirty="0">
                <a:solidFill>
                  <a:srgbClr val="0033CC"/>
                </a:solidFill>
                <a:latin typeface="Calibri" panose="020F0502020204030204" pitchFamily="34" charset="0"/>
                <a:cs typeface="Calibri" panose="020F0502020204030204" pitchFamily="34" charset="0"/>
              </a:rPr>
              <a:t>Α. Η πληρότητα του προτεινόμενου προϋπολογισμού. </a:t>
            </a:r>
            <a:br>
              <a:rPr lang="en-US" altLang="el-GR" sz="1800" dirty="0">
                <a:solidFill>
                  <a:srgbClr val="0033CC"/>
                </a:solidFill>
                <a:latin typeface="Calibri" panose="020F0502020204030204" pitchFamily="34" charset="0"/>
                <a:cs typeface="Calibri" panose="020F0502020204030204" pitchFamily="34" charset="0"/>
              </a:rPr>
            </a:br>
            <a:r>
              <a:rPr lang="el-GR" altLang="el-GR" sz="1800" b="0" dirty="0">
                <a:solidFill>
                  <a:srgbClr val="0033CC"/>
                </a:solidFill>
                <a:latin typeface="Calibri" panose="020F0502020204030204" pitchFamily="34" charset="0"/>
                <a:cs typeface="Calibri" panose="020F0502020204030204" pitchFamily="34" charset="0"/>
              </a:rPr>
              <a:t>Εξετάζεται εάν η πρόταση περιλαμβάνει όλα τα αναγκαία κόστη για την υλοποίηση του φυσικού αντικειμένου/ παραδοτέων, καθώς και αν συμμορφώνεται με τους εθνικούς κανόνες </a:t>
            </a:r>
            <a:r>
              <a:rPr lang="el-GR" altLang="el-GR" sz="1800" b="0" dirty="0" err="1">
                <a:solidFill>
                  <a:srgbClr val="0033CC"/>
                </a:solidFill>
                <a:latin typeface="Calibri" panose="020F0502020204030204" pitchFamily="34" charset="0"/>
                <a:cs typeface="Calibri" panose="020F0502020204030204" pitchFamily="34" charset="0"/>
              </a:rPr>
              <a:t>επιλεξιμότητας</a:t>
            </a:r>
            <a:r>
              <a:rPr lang="el-GR" altLang="el-GR" sz="1800" b="0" dirty="0">
                <a:solidFill>
                  <a:srgbClr val="0033CC"/>
                </a:solidFill>
                <a:latin typeface="Calibri" panose="020F0502020204030204" pitchFamily="34" charset="0"/>
                <a:cs typeface="Calibri" panose="020F0502020204030204" pitchFamily="34" charset="0"/>
              </a:rPr>
              <a:t> και τους τυχόν ειδικότερους όρους της πρόσκλησης, ώστε αφενός να εξασφαλίζεται η επαρκής</a:t>
            </a:r>
            <a:r>
              <a:rPr lang="en-US" altLang="el-GR" sz="1800" b="0" dirty="0">
                <a:solidFill>
                  <a:srgbClr val="0033CC"/>
                </a:solidFill>
                <a:latin typeface="Calibri" panose="020F0502020204030204" pitchFamily="34" charset="0"/>
                <a:cs typeface="Calibri" panose="020F0502020204030204" pitchFamily="34" charset="0"/>
              </a:rPr>
              <a:t> </a:t>
            </a:r>
            <a:r>
              <a:rPr lang="el-GR" altLang="el-GR" sz="1800" b="0" dirty="0">
                <a:solidFill>
                  <a:srgbClr val="0033CC"/>
                </a:solidFill>
                <a:latin typeface="Calibri" panose="020F0502020204030204" pitchFamily="34" charset="0"/>
                <a:cs typeface="Calibri" panose="020F0502020204030204" pitchFamily="34" charset="0"/>
              </a:rPr>
              <a:t>χρηματοδότηση του επιδιωκόμενου λειτουργικού αποτελέσματος της πράξης αλλά και να αποφεύγονται μη αναγκαία ή μη επιλέξιμα κόστη.</a:t>
            </a:r>
          </a:p>
        </p:txBody>
      </p:sp>
    </p:spTree>
    <p:extLst>
      <p:ext uri="{BB962C8B-B14F-4D97-AF65-F5344CB8AC3E}">
        <p14:creationId xmlns:p14="http://schemas.microsoft.com/office/powerpoint/2010/main" val="37240878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D50AEDEB-7CA6-0960-6968-EA522ABAEFF4}"/>
              </a:ext>
            </a:extLst>
          </p:cNvPr>
          <p:cNvSpPr>
            <a:spLocks noChangeArrowheads="1"/>
          </p:cNvSpPr>
          <p:nvPr/>
        </p:nvSpPr>
        <p:spPr bwMode="auto">
          <a:xfrm>
            <a:off x="0" y="0"/>
            <a:ext cx="9144000" cy="511175"/>
          </a:xfrm>
          <a:prstGeom prst="rect">
            <a:avLst/>
          </a:prstGeom>
          <a:solidFill>
            <a:schemeClr val="bg1"/>
          </a:solidFill>
          <a:ln>
            <a:noFill/>
          </a:ln>
          <a:effec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l-GR" sz="2400" dirty="0">
                <a:latin typeface="Calibri" panose="020F0502020204030204" pitchFamily="34" charset="0"/>
                <a:cs typeface="Calibri" panose="020F0502020204030204" pitchFamily="34" charset="0"/>
              </a:rPr>
              <a:t>Μεθοδολογία Αξιολόγησης και Κριτήρια Επιλογής Πράξεων</a:t>
            </a:r>
            <a:r>
              <a:rPr lang="el-GR" altLang="el-GR" sz="2200" dirty="0">
                <a:latin typeface="Calibri" panose="020F0502020204030204" pitchFamily="34" charset="0"/>
                <a:cs typeface="Calibri" panose="020F0502020204030204" pitchFamily="34" charset="0"/>
              </a:rPr>
              <a:t> </a:t>
            </a:r>
            <a:endParaRPr lang="en-US" altLang="el-GR" sz="2200" dirty="0">
              <a:latin typeface="Calibri" panose="020F0502020204030204" pitchFamily="34" charset="0"/>
              <a:cs typeface="Calibri" panose="020F0502020204030204" pitchFamily="34" charset="0"/>
            </a:endParaRPr>
          </a:p>
        </p:txBody>
      </p:sp>
      <p:pic>
        <p:nvPicPr>
          <p:cNvPr id="5" name="Picture 1">
            <a:extLst>
              <a:ext uri="{FF2B5EF4-FFF2-40B4-BE49-F238E27FC236}">
                <a16:creationId xmlns:a16="http://schemas.microsoft.com/office/drawing/2014/main" id="{F11FF1D8-A785-2A9B-3B1E-5E7720C36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271" t="11702" r="82738" b="8299"/>
          <a:stretch>
            <a:fillRect/>
          </a:stretch>
        </p:blipFill>
        <p:spPr bwMode="auto">
          <a:xfrm>
            <a:off x="8575675" y="0"/>
            <a:ext cx="5683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erifereia_logo">
            <a:extLst>
              <a:ext uri="{FF2B5EF4-FFF2-40B4-BE49-F238E27FC236}">
                <a16:creationId xmlns:a16="http://schemas.microsoft.com/office/drawing/2014/main" id="{9E4AFD0F-CC01-238C-8EDA-841F6C35F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568326" cy="513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BCDEEBFE-8412-4C13-5558-3D661AF14A66}"/>
              </a:ext>
            </a:extLst>
          </p:cNvPr>
          <p:cNvSpPr>
            <a:spLocks noChangeArrowheads="1"/>
          </p:cNvSpPr>
          <p:nvPr/>
        </p:nvSpPr>
        <p:spPr bwMode="auto">
          <a:xfrm>
            <a:off x="0" y="1080000"/>
            <a:ext cx="9144000" cy="4619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pPr>
            <a:r>
              <a:rPr lang="el-GR" altLang="el-GR" sz="1800" dirty="0">
                <a:solidFill>
                  <a:srgbClr val="0033CC"/>
                </a:solidFill>
                <a:latin typeface="Calibri" panose="020F0502020204030204" pitchFamily="34" charset="0"/>
                <a:cs typeface="Calibri" panose="020F0502020204030204" pitchFamily="34" charset="0"/>
              </a:rPr>
              <a:t>ΣΤΑΔΙΟ Β’ : Αξιολόγηση σε επίπεδο κατηγορίας κριτηρίων</a:t>
            </a:r>
          </a:p>
          <a:p>
            <a:pPr eaLnBrk="1" hangingPunct="1">
              <a:lnSpc>
                <a:spcPct val="150000"/>
              </a:lnSpc>
              <a:spcBef>
                <a:spcPct val="0"/>
              </a:spcBef>
              <a:buNone/>
              <a:tabLst>
                <a:tab pos="534988" algn="l"/>
                <a:tab pos="720725" algn="l"/>
              </a:tabLst>
            </a:pPr>
            <a:r>
              <a:rPr lang="el-GR" altLang="el-GR" sz="1800" dirty="0">
                <a:solidFill>
                  <a:srgbClr val="0033CC"/>
                </a:solidFill>
                <a:latin typeface="Calibri" panose="020F0502020204030204" pitchFamily="34" charset="0"/>
                <a:cs typeface="Calibri" panose="020F0502020204030204" pitchFamily="34" charset="0"/>
              </a:rPr>
              <a:t>Β. Το εύλογο του κόστους της προτεινόμενης πράξης. </a:t>
            </a:r>
            <a:endParaRPr lang="en-US" altLang="el-GR" sz="1800" dirty="0">
              <a:solidFill>
                <a:srgbClr val="0033CC"/>
              </a:solidFill>
              <a:latin typeface="Calibri" panose="020F0502020204030204" pitchFamily="34" charset="0"/>
              <a:cs typeface="Calibri" panose="020F0502020204030204" pitchFamily="34" charset="0"/>
            </a:endParaRPr>
          </a:p>
          <a:p>
            <a:pP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Εξετάζεται κατά πόσο η κοστολόγηση της προτεινόμενη πράξη είναι εύλογη. Πιο συγκεκριμένα:</a:t>
            </a:r>
          </a:p>
          <a:p>
            <a:pPr eaLnBrk="1" hangingPunct="1">
              <a:lnSpc>
                <a:spcPct val="150000"/>
              </a:lnSpc>
              <a:spcBef>
                <a:spcPct val="0"/>
              </a:spcBef>
              <a:buNone/>
              <a:tabLst>
                <a:tab pos="534988" algn="l"/>
                <a:tab pos="720725" algn="l"/>
              </a:tabLst>
            </a:pPr>
            <a:r>
              <a:rPr lang="el-GR" altLang="el-GR" sz="1800" dirty="0">
                <a:solidFill>
                  <a:srgbClr val="0033CC"/>
                </a:solidFill>
                <a:latin typeface="Calibri" panose="020F0502020204030204" pitchFamily="34" charset="0"/>
                <a:cs typeface="Calibri" panose="020F0502020204030204" pitchFamily="34" charset="0"/>
              </a:rPr>
              <a:t>1. Δημόσιες συμβάσεις </a:t>
            </a:r>
          </a:p>
          <a:p>
            <a:pPr eaLnBrk="1" hangingPunct="1">
              <a:lnSpc>
                <a:spcPct val="150000"/>
              </a:lnSpc>
              <a:spcBef>
                <a:spcPct val="0"/>
              </a:spcBef>
              <a:buNone/>
              <a:tabLst>
                <a:tab pos="534988" algn="l"/>
                <a:tab pos="720725" algn="l"/>
              </a:tabLst>
            </a:pPr>
            <a:r>
              <a:rPr lang="el-GR" altLang="el-GR" sz="1800" dirty="0">
                <a:solidFill>
                  <a:srgbClr val="0033CC"/>
                </a:solidFill>
                <a:latin typeface="Calibri" panose="020F0502020204030204" pitchFamily="34" charset="0"/>
                <a:cs typeface="Calibri" panose="020F0502020204030204" pitchFamily="34" charset="0"/>
              </a:rPr>
              <a:t>1α. Δημόσια έργα και δημόσιες συμβάσεις μελετών και τεχνικών και λοιπών συναφών επιστημονικών υπηρεσιών</a:t>
            </a:r>
          </a:p>
          <a:p>
            <a:pPr eaLnBrk="1" hangingPunct="1">
              <a:lnSpc>
                <a:spcPct val="150000"/>
              </a:lnSpc>
              <a:spcBef>
                <a:spcPct val="0"/>
              </a:spcBef>
              <a:buNone/>
              <a:tabLst>
                <a:tab pos="534988" algn="l"/>
                <a:tab pos="720725" algn="l"/>
              </a:tabLst>
            </a:pPr>
            <a:r>
              <a:rPr lang="el-GR" altLang="el-GR" sz="1800" b="0" dirty="0">
                <a:solidFill>
                  <a:srgbClr val="0033CC"/>
                </a:solidFill>
                <a:latin typeface="Calibri" panose="020F0502020204030204" pitchFamily="34" charset="0"/>
                <a:cs typeface="Calibri" panose="020F0502020204030204" pitchFamily="34" charset="0"/>
              </a:rPr>
              <a:t>Οι προϋπολογισμοί των παραπάνω κατηγοριών προκύπτουν από τα αναλυτικά τιμολόγια δημοσίων έργων για διάφορες κατηγορίες (Οδοποιίας, Υδραυλικών, Λιμενικών, Οικοδομικών και Πρασίνου </a:t>
            </a:r>
            <a:r>
              <a:rPr lang="el-GR" altLang="el-GR" sz="1800" b="0" dirty="0" err="1">
                <a:solidFill>
                  <a:srgbClr val="0033CC"/>
                </a:solidFill>
                <a:latin typeface="Calibri" panose="020F0502020204030204" pitchFamily="34" charset="0"/>
                <a:cs typeface="Calibri" panose="020F0502020204030204" pitchFamily="34" charset="0"/>
              </a:rPr>
              <a:t>κλπ</a:t>
            </a:r>
            <a:r>
              <a:rPr lang="el-GR" altLang="el-GR" sz="1800" b="0" dirty="0">
                <a:solidFill>
                  <a:srgbClr val="0033CC"/>
                </a:solidFill>
                <a:latin typeface="Calibri" panose="020F0502020204030204" pitchFamily="34" charset="0"/>
                <a:cs typeface="Calibri" panose="020F0502020204030204" pitchFamily="34" charset="0"/>
              </a:rPr>
              <a:t>) και από τον Κανονισμό </a:t>
            </a:r>
            <a:r>
              <a:rPr lang="el-GR" altLang="el-GR" sz="1800" b="0" dirty="0" err="1">
                <a:solidFill>
                  <a:srgbClr val="0033CC"/>
                </a:solidFill>
                <a:latin typeface="Calibri" panose="020F0502020204030204" pitchFamily="34" charset="0"/>
                <a:cs typeface="Calibri" panose="020F0502020204030204" pitchFamily="34" charset="0"/>
              </a:rPr>
              <a:t>Προεκτιμώμενων</a:t>
            </a:r>
            <a:r>
              <a:rPr lang="el-GR" altLang="el-GR" sz="1800" b="0" dirty="0">
                <a:solidFill>
                  <a:srgbClr val="0033CC"/>
                </a:solidFill>
                <a:latin typeface="Calibri" panose="020F0502020204030204" pitchFamily="34" charset="0"/>
                <a:cs typeface="Calibri" panose="020F0502020204030204" pitchFamily="34" charset="0"/>
              </a:rPr>
              <a:t> Αμοιβών μελετών και παροχής τεχνικών και λοιπών συναφών επιστημονικών υπηρεσιών αντίστοιχα.</a:t>
            </a:r>
            <a:r>
              <a:rPr lang="en-US" altLang="el-GR" sz="1800" b="0" dirty="0">
                <a:solidFill>
                  <a:srgbClr val="0033CC"/>
                </a:solidFill>
                <a:latin typeface="Calibri" panose="020F0502020204030204" pitchFamily="34" charset="0"/>
                <a:cs typeface="Calibri" panose="020F0502020204030204" pitchFamily="34" charset="0"/>
              </a:rPr>
              <a:t> </a:t>
            </a:r>
            <a:r>
              <a:rPr lang="el-GR" altLang="el-GR" sz="1800" b="0" dirty="0">
                <a:solidFill>
                  <a:srgbClr val="0033CC"/>
                </a:solidFill>
                <a:latin typeface="Calibri" panose="020F0502020204030204" pitchFamily="34" charset="0"/>
                <a:cs typeface="Calibri" panose="020F0502020204030204" pitchFamily="34" charset="0"/>
              </a:rPr>
              <a:t>Ο προτεινόμενος προϋπολογισμός θα πρέπει να έχει συνταχθεί με βάση τα τελευταία εγκεκριμένα τιμολόγια. </a:t>
            </a:r>
          </a:p>
        </p:txBody>
      </p:sp>
    </p:spTree>
    <p:extLst>
      <p:ext uri="{BB962C8B-B14F-4D97-AF65-F5344CB8AC3E}">
        <p14:creationId xmlns:p14="http://schemas.microsoft.com/office/powerpoint/2010/main" val="2641574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0" i="0" u="none" strike="noStrike" cap="none" normalizeH="0" baseline="0" smtClean="0">
            <a:ln>
              <a:noFill/>
            </a:ln>
            <a:solidFill>
              <a:schemeClr val="tx1"/>
            </a:solidFill>
            <a:effectLst>
              <a:outerShdw blurRad="38100" dist="38100" dir="2700000" algn="tl">
                <a:srgbClr val="000000">
                  <a:alpha val="43137"/>
                </a:srgbClr>
              </a:outerShdw>
            </a:effectLst>
            <a:latin typeface="Century Gothic"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0" i="0" u="none" strike="noStrike" cap="none" normalizeH="0" baseline="0" smtClean="0">
            <a:ln>
              <a:noFill/>
            </a:ln>
            <a:solidFill>
              <a:schemeClr val="tx1"/>
            </a:solidFill>
            <a:effectLst>
              <a:outerShdw blurRad="38100" dist="38100" dir="2700000" algn="tl">
                <a:srgbClr val="000000">
                  <a:alpha val="43137"/>
                </a:srgbClr>
              </a:outerShdw>
            </a:effectLst>
            <a:latin typeface="Century Gothic" pitchFamily="34" charset="0"/>
          </a:defRPr>
        </a:defPPr>
      </a:lstStyle>
    </a:lnDef>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18934</TotalTime>
  <Words>3967</Words>
  <Application>Microsoft Office PowerPoint</Application>
  <PresentationFormat>Προβολή στην οθόνη (4:3)</PresentationFormat>
  <Paragraphs>384</Paragraphs>
  <Slides>79</Slides>
  <Notes>46</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79</vt:i4>
      </vt:variant>
    </vt:vector>
  </HeadingPairs>
  <TitlesOfParts>
    <vt:vector size="85" baseType="lpstr">
      <vt:lpstr>Arial</vt:lpstr>
      <vt:lpstr>Calibri</vt:lpstr>
      <vt:lpstr>Century Gothic</vt:lpstr>
      <vt:lpstr>Comic Sans MS</vt:lpstr>
      <vt:lpstr>Wingdings</vt:lpstr>
      <vt:lpstr>Προεπιλεγμένη σχεδίαση</vt:lpstr>
      <vt:lpstr>          ΠΕΡΙΦΕΡΕΙΑ ΑΝΑΤΟΛΙΚΗΣ ΜΑΚΕΔΟΝΙΑΣ ΚΑΙ ΘΡΑΚΗΣ Ειδική Υπηρεσία Διαχείρισης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ΠΕΡΙΦΕΡΕΙΑ ΑΝΑΤΟΛΙΚΗΣ ΜΑΚΕΔΟΝΙΑΣ  -  ΘΡΑΚΗΣ</dc:title>
  <dc:creator>computer</dc:creator>
  <cp:lastModifiedBy>User</cp:lastModifiedBy>
  <cp:revision>925</cp:revision>
  <cp:lastPrinted>2017-11-03T03:39:07Z</cp:lastPrinted>
  <dcterms:created xsi:type="dcterms:W3CDTF">2013-04-15T20:33:50Z</dcterms:created>
  <dcterms:modified xsi:type="dcterms:W3CDTF">2022-11-25T04:43:28Z</dcterms:modified>
</cp:coreProperties>
</file>